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45"/>
  </p:notesMasterIdLst>
  <p:sldIdLst>
    <p:sldId id="257" r:id="rId2"/>
    <p:sldId id="263" r:id="rId3"/>
    <p:sldId id="300" r:id="rId4"/>
    <p:sldId id="278" r:id="rId5"/>
    <p:sldId id="334" r:id="rId6"/>
    <p:sldId id="335" r:id="rId7"/>
    <p:sldId id="336" r:id="rId8"/>
    <p:sldId id="337" r:id="rId9"/>
    <p:sldId id="373" r:id="rId10"/>
    <p:sldId id="374" r:id="rId11"/>
    <p:sldId id="375" r:id="rId12"/>
    <p:sldId id="376" r:id="rId13"/>
    <p:sldId id="338" r:id="rId14"/>
    <p:sldId id="306" r:id="rId15"/>
    <p:sldId id="377" r:id="rId16"/>
    <p:sldId id="378" r:id="rId17"/>
    <p:sldId id="367" r:id="rId18"/>
    <p:sldId id="366" r:id="rId19"/>
    <p:sldId id="286" r:id="rId20"/>
    <p:sldId id="340" r:id="rId21"/>
    <p:sldId id="341" r:id="rId22"/>
    <p:sldId id="342" r:id="rId23"/>
    <p:sldId id="379" r:id="rId24"/>
    <p:sldId id="343" r:id="rId25"/>
    <p:sldId id="380" r:id="rId26"/>
    <p:sldId id="368" r:id="rId27"/>
    <p:sldId id="369" r:id="rId28"/>
    <p:sldId id="284" r:id="rId29"/>
    <p:sldId id="346" r:id="rId30"/>
    <p:sldId id="354" r:id="rId31"/>
    <p:sldId id="355" r:id="rId32"/>
    <p:sldId id="382" r:id="rId33"/>
    <p:sldId id="347" r:id="rId34"/>
    <p:sldId id="383" r:id="rId35"/>
    <p:sldId id="384" r:id="rId36"/>
    <p:sldId id="385" r:id="rId37"/>
    <p:sldId id="370" r:id="rId38"/>
    <p:sldId id="287" r:id="rId39"/>
    <p:sldId id="356" r:id="rId40"/>
    <p:sldId id="362" r:id="rId41"/>
    <p:sldId id="365" r:id="rId42"/>
    <p:sldId id="372" r:id="rId43"/>
    <p:sldId id="266" r:id="rId44"/>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7" userDrawn="1">
          <p15:clr>
            <a:srgbClr val="A4A3A4"/>
          </p15:clr>
        </p15:guide>
        <p15:guide id="2" pos="38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城昊 贾" initials="城贾" lastIdx="1" clrIdx="0">
    <p:extLst>
      <p:ext uri="{19B8F6BF-5375-455C-9EA6-DF929625EA0E}">
        <p15:presenceInfo xmlns:p15="http://schemas.microsoft.com/office/powerpoint/2012/main" userId="20e5d971dc481f2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C4994"/>
    <a:srgbClr val="AE13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79924" autoAdjust="0"/>
  </p:normalViewPr>
  <p:slideViewPr>
    <p:cSldViewPr snapToGrid="0" showGuides="1">
      <p:cViewPr varScale="1">
        <p:scale>
          <a:sx n="103" d="100"/>
          <a:sy n="103" d="100"/>
        </p:scale>
        <p:origin x="92" y="196"/>
      </p:cViewPr>
      <p:guideLst>
        <p:guide orient="horz" pos="2147"/>
        <p:guide pos="383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aohao\Desktop\cwnd.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400" b="0" i="0" u="none" strike="noStrike" kern="1200" spc="0" baseline="0">
                <a:solidFill>
                  <a:sysClr val="windowText" lastClr="000000">
                    <a:lumMod val="65000"/>
                    <a:lumOff val="35000"/>
                  </a:sysClr>
                </a:solidFill>
              </a:rPr>
              <a:t>CWND</a:t>
            </a:r>
            <a:r>
              <a:rPr lang="zh-CN" altLang="en-US" sz="1400" b="0" i="0" u="none" strike="noStrike" kern="1200" spc="0" baseline="0">
                <a:solidFill>
                  <a:sysClr val="windowText" lastClr="000000">
                    <a:lumMod val="65000"/>
                    <a:lumOff val="35000"/>
                  </a:sysClr>
                </a:solidFill>
              </a:rPr>
              <a:t>时间曲线图</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spPr>
            <a:ln w="19050" cap="rnd">
              <a:solidFill>
                <a:schemeClr val="accent1"/>
              </a:solidFill>
              <a:round/>
            </a:ln>
            <a:effectLst/>
          </c:spPr>
          <c:marker>
            <c:symbol val="none"/>
          </c:marker>
          <c:xVal>
            <c:numRef>
              <c:f>Sheet1!$M$1:$M$2001</c:f>
              <c:numCache>
                <c:formatCode>General</c:formatCode>
                <c:ptCount val="2001"/>
                <c:pt idx="0">
                  <c:v>500</c:v>
                </c:pt>
                <c:pt idx="1">
                  <c:v>1000</c:v>
                </c:pt>
                <c:pt idx="2">
                  <c:v>1500</c:v>
                </c:pt>
                <c:pt idx="3">
                  <c:v>2000</c:v>
                </c:pt>
                <c:pt idx="4">
                  <c:v>2500</c:v>
                </c:pt>
                <c:pt idx="5">
                  <c:v>3000</c:v>
                </c:pt>
                <c:pt idx="6">
                  <c:v>3500</c:v>
                </c:pt>
                <c:pt idx="7">
                  <c:v>4000</c:v>
                </c:pt>
                <c:pt idx="8">
                  <c:v>4500</c:v>
                </c:pt>
                <c:pt idx="9">
                  <c:v>5000</c:v>
                </c:pt>
                <c:pt idx="10">
                  <c:v>5500</c:v>
                </c:pt>
                <c:pt idx="11">
                  <c:v>6000</c:v>
                </c:pt>
                <c:pt idx="12">
                  <c:v>6500</c:v>
                </c:pt>
                <c:pt idx="13">
                  <c:v>7000</c:v>
                </c:pt>
                <c:pt idx="14">
                  <c:v>7500</c:v>
                </c:pt>
                <c:pt idx="15">
                  <c:v>8000</c:v>
                </c:pt>
                <c:pt idx="16">
                  <c:v>8500</c:v>
                </c:pt>
                <c:pt idx="17">
                  <c:v>9000</c:v>
                </c:pt>
                <c:pt idx="18">
                  <c:v>9500</c:v>
                </c:pt>
                <c:pt idx="19">
                  <c:v>10000</c:v>
                </c:pt>
                <c:pt idx="20">
                  <c:v>10500</c:v>
                </c:pt>
                <c:pt idx="21">
                  <c:v>11000</c:v>
                </c:pt>
                <c:pt idx="22">
                  <c:v>11500</c:v>
                </c:pt>
                <c:pt idx="23">
                  <c:v>12000</c:v>
                </c:pt>
                <c:pt idx="24">
                  <c:v>12500</c:v>
                </c:pt>
                <c:pt idx="25">
                  <c:v>13000</c:v>
                </c:pt>
                <c:pt idx="26">
                  <c:v>13500</c:v>
                </c:pt>
                <c:pt idx="27">
                  <c:v>14000</c:v>
                </c:pt>
                <c:pt idx="28">
                  <c:v>14500</c:v>
                </c:pt>
                <c:pt idx="29">
                  <c:v>15000</c:v>
                </c:pt>
                <c:pt idx="30">
                  <c:v>15500</c:v>
                </c:pt>
                <c:pt idx="31">
                  <c:v>16000</c:v>
                </c:pt>
                <c:pt idx="32">
                  <c:v>16500</c:v>
                </c:pt>
                <c:pt idx="33">
                  <c:v>17000</c:v>
                </c:pt>
                <c:pt idx="34">
                  <c:v>17500</c:v>
                </c:pt>
                <c:pt idx="35">
                  <c:v>18000</c:v>
                </c:pt>
                <c:pt idx="36">
                  <c:v>18500</c:v>
                </c:pt>
                <c:pt idx="37">
                  <c:v>19000</c:v>
                </c:pt>
                <c:pt idx="38">
                  <c:v>19500</c:v>
                </c:pt>
                <c:pt idx="39">
                  <c:v>20000</c:v>
                </c:pt>
                <c:pt idx="40">
                  <c:v>20500</c:v>
                </c:pt>
                <c:pt idx="41">
                  <c:v>21000</c:v>
                </c:pt>
                <c:pt idx="42">
                  <c:v>21500</c:v>
                </c:pt>
                <c:pt idx="43">
                  <c:v>22000</c:v>
                </c:pt>
                <c:pt idx="44">
                  <c:v>22500</c:v>
                </c:pt>
                <c:pt idx="45">
                  <c:v>23000</c:v>
                </c:pt>
                <c:pt idx="46">
                  <c:v>23500</c:v>
                </c:pt>
                <c:pt idx="47">
                  <c:v>24000</c:v>
                </c:pt>
                <c:pt idx="48">
                  <c:v>24500</c:v>
                </c:pt>
                <c:pt idx="49">
                  <c:v>25000</c:v>
                </c:pt>
                <c:pt idx="50">
                  <c:v>25500</c:v>
                </c:pt>
                <c:pt idx="51">
                  <c:v>26000</c:v>
                </c:pt>
                <c:pt idx="52">
                  <c:v>26500</c:v>
                </c:pt>
                <c:pt idx="53">
                  <c:v>27000</c:v>
                </c:pt>
                <c:pt idx="54">
                  <c:v>27500</c:v>
                </c:pt>
                <c:pt idx="55">
                  <c:v>28000</c:v>
                </c:pt>
                <c:pt idx="56">
                  <c:v>28500</c:v>
                </c:pt>
                <c:pt idx="57">
                  <c:v>29000</c:v>
                </c:pt>
                <c:pt idx="58">
                  <c:v>29500</c:v>
                </c:pt>
                <c:pt idx="59">
                  <c:v>30000</c:v>
                </c:pt>
                <c:pt idx="60">
                  <c:v>30500</c:v>
                </c:pt>
                <c:pt idx="61">
                  <c:v>31000</c:v>
                </c:pt>
                <c:pt idx="62">
                  <c:v>31500</c:v>
                </c:pt>
                <c:pt idx="63">
                  <c:v>32000</c:v>
                </c:pt>
                <c:pt idx="64">
                  <c:v>32500</c:v>
                </c:pt>
                <c:pt idx="65">
                  <c:v>33000</c:v>
                </c:pt>
                <c:pt idx="66">
                  <c:v>33500</c:v>
                </c:pt>
                <c:pt idx="67">
                  <c:v>34000</c:v>
                </c:pt>
                <c:pt idx="68">
                  <c:v>34500</c:v>
                </c:pt>
                <c:pt idx="69">
                  <c:v>35000</c:v>
                </c:pt>
                <c:pt idx="70">
                  <c:v>35500</c:v>
                </c:pt>
                <c:pt idx="71">
                  <c:v>36000</c:v>
                </c:pt>
                <c:pt idx="72">
                  <c:v>36500</c:v>
                </c:pt>
                <c:pt idx="73">
                  <c:v>37000</c:v>
                </c:pt>
                <c:pt idx="74">
                  <c:v>37500</c:v>
                </c:pt>
                <c:pt idx="75">
                  <c:v>38000</c:v>
                </c:pt>
                <c:pt idx="76">
                  <c:v>38500</c:v>
                </c:pt>
                <c:pt idx="77">
                  <c:v>39000</c:v>
                </c:pt>
                <c:pt idx="78">
                  <c:v>39500</c:v>
                </c:pt>
                <c:pt idx="79">
                  <c:v>40000</c:v>
                </c:pt>
                <c:pt idx="80">
                  <c:v>40500</c:v>
                </c:pt>
                <c:pt idx="81">
                  <c:v>41000</c:v>
                </c:pt>
                <c:pt idx="82">
                  <c:v>41500</c:v>
                </c:pt>
                <c:pt idx="83">
                  <c:v>42000</c:v>
                </c:pt>
                <c:pt idx="84">
                  <c:v>42500</c:v>
                </c:pt>
                <c:pt idx="85">
                  <c:v>43000</c:v>
                </c:pt>
                <c:pt idx="86">
                  <c:v>43500</c:v>
                </c:pt>
                <c:pt idx="87">
                  <c:v>44000</c:v>
                </c:pt>
                <c:pt idx="88">
                  <c:v>44500</c:v>
                </c:pt>
                <c:pt idx="89">
                  <c:v>45000</c:v>
                </c:pt>
                <c:pt idx="90">
                  <c:v>45500</c:v>
                </c:pt>
                <c:pt idx="91">
                  <c:v>46000</c:v>
                </c:pt>
                <c:pt idx="92">
                  <c:v>46500</c:v>
                </c:pt>
                <c:pt idx="93">
                  <c:v>47000</c:v>
                </c:pt>
                <c:pt idx="94">
                  <c:v>47500</c:v>
                </c:pt>
                <c:pt idx="95">
                  <c:v>48000</c:v>
                </c:pt>
                <c:pt idx="96">
                  <c:v>48500</c:v>
                </c:pt>
                <c:pt idx="97">
                  <c:v>49000</c:v>
                </c:pt>
                <c:pt idx="98">
                  <c:v>49500</c:v>
                </c:pt>
                <c:pt idx="99">
                  <c:v>50000</c:v>
                </c:pt>
                <c:pt idx="100">
                  <c:v>50500</c:v>
                </c:pt>
                <c:pt idx="101">
                  <c:v>51000</c:v>
                </c:pt>
                <c:pt idx="102">
                  <c:v>51500</c:v>
                </c:pt>
                <c:pt idx="103">
                  <c:v>52000</c:v>
                </c:pt>
                <c:pt idx="104">
                  <c:v>52500</c:v>
                </c:pt>
                <c:pt idx="105">
                  <c:v>53000</c:v>
                </c:pt>
                <c:pt idx="106">
                  <c:v>53500</c:v>
                </c:pt>
                <c:pt idx="107">
                  <c:v>54000</c:v>
                </c:pt>
                <c:pt idx="108">
                  <c:v>54500</c:v>
                </c:pt>
                <c:pt idx="109">
                  <c:v>55000</c:v>
                </c:pt>
                <c:pt idx="110">
                  <c:v>55500</c:v>
                </c:pt>
                <c:pt idx="111">
                  <c:v>56000</c:v>
                </c:pt>
                <c:pt idx="112">
                  <c:v>56500</c:v>
                </c:pt>
                <c:pt idx="113">
                  <c:v>57000</c:v>
                </c:pt>
                <c:pt idx="114">
                  <c:v>57500</c:v>
                </c:pt>
                <c:pt idx="115">
                  <c:v>58000</c:v>
                </c:pt>
                <c:pt idx="116">
                  <c:v>58500</c:v>
                </c:pt>
                <c:pt idx="117">
                  <c:v>59000</c:v>
                </c:pt>
                <c:pt idx="118">
                  <c:v>59500</c:v>
                </c:pt>
                <c:pt idx="119">
                  <c:v>60000</c:v>
                </c:pt>
                <c:pt idx="120">
                  <c:v>60500</c:v>
                </c:pt>
                <c:pt idx="121">
                  <c:v>61000</c:v>
                </c:pt>
                <c:pt idx="122">
                  <c:v>61500</c:v>
                </c:pt>
                <c:pt idx="123">
                  <c:v>62000</c:v>
                </c:pt>
                <c:pt idx="124">
                  <c:v>62500</c:v>
                </c:pt>
                <c:pt idx="125">
                  <c:v>63000</c:v>
                </c:pt>
                <c:pt idx="126">
                  <c:v>63500</c:v>
                </c:pt>
                <c:pt idx="127">
                  <c:v>64000</c:v>
                </c:pt>
                <c:pt idx="128">
                  <c:v>64500</c:v>
                </c:pt>
                <c:pt idx="129">
                  <c:v>65000</c:v>
                </c:pt>
                <c:pt idx="130">
                  <c:v>65500</c:v>
                </c:pt>
                <c:pt idx="131">
                  <c:v>66000</c:v>
                </c:pt>
                <c:pt idx="132">
                  <c:v>66500</c:v>
                </c:pt>
                <c:pt idx="133">
                  <c:v>67000</c:v>
                </c:pt>
                <c:pt idx="134">
                  <c:v>67500</c:v>
                </c:pt>
                <c:pt idx="135">
                  <c:v>68000</c:v>
                </c:pt>
                <c:pt idx="136">
                  <c:v>68500</c:v>
                </c:pt>
                <c:pt idx="137">
                  <c:v>69000</c:v>
                </c:pt>
                <c:pt idx="138">
                  <c:v>69500</c:v>
                </c:pt>
                <c:pt idx="139">
                  <c:v>70000</c:v>
                </c:pt>
                <c:pt idx="140">
                  <c:v>70500</c:v>
                </c:pt>
                <c:pt idx="141">
                  <c:v>71000</c:v>
                </c:pt>
                <c:pt idx="142">
                  <c:v>71500</c:v>
                </c:pt>
                <c:pt idx="143">
                  <c:v>72000</c:v>
                </c:pt>
                <c:pt idx="144">
                  <c:v>72500</c:v>
                </c:pt>
                <c:pt idx="145">
                  <c:v>73000</c:v>
                </c:pt>
                <c:pt idx="146">
                  <c:v>73500</c:v>
                </c:pt>
                <c:pt idx="147">
                  <c:v>74000</c:v>
                </c:pt>
                <c:pt idx="148">
                  <c:v>74500</c:v>
                </c:pt>
                <c:pt idx="149">
                  <c:v>75000</c:v>
                </c:pt>
                <c:pt idx="150">
                  <c:v>75500</c:v>
                </c:pt>
                <c:pt idx="151">
                  <c:v>76000</c:v>
                </c:pt>
                <c:pt idx="152">
                  <c:v>76500</c:v>
                </c:pt>
                <c:pt idx="153">
                  <c:v>77000</c:v>
                </c:pt>
                <c:pt idx="154">
                  <c:v>77500</c:v>
                </c:pt>
                <c:pt idx="155">
                  <c:v>78000</c:v>
                </c:pt>
                <c:pt idx="156">
                  <c:v>78500</c:v>
                </c:pt>
                <c:pt idx="157">
                  <c:v>79000</c:v>
                </c:pt>
                <c:pt idx="158">
                  <c:v>79500</c:v>
                </c:pt>
                <c:pt idx="159">
                  <c:v>80000</c:v>
                </c:pt>
                <c:pt idx="160">
                  <c:v>80500</c:v>
                </c:pt>
                <c:pt idx="161">
                  <c:v>81000</c:v>
                </c:pt>
                <c:pt idx="162">
                  <c:v>81500</c:v>
                </c:pt>
                <c:pt idx="163">
                  <c:v>82000</c:v>
                </c:pt>
                <c:pt idx="164">
                  <c:v>82500</c:v>
                </c:pt>
                <c:pt idx="165">
                  <c:v>83000</c:v>
                </c:pt>
                <c:pt idx="166">
                  <c:v>83500</c:v>
                </c:pt>
                <c:pt idx="167">
                  <c:v>84000</c:v>
                </c:pt>
                <c:pt idx="168">
                  <c:v>84500</c:v>
                </c:pt>
                <c:pt idx="169">
                  <c:v>85000</c:v>
                </c:pt>
                <c:pt idx="170">
                  <c:v>85500</c:v>
                </c:pt>
                <c:pt idx="171">
                  <c:v>86000</c:v>
                </c:pt>
                <c:pt idx="172">
                  <c:v>86500</c:v>
                </c:pt>
                <c:pt idx="173">
                  <c:v>87000</c:v>
                </c:pt>
                <c:pt idx="174">
                  <c:v>87500</c:v>
                </c:pt>
                <c:pt idx="175">
                  <c:v>88000</c:v>
                </c:pt>
                <c:pt idx="176">
                  <c:v>88500</c:v>
                </c:pt>
                <c:pt idx="177">
                  <c:v>89000</c:v>
                </c:pt>
                <c:pt idx="178">
                  <c:v>89500</c:v>
                </c:pt>
                <c:pt idx="179">
                  <c:v>90000</c:v>
                </c:pt>
                <c:pt idx="180">
                  <c:v>90500</c:v>
                </c:pt>
                <c:pt idx="181">
                  <c:v>91000</c:v>
                </c:pt>
                <c:pt idx="182">
                  <c:v>91500</c:v>
                </c:pt>
                <c:pt idx="183">
                  <c:v>92000</c:v>
                </c:pt>
                <c:pt idx="184">
                  <c:v>92500</c:v>
                </c:pt>
                <c:pt idx="185">
                  <c:v>93000</c:v>
                </c:pt>
                <c:pt idx="186">
                  <c:v>93500</c:v>
                </c:pt>
                <c:pt idx="187">
                  <c:v>94000</c:v>
                </c:pt>
                <c:pt idx="188">
                  <c:v>94500</c:v>
                </c:pt>
                <c:pt idx="189">
                  <c:v>95000</c:v>
                </c:pt>
                <c:pt idx="190">
                  <c:v>95500</c:v>
                </c:pt>
                <c:pt idx="191">
                  <c:v>96000</c:v>
                </c:pt>
                <c:pt idx="192">
                  <c:v>96500</c:v>
                </c:pt>
                <c:pt idx="193">
                  <c:v>97000</c:v>
                </c:pt>
                <c:pt idx="194">
                  <c:v>97500</c:v>
                </c:pt>
                <c:pt idx="195">
                  <c:v>98000</c:v>
                </c:pt>
                <c:pt idx="196">
                  <c:v>98500</c:v>
                </c:pt>
                <c:pt idx="197">
                  <c:v>99000</c:v>
                </c:pt>
                <c:pt idx="198">
                  <c:v>99500</c:v>
                </c:pt>
                <c:pt idx="199">
                  <c:v>100000</c:v>
                </c:pt>
                <c:pt idx="200">
                  <c:v>100500</c:v>
                </c:pt>
                <c:pt idx="201">
                  <c:v>101000</c:v>
                </c:pt>
                <c:pt idx="202">
                  <c:v>101500</c:v>
                </c:pt>
                <c:pt idx="203">
                  <c:v>102000</c:v>
                </c:pt>
                <c:pt idx="204">
                  <c:v>102500</c:v>
                </c:pt>
                <c:pt idx="205">
                  <c:v>103000</c:v>
                </c:pt>
                <c:pt idx="206">
                  <c:v>103500</c:v>
                </c:pt>
                <c:pt idx="207">
                  <c:v>104000</c:v>
                </c:pt>
                <c:pt idx="208">
                  <c:v>104500</c:v>
                </c:pt>
                <c:pt idx="209">
                  <c:v>105000</c:v>
                </c:pt>
                <c:pt idx="210">
                  <c:v>105500</c:v>
                </c:pt>
                <c:pt idx="211">
                  <c:v>106000</c:v>
                </c:pt>
                <c:pt idx="212">
                  <c:v>106500</c:v>
                </c:pt>
                <c:pt idx="213">
                  <c:v>107000</c:v>
                </c:pt>
                <c:pt idx="214">
                  <c:v>107500</c:v>
                </c:pt>
                <c:pt idx="215">
                  <c:v>108000</c:v>
                </c:pt>
                <c:pt idx="216">
                  <c:v>108500</c:v>
                </c:pt>
                <c:pt idx="217">
                  <c:v>109000</c:v>
                </c:pt>
                <c:pt idx="218">
                  <c:v>109500</c:v>
                </c:pt>
                <c:pt idx="219">
                  <c:v>110000</c:v>
                </c:pt>
                <c:pt idx="220">
                  <c:v>110500</c:v>
                </c:pt>
                <c:pt idx="221">
                  <c:v>111000</c:v>
                </c:pt>
                <c:pt idx="222">
                  <c:v>111500</c:v>
                </c:pt>
                <c:pt idx="223">
                  <c:v>112000</c:v>
                </c:pt>
                <c:pt idx="224">
                  <c:v>112500</c:v>
                </c:pt>
                <c:pt idx="225">
                  <c:v>113000</c:v>
                </c:pt>
                <c:pt idx="226">
                  <c:v>113500</c:v>
                </c:pt>
                <c:pt idx="227">
                  <c:v>114000</c:v>
                </c:pt>
                <c:pt idx="228">
                  <c:v>114500</c:v>
                </c:pt>
                <c:pt idx="229">
                  <c:v>115000</c:v>
                </c:pt>
                <c:pt idx="230">
                  <c:v>115500</c:v>
                </c:pt>
                <c:pt idx="231">
                  <c:v>116000</c:v>
                </c:pt>
                <c:pt idx="232">
                  <c:v>116500</c:v>
                </c:pt>
                <c:pt idx="233">
                  <c:v>117000</c:v>
                </c:pt>
                <c:pt idx="234">
                  <c:v>117500</c:v>
                </c:pt>
                <c:pt idx="235">
                  <c:v>118000</c:v>
                </c:pt>
                <c:pt idx="236">
                  <c:v>118500</c:v>
                </c:pt>
                <c:pt idx="237">
                  <c:v>119000</c:v>
                </c:pt>
                <c:pt idx="238">
                  <c:v>119500</c:v>
                </c:pt>
                <c:pt idx="239">
                  <c:v>120000</c:v>
                </c:pt>
                <c:pt idx="240">
                  <c:v>120500</c:v>
                </c:pt>
                <c:pt idx="241">
                  <c:v>121000</c:v>
                </c:pt>
                <c:pt idx="242">
                  <c:v>121500</c:v>
                </c:pt>
                <c:pt idx="243">
                  <c:v>122000</c:v>
                </c:pt>
                <c:pt idx="244">
                  <c:v>122500</c:v>
                </c:pt>
                <c:pt idx="245">
                  <c:v>123000</c:v>
                </c:pt>
                <c:pt idx="246">
                  <c:v>123500</c:v>
                </c:pt>
                <c:pt idx="247">
                  <c:v>124000</c:v>
                </c:pt>
                <c:pt idx="248">
                  <c:v>124500</c:v>
                </c:pt>
                <c:pt idx="249">
                  <c:v>125000</c:v>
                </c:pt>
                <c:pt idx="250">
                  <c:v>125500</c:v>
                </c:pt>
                <c:pt idx="251">
                  <c:v>126000</c:v>
                </c:pt>
                <c:pt idx="252">
                  <c:v>126500</c:v>
                </c:pt>
                <c:pt idx="253">
                  <c:v>127000</c:v>
                </c:pt>
                <c:pt idx="254">
                  <c:v>127500</c:v>
                </c:pt>
                <c:pt idx="255">
                  <c:v>128000</c:v>
                </c:pt>
                <c:pt idx="256">
                  <c:v>128500</c:v>
                </c:pt>
                <c:pt idx="257">
                  <c:v>129000</c:v>
                </c:pt>
                <c:pt idx="258">
                  <c:v>129500</c:v>
                </c:pt>
                <c:pt idx="259">
                  <c:v>130000</c:v>
                </c:pt>
                <c:pt idx="260">
                  <c:v>130500</c:v>
                </c:pt>
                <c:pt idx="261">
                  <c:v>131000</c:v>
                </c:pt>
                <c:pt idx="262">
                  <c:v>131500</c:v>
                </c:pt>
                <c:pt idx="263">
                  <c:v>132000</c:v>
                </c:pt>
                <c:pt idx="264">
                  <c:v>132500</c:v>
                </c:pt>
                <c:pt idx="265">
                  <c:v>133000</c:v>
                </c:pt>
                <c:pt idx="266">
                  <c:v>133500</c:v>
                </c:pt>
                <c:pt idx="267">
                  <c:v>134000</c:v>
                </c:pt>
                <c:pt idx="268">
                  <c:v>134500</c:v>
                </c:pt>
                <c:pt idx="269">
                  <c:v>135000</c:v>
                </c:pt>
                <c:pt idx="270">
                  <c:v>135500</c:v>
                </c:pt>
                <c:pt idx="271">
                  <c:v>136000</c:v>
                </c:pt>
                <c:pt idx="272">
                  <c:v>136500</c:v>
                </c:pt>
                <c:pt idx="273">
                  <c:v>137000</c:v>
                </c:pt>
                <c:pt idx="274">
                  <c:v>137500</c:v>
                </c:pt>
                <c:pt idx="275">
                  <c:v>138000</c:v>
                </c:pt>
                <c:pt idx="276">
                  <c:v>138500</c:v>
                </c:pt>
                <c:pt idx="277">
                  <c:v>139000</c:v>
                </c:pt>
                <c:pt idx="278">
                  <c:v>139500</c:v>
                </c:pt>
                <c:pt idx="279">
                  <c:v>140000</c:v>
                </c:pt>
                <c:pt idx="280">
                  <c:v>140500</c:v>
                </c:pt>
                <c:pt idx="281">
                  <c:v>141000</c:v>
                </c:pt>
                <c:pt idx="282">
                  <c:v>141500</c:v>
                </c:pt>
                <c:pt idx="283">
                  <c:v>142000</c:v>
                </c:pt>
                <c:pt idx="284">
                  <c:v>142500</c:v>
                </c:pt>
                <c:pt idx="285">
                  <c:v>143000</c:v>
                </c:pt>
                <c:pt idx="286">
                  <c:v>143500</c:v>
                </c:pt>
                <c:pt idx="287">
                  <c:v>144000</c:v>
                </c:pt>
                <c:pt idx="288">
                  <c:v>144500</c:v>
                </c:pt>
                <c:pt idx="289">
                  <c:v>145000</c:v>
                </c:pt>
                <c:pt idx="290">
                  <c:v>145500</c:v>
                </c:pt>
                <c:pt idx="291">
                  <c:v>146000</c:v>
                </c:pt>
                <c:pt idx="292">
                  <c:v>146500</c:v>
                </c:pt>
                <c:pt idx="293">
                  <c:v>147000</c:v>
                </c:pt>
                <c:pt idx="294">
                  <c:v>147500</c:v>
                </c:pt>
                <c:pt idx="295">
                  <c:v>148000</c:v>
                </c:pt>
                <c:pt idx="296">
                  <c:v>148500</c:v>
                </c:pt>
                <c:pt idx="297">
                  <c:v>149000</c:v>
                </c:pt>
                <c:pt idx="298">
                  <c:v>149500</c:v>
                </c:pt>
                <c:pt idx="299">
                  <c:v>150000</c:v>
                </c:pt>
                <c:pt idx="300">
                  <c:v>150500</c:v>
                </c:pt>
                <c:pt idx="301">
                  <c:v>151000</c:v>
                </c:pt>
                <c:pt idx="302">
                  <c:v>151500</c:v>
                </c:pt>
                <c:pt idx="303">
                  <c:v>152000</c:v>
                </c:pt>
                <c:pt idx="304">
                  <c:v>152500</c:v>
                </c:pt>
                <c:pt idx="305">
                  <c:v>153000</c:v>
                </c:pt>
                <c:pt idx="306">
                  <c:v>153500</c:v>
                </c:pt>
                <c:pt idx="307">
                  <c:v>154000</c:v>
                </c:pt>
                <c:pt idx="308">
                  <c:v>154500</c:v>
                </c:pt>
                <c:pt idx="309">
                  <c:v>155000</c:v>
                </c:pt>
                <c:pt idx="310">
                  <c:v>155500</c:v>
                </c:pt>
                <c:pt idx="311">
                  <c:v>156000</c:v>
                </c:pt>
                <c:pt idx="312">
                  <c:v>156500</c:v>
                </c:pt>
                <c:pt idx="313">
                  <c:v>157000</c:v>
                </c:pt>
                <c:pt idx="314">
                  <c:v>157500</c:v>
                </c:pt>
                <c:pt idx="315">
                  <c:v>158000</c:v>
                </c:pt>
                <c:pt idx="316">
                  <c:v>158500</c:v>
                </c:pt>
                <c:pt idx="317">
                  <c:v>159000</c:v>
                </c:pt>
                <c:pt idx="318">
                  <c:v>159500</c:v>
                </c:pt>
                <c:pt idx="319">
                  <c:v>160000</c:v>
                </c:pt>
                <c:pt idx="320">
                  <c:v>160500</c:v>
                </c:pt>
                <c:pt idx="321">
                  <c:v>161000</c:v>
                </c:pt>
                <c:pt idx="322">
                  <c:v>161500</c:v>
                </c:pt>
                <c:pt idx="323">
                  <c:v>162000</c:v>
                </c:pt>
                <c:pt idx="324">
                  <c:v>162500</c:v>
                </c:pt>
                <c:pt idx="325">
                  <c:v>163000</c:v>
                </c:pt>
                <c:pt idx="326">
                  <c:v>163500</c:v>
                </c:pt>
                <c:pt idx="327">
                  <c:v>164000</c:v>
                </c:pt>
                <c:pt idx="328">
                  <c:v>164500</c:v>
                </c:pt>
                <c:pt idx="329">
                  <c:v>165000</c:v>
                </c:pt>
                <c:pt idx="330">
                  <c:v>165500</c:v>
                </c:pt>
                <c:pt idx="331">
                  <c:v>166000</c:v>
                </c:pt>
                <c:pt idx="332">
                  <c:v>166500</c:v>
                </c:pt>
                <c:pt idx="333">
                  <c:v>167000</c:v>
                </c:pt>
                <c:pt idx="334">
                  <c:v>167500</c:v>
                </c:pt>
                <c:pt idx="335">
                  <c:v>168000</c:v>
                </c:pt>
                <c:pt idx="336">
                  <c:v>168500</c:v>
                </c:pt>
                <c:pt idx="337">
                  <c:v>169000</c:v>
                </c:pt>
                <c:pt idx="338">
                  <c:v>169500</c:v>
                </c:pt>
                <c:pt idx="339">
                  <c:v>170000</c:v>
                </c:pt>
                <c:pt idx="340">
                  <c:v>170500</c:v>
                </c:pt>
                <c:pt idx="341">
                  <c:v>171000</c:v>
                </c:pt>
                <c:pt idx="342">
                  <c:v>171500</c:v>
                </c:pt>
                <c:pt idx="343">
                  <c:v>172000</c:v>
                </c:pt>
                <c:pt idx="344">
                  <c:v>172500</c:v>
                </c:pt>
                <c:pt idx="345">
                  <c:v>173000</c:v>
                </c:pt>
                <c:pt idx="346">
                  <c:v>173500</c:v>
                </c:pt>
                <c:pt idx="347">
                  <c:v>174000</c:v>
                </c:pt>
                <c:pt idx="348">
                  <c:v>174500</c:v>
                </c:pt>
                <c:pt idx="349">
                  <c:v>175000</c:v>
                </c:pt>
                <c:pt idx="350">
                  <c:v>175500</c:v>
                </c:pt>
                <c:pt idx="351">
                  <c:v>176000</c:v>
                </c:pt>
                <c:pt idx="352">
                  <c:v>176500</c:v>
                </c:pt>
                <c:pt idx="353">
                  <c:v>177000</c:v>
                </c:pt>
                <c:pt idx="354">
                  <c:v>177500</c:v>
                </c:pt>
                <c:pt idx="355">
                  <c:v>178000</c:v>
                </c:pt>
                <c:pt idx="356">
                  <c:v>178500</c:v>
                </c:pt>
                <c:pt idx="357">
                  <c:v>179000</c:v>
                </c:pt>
                <c:pt idx="358">
                  <c:v>179500</c:v>
                </c:pt>
                <c:pt idx="359">
                  <c:v>180000</c:v>
                </c:pt>
                <c:pt idx="360">
                  <c:v>180500</c:v>
                </c:pt>
                <c:pt idx="361">
                  <c:v>181000</c:v>
                </c:pt>
                <c:pt idx="362">
                  <c:v>181500</c:v>
                </c:pt>
                <c:pt idx="363">
                  <c:v>182000</c:v>
                </c:pt>
                <c:pt idx="364">
                  <c:v>182500</c:v>
                </c:pt>
                <c:pt idx="365">
                  <c:v>183000</c:v>
                </c:pt>
                <c:pt idx="366">
                  <c:v>183500</c:v>
                </c:pt>
                <c:pt idx="367">
                  <c:v>184000</c:v>
                </c:pt>
                <c:pt idx="368">
                  <c:v>184500</c:v>
                </c:pt>
                <c:pt idx="369">
                  <c:v>185000</c:v>
                </c:pt>
                <c:pt idx="370">
                  <c:v>185500</c:v>
                </c:pt>
                <c:pt idx="371">
                  <c:v>186000</c:v>
                </c:pt>
                <c:pt idx="372">
                  <c:v>186500</c:v>
                </c:pt>
                <c:pt idx="373">
                  <c:v>187000</c:v>
                </c:pt>
                <c:pt idx="374">
                  <c:v>187500</c:v>
                </c:pt>
                <c:pt idx="375">
                  <c:v>188000</c:v>
                </c:pt>
                <c:pt idx="376">
                  <c:v>188500</c:v>
                </c:pt>
                <c:pt idx="377">
                  <c:v>189000</c:v>
                </c:pt>
                <c:pt idx="378">
                  <c:v>189500</c:v>
                </c:pt>
                <c:pt idx="379">
                  <c:v>190000</c:v>
                </c:pt>
                <c:pt idx="380">
                  <c:v>190500</c:v>
                </c:pt>
                <c:pt idx="381">
                  <c:v>191000</c:v>
                </c:pt>
                <c:pt idx="382">
                  <c:v>191500</c:v>
                </c:pt>
                <c:pt idx="383">
                  <c:v>192000</c:v>
                </c:pt>
                <c:pt idx="384">
                  <c:v>192500</c:v>
                </c:pt>
                <c:pt idx="385">
                  <c:v>193000</c:v>
                </c:pt>
                <c:pt idx="386">
                  <c:v>193500</c:v>
                </c:pt>
                <c:pt idx="387">
                  <c:v>194000</c:v>
                </c:pt>
                <c:pt idx="388">
                  <c:v>194500</c:v>
                </c:pt>
                <c:pt idx="389">
                  <c:v>195000</c:v>
                </c:pt>
                <c:pt idx="390">
                  <c:v>195500</c:v>
                </c:pt>
                <c:pt idx="391">
                  <c:v>196000</c:v>
                </c:pt>
                <c:pt idx="392">
                  <c:v>196500</c:v>
                </c:pt>
                <c:pt idx="393">
                  <c:v>197000</c:v>
                </c:pt>
                <c:pt idx="394">
                  <c:v>197500</c:v>
                </c:pt>
                <c:pt idx="395">
                  <c:v>198000</c:v>
                </c:pt>
                <c:pt idx="396">
                  <c:v>198500</c:v>
                </c:pt>
                <c:pt idx="397">
                  <c:v>199000</c:v>
                </c:pt>
                <c:pt idx="398">
                  <c:v>199500</c:v>
                </c:pt>
                <c:pt idx="399">
                  <c:v>200000</c:v>
                </c:pt>
                <c:pt idx="400">
                  <c:v>200500</c:v>
                </c:pt>
                <c:pt idx="401">
                  <c:v>201000</c:v>
                </c:pt>
                <c:pt idx="402">
                  <c:v>201500</c:v>
                </c:pt>
                <c:pt idx="403">
                  <c:v>202000</c:v>
                </c:pt>
                <c:pt idx="404">
                  <c:v>202500</c:v>
                </c:pt>
                <c:pt idx="405">
                  <c:v>203000</c:v>
                </c:pt>
                <c:pt idx="406">
                  <c:v>203500</c:v>
                </c:pt>
                <c:pt idx="407">
                  <c:v>204000</c:v>
                </c:pt>
                <c:pt idx="408">
                  <c:v>204500</c:v>
                </c:pt>
                <c:pt idx="409">
                  <c:v>205000</c:v>
                </c:pt>
                <c:pt idx="410">
                  <c:v>205500</c:v>
                </c:pt>
                <c:pt idx="411">
                  <c:v>206000</c:v>
                </c:pt>
                <c:pt idx="412">
                  <c:v>206500</c:v>
                </c:pt>
                <c:pt idx="413">
                  <c:v>207000</c:v>
                </c:pt>
                <c:pt idx="414">
                  <c:v>207500</c:v>
                </c:pt>
                <c:pt idx="415">
                  <c:v>208000</c:v>
                </c:pt>
                <c:pt idx="416">
                  <c:v>208500</c:v>
                </c:pt>
                <c:pt idx="417">
                  <c:v>209000</c:v>
                </c:pt>
                <c:pt idx="418">
                  <c:v>209500</c:v>
                </c:pt>
                <c:pt idx="419">
                  <c:v>210000</c:v>
                </c:pt>
                <c:pt idx="420">
                  <c:v>210500</c:v>
                </c:pt>
                <c:pt idx="421">
                  <c:v>211000</c:v>
                </c:pt>
                <c:pt idx="422">
                  <c:v>211500</c:v>
                </c:pt>
                <c:pt idx="423">
                  <c:v>212000</c:v>
                </c:pt>
                <c:pt idx="424">
                  <c:v>212500</c:v>
                </c:pt>
                <c:pt idx="425">
                  <c:v>213000</c:v>
                </c:pt>
                <c:pt idx="426">
                  <c:v>213500</c:v>
                </c:pt>
                <c:pt idx="427">
                  <c:v>214000</c:v>
                </c:pt>
                <c:pt idx="428">
                  <c:v>214500</c:v>
                </c:pt>
                <c:pt idx="429">
                  <c:v>215000</c:v>
                </c:pt>
                <c:pt idx="430">
                  <c:v>215500</c:v>
                </c:pt>
                <c:pt idx="431">
                  <c:v>216000</c:v>
                </c:pt>
                <c:pt idx="432">
                  <c:v>216500</c:v>
                </c:pt>
                <c:pt idx="433">
                  <c:v>217000</c:v>
                </c:pt>
                <c:pt idx="434">
                  <c:v>217500</c:v>
                </c:pt>
                <c:pt idx="435">
                  <c:v>218000</c:v>
                </c:pt>
                <c:pt idx="436">
                  <c:v>218500</c:v>
                </c:pt>
                <c:pt idx="437">
                  <c:v>219000</c:v>
                </c:pt>
                <c:pt idx="438">
                  <c:v>219500</c:v>
                </c:pt>
                <c:pt idx="439">
                  <c:v>220000</c:v>
                </c:pt>
                <c:pt idx="440">
                  <c:v>220500</c:v>
                </c:pt>
                <c:pt idx="441">
                  <c:v>221000</c:v>
                </c:pt>
                <c:pt idx="442">
                  <c:v>221500</c:v>
                </c:pt>
                <c:pt idx="443">
                  <c:v>222000</c:v>
                </c:pt>
                <c:pt idx="444">
                  <c:v>222500</c:v>
                </c:pt>
                <c:pt idx="445">
                  <c:v>223000</c:v>
                </c:pt>
                <c:pt idx="446">
                  <c:v>223500</c:v>
                </c:pt>
                <c:pt idx="447">
                  <c:v>224000</c:v>
                </c:pt>
                <c:pt idx="448">
                  <c:v>224500</c:v>
                </c:pt>
                <c:pt idx="449">
                  <c:v>225000</c:v>
                </c:pt>
                <c:pt idx="450">
                  <c:v>225500</c:v>
                </c:pt>
                <c:pt idx="451">
                  <c:v>226000</c:v>
                </c:pt>
                <c:pt idx="452">
                  <c:v>226500</c:v>
                </c:pt>
                <c:pt idx="453">
                  <c:v>227000</c:v>
                </c:pt>
                <c:pt idx="454">
                  <c:v>227500</c:v>
                </c:pt>
                <c:pt idx="455">
                  <c:v>228000</c:v>
                </c:pt>
                <c:pt idx="456">
                  <c:v>228500</c:v>
                </c:pt>
                <c:pt idx="457">
                  <c:v>229000</c:v>
                </c:pt>
                <c:pt idx="458">
                  <c:v>229500</c:v>
                </c:pt>
                <c:pt idx="459">
                  <c:v>230000</c:v>
                </c:pt>
                <c:pt idx="460">
                  <c:v>230500</c:v>
                </c:pt>
                <c:pt idx="461">
                  <c:v>231000</c:v>
                </c:pt>
                <c:pt idx="462">
                  <c:v>231500</c:v>
                </c:pt>
                <c:pt idx="463">
                  <c:v>232000</c:v>
                </c:pt>
                <c:pt idx="464">
                  <c:v>232500</c:v>
                </c:pt>
                <c:pt idx="465">
                  <c:v>233000</c:v>
                </c:pt>
                <c:pt idx="466">
                  <c:v>233500</c:v>
                </c:pt>
                <c:pt idx="467">
                  <c:v>234000</c:v>
                </c:pt>
                <c:pt idx="468">
                  <c:v>234500</c:v>
                </c:pt>
                <c:pt idx="469">
                  <c:v>235000</c:v>
                </c:pt>
                <c:pt idx="470">
                  <c:v>235500</c:v>
                </c:pt>
                <c:pt idx="471">
                  <c:v>236000</c:v>
                </c:pt>
                <c:pt idx="472">
                  <c:v>236500</c:v>
                </c:pt>
                <c:pt idx="473">
                  <c:v>237000</c:v>
                </c:pt>
                <c:pt idx="474">
                  <c:v>237500</c:v>
                </c:pt>
                <c:pt idx="475">
                  <c:v>238000</c:v>
                </c:pt>
                <c:pt idx="476">
                  <c:v>238500</c:v>
                </c:pt>
                <c:pt idx="477">
                  <c:v>239000</c:v>
                </c:pt>
                <c:pt idx="478">
                  <c:v>239500</c:v>
                </c:pt>
                <c:pt idx="479">
                  <c:v>240000</c:v>
                </c:pt>
                <c:pt idx="480">
                  <c:v>240500</c:v>
                </c:pt>
                <c:pt idx="481">
                  <c:v>241000</c:v>
                </c:pt>
                <c:pt idx="482">
                  <c:v>241500</c:v>
                </c:pt>
                <c:pt idx="483">
                  <c:v>242000</c:v>
                </c:pt>
                <c:pt idx="484">
                  <c:v>242500</c:v>
                </c:pt>
                <c:pt idx="485">
                  <c:v>243000</c:v>
                </c:pt>
                <c:pt idx="486">
                  <c:v>243500</c:v>
                </c:pt>
                <c:pt idx="487">
                  <c:v>244000</c:v>
                </c:pt>
                <c:pt idx="488">
                  <c:v>244500</c:v>
                </c:pt>
                <c:pt idx="489">
                  <c:v>245000</c:v>
                </c:pt>
                <c:pt idx="490">
                  <c:v>245500</c:v>
                </c:pt>
                <c:pt idx="491">
                  <c:v>246000</c:v>
                </c:pt>
                <c:pt idx="492">
                  <c:v>246500</c:v>
                </c:pt>
                <c:pt idx="493">
                  <c:v>247000</c:v>
                </c:pt>
                <c:pt idx="494">
                  <c:v>247500</c:v>
                </c:pt>
                <c:pt idx="495">
                  <c:v>248000</c:v>
                </c:pt>
                <c:pt idx="496">
                  <c:v>248500</c:v>
                </c:pt>
                <c:pt idx="497">
                  <c:v>249000</c:v>
                </c:pt>
                <c:pt idx="498">
                  <c:v>249500</c:v>
                </c:pt>
                <c:pt idx="499">
                  <c:v>250000</c:v>
                </c:pt>
                <c:pt idx="500">
                  <c:v>250500</c:v>
                </c:pt>
                <c:pt idx="501">
                  <c:v>251000</c:v>
                </c:pt>
                <c:pt idx="502">
                  <c:v>251500</c:v>
                </c:pt>
                <c:pt idx="503">
                  <c:v>252000</c:v>
                </c:pt>
                <c:pt idx="504">
                  <c:v>252500</c:v>
                </c:pt>
                <c:pt idx="505">
                  <c:v>253000</c:v>
                </c:pt>
                <c:pt idx="506">
                  <c:v>253500</c:v>
                </c:pt>
                <c:pt idx="507">
                  <c:v>254000</c:v>
                </c:pt>
                <c:pt idx="508">
                  <c:v>254500</c:v>
                </c:pt>
                <c:pt idx="509">
                  <c:v>255000</c:v>
                </c:pt>
                <c:pt idx="510">
                  <c:v>255500</c:v>
                </c:pt>
                <c:pt idx="511">
                  <c:v>256000</c:v>
                </c:pt>
                <c:pt idx="512">
                  <c:v>256500</c:v>
                </c:pt>
                <c:pt idx="513">
                  <c:v>257000</c:v>
                </c:pt>
                <c:pt idx="514">
                  <c:v>257500</c:v>
                </c:pt>
                <c:pt idx="515">
                  <c:v>258000</c:v>
                </c:pt>
                <c:pt idx="516">
                  <c:v>258500</c:v>
                </c:pt>
                <c:pt idx="517">
                  <c:v>259000</c:v>
                </c:pt>
                <c:pt idx="518">
                  <c:v>259500</c:v>
                </c:pt>
                <c:pt idx="519">
                  <c:v>260000</c:v>
                </c:pt>
                <c:pt idx="520">
                  <c:v>260500</c:v>
                </c:pt>
                <c:pt idx="521">
                  <c:v>261000</c:v>
                </c:pt>
                <c:pt idx="522">
                  <c:v>261500</c:v>
                </c:pt>
                <c:pt idx="523">
                  <c:v>262000</c:v>
                </c:pt>
                <c:pt idx="524">
                  <c:v>262500</c:v>
                </c:pt>
                <c:pt idx="525">
                  <c:v>263000</c:v>
                </c:pt>
                <c:pt idx="526">
                  <c:v>263500</c:v>
                </c:pt>
                <c:pt idx="527">
                  <c:v>264000</c:v>
                </c:pt>
                <c:pt idx="528">
                  <c:v>264500</c:v>
                </c:pt>
                <c:pt idx="529">
                  <c:v>265000</c:v>
                </c:pt>
                <c:pt idx="530">
                  <c:v>265500</c:v>
                </c:pt>
                <c:pt idx="531">
                  <c:v>266000</c:v>
                </c:pt>
                <c:pt idx="532">
                  <c:v>266500</c:v>
                </c:pt>
                <c:pt idx="533">
                  <c:v>267000</c:v>
                </c:pt>
                <c:pt idx="534">
                  <c:v>267500</c:v>
                </c:pt>
                <c:pt idx="535">
                  <c:v>268000</c:v>
                </c:pt>
                <c:pt idx="536">
                  <c:v>268500</c:v>
                </c:pt>
                <c:pt idx="537">
                  <c:v>269000</c:v>
                </c:pt>
                <c:pt idx="538">
                  <c:v>269500</c:v>
                </c:pt>
                <c:pt idx="539">
                  <c:v>270000</c:v>
                </c:pt>
                <c:pt idx="540">
                  <c:v>270500</c:v>
                </c:pt>
                <c:pt idx="541">
                  <c:v>271000</c:v>
                </c:pt>
                <c:pt idx="542">
                  <c:v>271500</c:v>
                </c:pt>
                <c:pt idx="543">
                  <c:v>272000</c:v>
                </c:pt>
                <c:pt idx="544">
                  <c:v>272500</c:v>
                </c:pt>
                <c:pt idx="545">
                  <c:v>273000</c:v>
                </c:pt>
                <c:pt idx="546">
                  <c:v>273500</c:v>
                </c:pt>
                <c:pt idx="547">
                  <c:v>274000</c:v>
                </c:pt>
                <c:pt idx="548">
                  <c:v>274500</c:v>
                </c:pt>
                <c:pt idx="549">
                  <c:v>275000</c:v>
                </c:pt>
                <c:pt idx="550">
                  <c:v>275500</c:v>
                </c:pt>
                <c:pt idx="551">
                  <c:v>276000</c:v>
                </c:pt>
                <c:pt idx="552">
                  <c:v>276500</c:v>
                </c:pt>
                <c:pt idx="553">
                  <c:v>277000</c:v>
                </c:pt>
                <c:pt idx="554">
                  <c:v>277500</c:v>
                </c:pt>
                <c:pt idx="555">
                  <c:v>278000</c:v>
                </c:pt>
                <c:pt idx="556">
                  <c:v>278500</c:v>
                </c:pt>
                <c:pt idx="557">
                  <c:v>279000</c:v>
                </c:pt>
                <c:pt idx="558">
                  <c:v>279500</c:v>
                </c:pt>
                <c:pt idx="559">
                  <c:v>280000</c:v>
                </c:pt>
                <c:pt idx="560">
                  <c:v>280500</c:v>
                </c:pt>
                <c:pt idx="561">
                  <c:v>281000</c:v>
                </c:pt>
                <c:pt idx="562">
                  <c:v>281500</c:v>
                </c:pt>
                <c:pt idx="563">
                  <c:v>282000</c:v>
                </c:pt>
                <c:pt idx="564">
                  <c:v>282500</c:v>
                </c:pt>
                <c:pt idx="565">
                  <c:v>283000</c:v>
                </c:pt>
                <c:pt idx="566">
                  <c:v>283500</c:v>
                </c:pt>
                <c:pt idx="567">
                  <c:v>284000</c:v>
                </c:pt>
                <c:pt idx="568">
                  <c:v>284500</c:v>
                </c:pt>
                <c:pt idx="569">
                  <c:v>285000</c:v>
                </c:pt>
                <c:pt idx="570">
                  <c:v>285500</c:v>
                </c:pt>
                <c:pt idx="571">
                  <c:v>286000</c:v>
                </c:pt>
                <c:pt idx="572">
                  <c:v>286500</c:v>
                </c:pt>
                <c:pt idx="573">
                  <c:v>287000</c:v>
                </c:pt>
                <c:pt idx="574">
                  <c:v>287500</c:v>
                </c:pt>
                <c:pt idx="575">
                  <c:v>288000</c:v>
                </c:pt>
                <c:pt idx="576">
                  <c:v>288500</c:v>
                </c:pt>
                <c:pt idx="577">
                  <c:v>289000</c:v>
                </c:pt>
                <c:pt idx="578">
                  <c:v>289500</c:v>
                </c:pt>
                <c:pt idx="579">
                  <c:v>290000</c:v>
                </c:pt>
                <c:pt idx="580">
                  <c:v>290500</c:v>
                </c:pt>
                <c:pt idx="581">
                  <c:v>291000</c:v>
                </c:pt>
                <c:pt idx="582">
                  <c:v>291500</c:v>
                </c:pt>
                <c:pt idx="583">
                  <c:v>292000</c:v>
                </c:pt>
                <c:pt idx="584">
                  <c:v>292500</c:v>
                </c:pt>
                <c:pt idx="585">
                  <c:v>293000</c:v>
                </c:pt>
                <c:pt idx="586">
                  <c:v>293500</c:v>
                </c:pt>
                <c:pt idx="587">
                  <c:v>294000</c:v>
                </c:pt>
                <c:pt idx="588">
                  <c:v>294500</c:v>
                </c:pt>
                <c:pt idx="589">
                  <c:v>295000</c:v>
                </c:pt>
                <c:pt idx="590">
                  <c:v>295500</c:v>
                </c:pt>
                <c:pt idx="591">
                  <c:v>296000</c:v>
                </c:pt>
                <c:pt idx="592">
                  <c:v>296500</c:v>
                </c:pt>
                <c:pt idx="593">
                  <c:v>297000</c:v>
                </c:pt>
                <c:pt idx="594">
                  <c:v>297500</c:v>
                </c:pt>
                <c:pt idx="595">
                  <c:v>298000</c:v>
                </c:pt>
                <c:pt idx="596">
                  <c:v>298500</c:v>
                </c:pt>
                <c:pt idx="597">
                  <c:v>299000</c:v>
                </c:pt>
                <c:pt idx="598">
                  <c:v>299500</c:v>
                </c:pt>
                <c:pt idx="599">
                  <c:v>300000</c:v>
                </c:pt>
                <c:pt idx="600">
                  <c:v>300500</c:v>
                </c:pt>
                <c:pt idx="601">
                  <c:v>301000</c:v>
                </c:pt>
                <c:pt idx="602">
                  <c:v>301500</c:v>
                </c:pt>
                <c:pt idx="603">
                  <c:v>302000</c:v>
                </c:pt>
                <c:pt idx="604">
                  <c:v>302500</c:v>
                </c:pt>
                <c:pt idx="605">
                  <c:v>303000</c:v>
                </c:pt>
                <c:pt idx="606">
                  <c:v>303500</c:v>
                </c:pt>
                <c:pt idx="607">
                  <c:v>304000</c:v>
                </c:pt>
                <c:pt idx="608">
                  <c:v>304500</c:v>
                </c:pt>
                <c:pt idx="609">
                  <c:v>305000</c:v>
                </c:pt>
                <c:pt idx="610">
                  <c:v>305500</c:v>
                </c:pt>
                <c:pt idx="611">
                  <c:v>306000</c:v>
                </c:pt>
                <c:pt idx="612">
                  <c:v>306500</c:v>
                </c:pt>
                <c:pt idx="613">
                  <c:v>307000</c:v>
                </c:pt>
                <c:pt idx="614">
                  <c:v>307500</c:v>
                </c:pt>
                <c:pt idx="615">
                  <c:v>308000</c:v>
                </c:pt>
                <c:pt idx="616">
                  <c:v>308500</c:v>
                </c:pt>
                <c:pt idx="617">
                  <c:v>309000</c:v>
                </c:pt>
                <c:pt idx="618">
                  <c:v>309500</c:v>
                </c:pt>
                <c:pt idx="619">
                  <c:v>310000</c:v>
                </c:pt>
                <c:pt idx="620">
                  <c:v>310500</c:v>
                </c:pt>
                <c:pt idx="621">
                  <c:v>311000</c:v>
                </c:pt>
                <c:pt idx="622">
                  <c:v>311500</c:v>
                </c:pt>
                <c:pt idx="623">
                  <c:v>312000</c:v>
                </c:pt>
                <c:pt idx="624">
                  <c:v>312500</c:v>
                </c:pt>
                <c:pt idx="625">
                  <c:v>313000</c:v>
                </c:pt>
                <c:pt idx="626">
                  <c:v>313500</c:v>
                </c:pt>
                <c:pt idx="627">
                  <c:v>314000</c:v>
                </c:pt>
                <c:pt idx="628">
                  <c:v>314500</c:v>
                </c:pt>
                <c:pt idx="629">
                  <c:v>315000</c:v>
                </c:pt>
                <c:pt idx="630">
                  <c:v>315500</c:v>
                </c:pt>
                <c:pt idx="631">
                  <c:v>316000</c:v>
                </c:pt>
                <c:pt idx="632">
                  <c:v>316500</c:v>
                </c:pt>
                <c:pt idx="633">
                  <c:v>317000</c:v>
                </c:pt>
                <c:pt idx="634">
                  <c:v>317500</c:v>
                </c:pt>
                <c:pt idx="635">
                  <c:v>318000</c:v>
                </c:pt>
                <c:pt idx="636">
                  <c:v>318500</c:v>
                </c:pt>
                <c:pt idx="637">
                  <c:v>319000</c:v>
                </c:pt>
                <c:pt idx="638">
                  <c:v>319500</c:v>
                </c:pt>
                <c:pt idx="639">
                  <c:v>320000</c:v>
                </c:pt>
                <c:pt idx="640">
                  <c:v>320500</c:v>
                </c:pt>
                <c:pt idx="641">
                  <c:v>321000</c:v>
                </c:pt>
                <c:pt idx="642">
                  <c:v>321500</c:v>
                </c:pt>
                <c:pt idx="643">
                  <c:v>322000</c:v>
                </c:pt>
                <c:pt idx="644">
                  <c:v>322500</c:v>
                </c:pt>
                <c:pt idx="645">
                  <c:v>323000</c:v>
                </c:pt>
                <c:pt idx="646">
                  <c:v>323500</c:v>
                </c:pt>
                <c:pt idx="647">
                  <c:v>324000</c:v>
                </c:pt>
                <c:pt idx="648">
                  <c:v>324500</c:v>
                </c:pt>
                <c:pt idx="649">
                  <c:v>325000</c:v>
                </c:pt>
                <c:pt idx="650">
                  <c:v>325500</c:v>
                </c:pt>
                <c:pt idx="651">
                  <c:v>326000</c:v>
                </c:pt>
                <c:pt idx="652">
                  <c:v>326500</c:v>
                </c:pt>
                <c:pt idx="653">
                  <c:v>327000</c:v>
                </c:pt>
                <c:pt idx="654">
                  <c:v>327500</c:v>
                </c:pt>
                <c:pt idx="655">
                  <c:v>328000</c:v>
                </c:pt>
                <c:pt idx="656">
                  <c:v>328500</c:v>
                </c:pt>
                <c:pt idx="657">
                  <c:v>329000</c:v>
                </c:pt>
                <c:pt idx="658">
                  <c:v>329500</c:v>
                </c:pt>
                <c:pt idx="659">
                  <c:v>330000</c:v>
                </c:pt>
                <c:pt idx="660">
                  <c:v>330500</c:v>
                </c:pt>
                <c:pt idx="661">
                  <c:v>331000</c:v>
                </c:pt>
                <c:pt idx="662">
                  <c:v>331500</c:v>
                </c:pt>
                <c:pt idx="663">
                  <c:v>332000</c:v>
                </c:pt>
                <c:pt idx="664">
                  <c:v>332500</c:v>
                </c:pt>
                <c:pt idx="665">
                  <c:v>333000</c:v>
                </c:pt>
                <c:pt idx="666">
                  <c:v>333500</c:v>
                </c:pt>
                <c:pt idx="667">
                  <c:v>334000</c:v>
                </c:pt>
                <c:pt idx="668">
                  <c:v>334500</c:v>
                </c:pt>
                <c:pt idx="669">
                  <c:v>335000</c:v>
                </c:pt>
                <c:pt idx="670">
                  <c:v>335500</c:v>
                </c:pt>
                <c:pt idx="671">
                  <c:v>336000</c:v>
                </c:pt>
                <c:pt idx="672">
                  <c:v>336500</c:v>
                </c:pt>
                <c:pt idx="673">
                  <c:v>337000</c:v>
                </c:pt>
                <c:pt idx="674">
                  <c:v>337500</c:v>
                </c:pt>
                <c:pt idx="675">
                  <c:v>338000</c:v>
                </c:pt>
                <c:pt idx="676">
                  <c:v>338500</c:v>
                </c:pt>
                <c:pt idx="677">
                  <c:v>339000</c:v>
                </c:pt>
                <c:pt idx="678">
                  <c:v>339500</c:v>
                </c:pt>
                <c:pt idx="679">
                  <c:v>340000</c:v>
                </c:pt>
                <c:pt idx="680">
                  <c:v>340500</c:v>
                </c:pt>
                <c:pt idx="681">
                  <c:v>341000</c:v>
                </c:pt>
                <c:pt idx="682">
                  <c:v>341500</c:v>
                </c:pt>
                <c:pt idx="683">
                  <c:v>342000</c:v>
                </c:pt>
                <c:pt idx="684">
                  <c:v>342500</c:v>
                </c:pt>
                <c:pt idx="685">
                  <c:v>343000</c:v>
                </c:pt>
                <c:pt idx="686">
                  <c:v>343500</c:v>
                </c:pt>
                <c:pt idx="687">
                  <c:v>344000</c:v>
                </c:pt>
                <c:pt idx="688">
                  <c:v>344500</c:v>
                </c:pt>
                <c:pt idx="689">
                  <c:v>345000</c:v>
                </c:pt>
                <c:pt idx="690">
                  <c:v>345500</c:v>
                </c:pt>
                <c:pt idx="691">
                  <c:v>346000</c:v>
                </c:pt>
                <c:pt idx="692">
                  <c:v>346500</c:v>
                </c:pt>
                <c:pt idx="693">
                  <c:v>347000</c:v>
                </c:pt>
                <c:pt idx="694">
                  <c:v>347500</c:v>
                </c:pt>
                <c:pt idx="695">
                  <c:v>348000</c:v>
                </c:pt>
                <c:pt idx="696">
                  <c:v>348500</c:v>
                </c:pt>
                <c:pt idx="697">
                  <c:v>349000</c:v>
                </c:pt>
                <c:pt idx="698">
                  <c:v>349500</c:v>
                </c:pt>
                <c:pt idx="699">
                  <c:v>350000</c:v>
                </c:pt>
                <c:pt idx="700">
                  <c:v>350500</c:v>
                </c:pt>
                <c:pt idx="701">
                  <c:v>351000</c:v>
                </c:pt>
                <c:pt idx="702">
                  <c:v>351500</c:v>
                </c:pt>
                <c:pt idx="703">
                  <c:v>352000</c:v>
                </c:pt>
                <c:pt idx="704">
                  <c:v>352500</c:v>
                </c:pt>
                <c:pt idx="705">
                  <c:v>353000</c:v>
                </c:pt>
                <c:pt idx="706">
                  <c:v>353500</c:v>
                </c:pt>
                <c:pt idx="707">
                  <c:v>354000</c:v>
                </c:pt>
                <c:pt idx="708">
                  <c:v>354500</c:v>
                </c:pt>
                <c:pt idx="709">
                  <c:v>355000</c:v>
                </c:pt>
                <c:pt idx="710">
                  <c:v>355500</c:v>
                </c:pt>
                <c:pt idx="711">
                  <c:v>356000</c:v>
                </c:pt>
                <c:pt idx="712">
                  <c:v>356500</c:v>
                </c:pt>
                <c:pt idx="713">
                  <c:v>357000</c:v>
                </c:pt>
                <c:pt idx="714">
                  <c:v>357500</c:v>
                </c:pt>
                <c:pt idx="715">
                  <c:v>358000</c:v>
                </c:pt>
                <c:pt idx="716">
                  <c:v>358500</c:v>
                </c:pt>
                <c:pt idx="717">
                  <c:v>359000</c:v>
                </c:pt>
                <c:pt idx="718">
                  <c:v>359500</c:v>
                </c:pt>
                <c:pt idx="719">
                  <c:v>360000</c:v>
                </c:pt>
                <c:pt idx="720">
                  <c:v>360500</c:v>
                </c:pt>
                <c:pt idx="721">
                  <c:v>361000</c:v>
                </c:pt>
                <c:pt idx="722">
                  <c:v>361500</c:v>
                </c:pt>
                <c:pt idx="723">
                  <c:v>362000</c:v>
                </c:pt>
                <c:pt idx="724">
                  <c:v>362500</c:v>
                </c:pt>
                <c:pt idx="725">
                  <c:v>363000</c:v>
                </c:pt>
                <c:pt idx="726">
                  <c:v>363500</c:v>
                </c:pt>
                <c:pt idx="727">
                  <c:v>364000</c:v>
                </c:pt>
                <c:pt idx="728">
                  <c:v>364500</c:v>
                </c:pt>
                <c:pt idx="729">
                  <c:v>365000</c:v>
                </c:pt>
                <c:pt idx="730">
                  <c:v>365500</c:v>
                </c:pt>
                <c:pt idx="731">
                  <c:v>366000</c:v>
                </c:pt>
                <c:pt idx="732">
                  <c:v>366500</c:v>
                </c:pt>
                <c:pt idx="733">
                  <c:v>367000</c:v>
                </c:pt>
                <c:pt idx="734">
                  <c:v>367500</c:v>
                </c:pt>
                <c:pt idx="735">
                  <c:v>368000</c:v>
                </c:pt>
                <c:pt idx="736">
                  <c:v>368500</c:v>
                </c:pt>
                <c:pt idx="737">
                  <c:v>369000</c:v>
                </c:pt>
                <c:pt idx="738">
                  <c:v>369500</c:v>
                </c:pt>
                <c:pt idx="739">
                  <c:v>370000</c:v>
                </c:pt>
                <c:pt idx="740">
                  <c:v>370500</c:v>
                </c:pt>
                <c:pt idx="741">
                  <c:v>371000</c:v>
                </c:pt>
                <c:pt idx="742">
                  <c:v>371500</c:v>
                </c:pt>
                <c:pt idx="743">
                  <c:v>372000</c:v>
                </c:pt>
                <c:pt idx="744">
                  <c:v>372500</c:v>
                </c:pt>
                <c:pt idx="745">
                  <c:v>373000</c:v>
                </c:pt>
                <c:pt idx="746">
                  <c:v>373500</c:v>
                </c:pt>
                <c:pt idx="747">
                  <c:v>374000</c:v>
                </c:pt>
                <c:pt idx="748">
                  <c:v>374500</c:v>
                </c:pt>
                <c:pt idx="749">
                  <c:v>375000</c:v>
                </c:pt>
                <c:pt idx="750">
                  <c:v>375500</c:v>
                </c:pt>
                <c:pt idx="751">
                  <c:v>376000</c:v>
                </c:pt>
                <c:pt idx="752">
                  <c:v>376500</c:v>
                </c:pt>
                <c:pt idx="753">
                  <c:v>377000</c:v>
                </c:pt>
                <c:pt idx="754">
                  <c:v>377500</c:v>
                </c:pt>
                <c:pt idx="755">
                  <c:v>378000</c:v>
                </c:pt>
                <c:pt idx="756">
                  <c:v>378500</c:v>
                </c:pt>
                <c:pt idx="757">
                  <c:v>379000</c:v>
                </c:pt>
                <c:pt idx="758">
                  <c:v>379500</c:v>
                </c:pt>
                <c:pt idx="759">
                  <c:v>380000</c:v>
                </c:pt>
                <c:pt idx="760">
                  <c:v>380500</c:v>
                </c:pt>
                <c:pt idx="761">
                  <c:v>381000</c:v>
                </c:pt>
                <c:pt idx="762">
                  <c:v>381500</c:v>
                </c:pt>
                <c:pt idx="763">
                  <c:v>382000</c:v>
                </c:pt>
                <c:pt idx="764">
                  <c:v>382500</c:v>
                </c:pt>
                <c:pt idx="765">
                  <c:v>383000</c:v>
                </c:pt>
                <c:pt idx="766">
                  <c:v>383500</c:v>
                </c:pt>
                <c:pt idx="767">
                  <c:v>384000</c:v>
                </c:pt>
                <c:pt idx="768">
                  <c:v>384500</c:v>
                </c:pt>
                <c:pt idx="769">
                  <c:v>385000</c:v>
                </c:pt>
                <c:pt idx="770">
                  <c:v>385500</c:v>
                </c:pt>
                <c:pt idx="771">
                  <c:v>386000</c:v>
                </c:pt>
                <c:pt idx="772">
                  <c:v>386500</c:v>
                </c:pt>
                <c:pt idx="773">
                  <c:v>387000</c:v>
                </c:pt>
                <c:pt idx="774">
                  <c:v>387500</c:v>
                </c:pt>
                <c:pt idx="775">
                  <c:v>388000</c:v>
                </c:pt>
                <c:pt idx="776">
                  <c:v>388500</c:v>
                </c:pt>
                <c:pt idx="777">
                  <c:v>389000</c:v>
                </c:pt>
                <c:pt idx="778">
                  <c:v>389500</c:v>
                </c:pt>
                <c:pt idx="779">
                  <c:v>390000</c:v>
                </c:pt>
                <c:pt idx="780">
                  <c:v>390500</c:v>
                </c:pt>
                <c:pt idx="781">
                  <c:v>391000</c:v>
                </c:pt>
                <c:pt idx="782">
                  <c:v>391500</c:v>
                </c:pt>
                <c:pt idx="783">
                  <c:v>392000</c:v>
                </c:pt>
                <c:pt idx="784">
                  <c:v>392500</c:v>
                </c:pt>
                <c:pt idx="785">
                  <c:v>393000</c:v>
                </c:pt>
                <c:pt idx="786">
                  <c:v>393500</c:v>
                </c:pt>
                <c:pt idx="787">
                  <c:v>394000</c:v>
                </c:pt>
                <c:pt idx="788">
                  <c:v>394500</c:v>
                </c:pt>
                <c:pt idx="789">
                  <c:v>395000</c:v>
                </c:pt>
                <c:pt idx="790">
                  <c:v>395500</c:v>
                </c:pt>
                <c:pt idx="791">
                  <c:v>396000</c:v>
                </c:pt>
                <c:pt idx="792">
                  <c:v>396500</c:v>
                </c:pt>
                <c:pt idx="793">
                  <c:v>397000</c:v>
                </c:pt>
                <c:pt idx="794">
                  <c:v>397500</c:v>
                </c:pt>
                <c:pt idx="795">
                  <c:v>398000</c:v>
                </c:pt>
                <c:pt idx="796">
                  <c:v>398500</c:v>
                </c:pt>
                <c:pt idx="797">
                  <c:v>399000</c:v>
                </c:pt>
                <c:pt idx="798">
                  <c:v>399500</c:v>
                </c:pt>
                <c:pt idx="799">
                  <c:v>400000</c:v>
                </c:pt>
                <c:pt idx="800">
                  <c:v>400500</c:v>
                </c:pt>
                <c:pt idx="801">
                  <c:v>401000</c:v>
                </c:pt>
                <c:pt idx="802">
                  <c:v>401500</c:v>
                </c:pt>
                <c:pt idx="803">
                  <c:v>402000</c:v>
                </c:pt>
                <c:pt idx="804">
                  <c:v>402500</c:v>
                </c:pt>
                <c:pt idx="805">
                  <c:v>403000</c:v>
                </c:pt>
                <c:pt idx="806">
                  <c:v>403500</c:v>
                </c:pt>
                <c:pt idx="807">
                  <c:v>404000</c:v>
                </c:pt>
                <c:pt idx="808">
                  <c:v>404500</c:v>
                </c:pt>
                <c:pt idx="809">
                  <c:v>405000</c:v>
                </c:pt>
                <c:pt idx="810">
                  <c:v>405500</c:v>
                </c:pt>
                <c:pt idx="811">
                  <c:v>406000</c:v>
                </c:pt>
                <c:pt idx="812">
                  <c:v>406500</c:v>
                </c:pt>
                <c:pt idx="813">
                  <c:v>407000</c:v>
                </c:pt>
                <c:pt idx="814">
                  <c:v>407500</c:v>
                </c:pt>
                <c:pt idx="815">
                  <c:v>408000</c:v>
                </c:pt>
                <c:pt idx="816">
                  <c:v>408500</c:v>
                </c:pt>
                <c:pt idx="817">
                  <c:v>409000</c:v>
                </c:pt>
                <c:pt idx="818">
                  <c:v>409500</c:v>
                </c:pt>
                <c:pt idx="819">
                  <c:v>410000</c:v>
                </c:pt>
                <c:pt idx="820">
                  <c:v>410500</c:v>
                </c:pt>
                <c:pt idx="821">
                  <c:v>411000</c:v>
                </c:pt>
                <c:pt idx="822">
                  <c:v>411500</c:v>
                </c:pt>
                <c:pt idx="823">
                  <c:v>412000</c:v>
                </c:pt>
                <c:pt idx="824">
                  <c:v>412500</c:v>
                </c:pt>
                <c:pt idx="825">
                  <c:v>413000</c:v>
                </c:pt>
                <c:pt idx="826">
                  <c:v>413500</c:v>
                </c:pt>
                <c:pt idx="827">
                  <c:v>414000</c:v>
                </c:pt>
                <c:pt idx="828">
                  <c:v>414500</c:v>
                </c:pt>
                <c:pt idx="829">
                  <c:v>415000</c:v>
                </c:pt>
                <c:pt idx="830">
                  <c:v>415500</c:v>
                </c:pt>
                <c:pt idx="831">
                  <c:v>416000</c:v>
                </c:pt>
                <c:pt idx="832">
                  <c:v>416500</c:v>
                </c:pt>
                <c:pt idx="833">
                  <c:v>417000</c:v>
                </c:pt>
                <c:pt idx="834">
                  <c:v>417500</c:v>
                </c:pt>
                <c:pt idx="835">
                  <c:v>418000</c:v>
                </c:pt>
                <c:pt idx="836">
                  <c:v>418500</c:v>
                </c:pt>
                <c:pt idx="837">
                  <c:v>419000</c:v>
                </c:pt>
                <c:pt idx="838">
                  <c:v>419500</c:v>
                </c:pt>
                <c:pt idx="839">
                  <c:v>420000</c:v>
                </c:pt>
                <c:pt idx="840">
                  <c:v>420500</c:v>
                </c:pt>
                <c:pt idx="841">
                  <c:v>421000</c:v>
                </c:pt>
                <c:pt idx="842">
                  <c:v>421500</c:v>
                </c:pt>
                <c:pt idx="843">
                  <c:v>422000</c:v>
                </c:pt>
                <c:pt idx="844">
                  <c:v>422500</c:v>
                </c:pt>
                <c:pt idx="845">
                  <c:v>423000</c:v>
                </c:pt>
                <c:pt idx="846">
                  <c:v>423500</c:v>
                </c:pt>
                <c:pt idx="847">
                  <c:v>424000</c:v>
                </c:pt>
                <c:pt idx="848">
                  <c:v>424500</c:v>
                </c:pt>
                <c:pt idx="849">
                  <c:v>425000</c:v>
                </c:pt>
                <c:pt idx="850">
                  <c:v>425500</c:v>
                </c:pt>
                <c:pt idx="851">
                  <c:v>426000</c:v>
                </c:pt>
                <c:pt idx="852">
                  <c:v>426500</c:v>
                </c:pt>
                <c:pt idx="853">
                  <c:v>427000</c:v>
                </c:pt>
                <c:pt idx="854">
                  <c:v>427500</c:v>
                </c:pt>
                <c:pt idx="855">
                  <c:v>428000</c:v>
                </c:pt>
                <c:pt idx="856">
                  <c:v>428500</c:v>
                </c:pt>
                <c:pt idx="857">
                  <c:v>429000</c:v>
                </c:pt>
                <c:pt idx="858">
                  <c:v>429500</c:v>
                </c:pt>
                <c:pt idx="859">
                  <c:v>430000</c:v>
                </c:pt>
                <c:pt idx="860">
                  <c:v>430500</c:v>
                </c:pt>
                <c:pt idx="861">
                  <c:v>431000</c:v>
                </c:pt>
                <c:pt idx="862">
                  <c:v>431500</c:v>
                </c:pt>
                <c:pt idx="863">
                  <c:v>432000</c:v>
                </c:pt>
                <c:pt idx="864">
                  <c:v>432500</c:v>
                </c:pt>
                <c:pt idx="865">
                  <c:v>433000</c:v>
                </c:pt>
                <c:pt idx="866">
                  <c:v>433500</c:v>
                </c:pt>
                <c:pt idx="867">
                  <c:v>434000</c:v>
                </c:pt>
                <c:pt idx="868">
                  <c:v>434500</c:v>
                </c:pt>
                <c:pt idx="869">
                  <c:v>435000</c:v>
                </c:pt>
                <c:pt idx="870">
                  <c:v>435500</c:v>
                </c:pt>
                <c:pt idx="871">
                  <c:v>436000</c:v>
                </c:pt>
                <c:pt idx="872">
                  <c:v>436500</c:v>
                </c:pt>
                <c:pt idx="873">
                  <c:v>437000</c:v>
                </c:pt>
                <c:pt idx="874">
                  <c:v>437500</c:v>
                </c:pt>
                <c:pt idx="875">
                  <c:v>438000</c:v>
                </c:pt>
                <c:pt idx="876">
                  <c:v>438500</c:v>
                </c:pt>
                <c:pt idx="877">
                  <c:v>439000</c:v>
                </c:pt>
                <c:pt idx="878">
                  <c:v>439500</c:v>
                </c:pt>
                <c:pt idx="879">
                  <c:v>440000</c:v>
                </c:pt>
                <c:pt idx="880">
                  <c:v>440500</c:v>
                </c:pt>
                <c:pt idx="881">
                  <c:v>441000</c:v>
                </c:pt>
                <c:pt idx="882">
                  <c:v>441500</c:v>
                </c:pt>
                <c:pt idx="883">
                  <c:v>442000</c:v>
                </c:pt>
                <c:pt idx="884">
                  <c:v>442500</c:v>
                </c:pt>
                <c:pt idx="885">
                  <c:v>443000</c:v>
                </c:pt>
                <c:pt idx="886">
                  <c:v>443500</c:v>
                </c:pt>
                <c:pt idx="887">
                  <c:v>444000</c:v>
                </c:pt>
                <c:pt idx="888">
                  <c:v>444500</c:v>
                </c:pt>
                <c:pt idx="889">
                  <c:v>445000</c:v>
                </c:pt>
                <c:pt idx="890">
                  <c:v>445500</c:v>
                </c:pt>
                <c:pt idx="891">
                  <c:v>446000</c:v>
                </c:pt>
                <c:pt idx="892">
                  <c:v>446500</c:v>
                </c:pt>
                <c:pt idx="893">
                  <c:v>447000</c:v>
                </c:pt>
                <c:pt idx="894">
                  <c:v>447500</c:v>
                </c:pt>
                <c:pt idx="895">
                  <c:v>448000</c:v>
                </c:pt>
                <c:pt idx="896">
                  <c:v>448500</c:v>
                </c:pt>
                <c:pt idx="897">
                  <c:v>449000</c:v>
                </c:pt>
                <c:pt idx="898">
                  <c:v>449500</c:v>
                </c:pt>
                <c:pt idx="899">
                  <c:v>450000</c:v>
                </c:pt>
                <c:pt idx="900">
                  <c:v>450500</c:v>
                </c:pt>
                <c:pt idx="901">
                  <c:v>451000</c:v>
                </c:pt>
                <c:pt idx="902">
                  <c:v>451500</c:v>
                </c:pt>
                <c:pt idx="903">
                  <c:v>452000</c:v>
                </c:pt>
                <c:pt idx="904">
                  <c:v>452500</c:v>
                </c:pt>
                <c:pt idx="905">
                  <c:v>453000</c:v>
                </c:pt>
                <c:pt idx="906">
                  <c:v>453500</c:v>
                </c:pt>
                <c:pt idx="907">
                  <c:v>454000</c:v>
                </c:pt>
                <c:pt idx="908">
                  <c:v>454500</c:v>
                </c:pt>
                <c:pt idx="909">
                  <c:v>455000</c:v>
                </c:pt>
                <c:pt idx="910">
                  <c:v>455500</c:v>
                </c:pt>
                <c:pt idx="911">
                  <c:v>456000</c:v>
                </c:pt>
                <c:pt idx="912">
                  <c:v>456500</c:v>
                </c:pt>
                <c:pt idx="913">
                  <c:v>457000</c:v>
                </c:pt>
                <c:pt idx="914">
                  <c:v>457500</c:v>
                </c:pt>
                <c:pt idx="915">
                  <c:v>458000</c:v>
                </c:pt>
                <c:pt idx="916">
                  <c:v>458500</c:v>
                </c:pt>
                <c:pt idx="917">
                  <c:v>459000</c:v>
                </c:pt>
                <c:pt idx="918">
                  <c:v>459500</c:v>
                </c:pt>
                <c:pt idx="919">
                  <c:v>460000</c:v>
                </c:pt>
                <c:pt idx="920">
                  <c:v>460500</c:v>
                </c:pt>
                <c:pt idx="921">
                  <c:v>461000</c:v>
                </c:pt>
                <c:pt idx="922">
                  <c:v>461500</c:v>
                </c:pt>
                <c:pt idx="923">
                  <c:v>462000</c:v>
                </c:pt>
                <c:pt idx="924">
                  <c:v>462500</c:v>
                </c:pt>
                <c:pt idx="925">
                  <c:v>463000</c:v>
                </c:pt>
                <c:pt idx="926">
                  <c:v>463500</c:v>
                </c:pt>
                <c:pt idx="927">
                  <c:v>464000</c:v>
                </c:pt>
                <c:pt idx="928">
                  <c:v>464500</c:v>
                </c:pt>
                <c:pt idx="929">
                  <c:v>465000</c:v>
                </c:pt>
                <c:pt idx="930">
                  <c:v>465500</c:v>
                </c:pt>
                <c:pt idx="931">
                  <c:v>466000</c:v>
                </c:pt>
                <c:pt idx="932">
                  <c:v>466500</c:v>
                </c:pt>
                <c:pt idx="933">
                  <c:v>467000</c:v>
                </c:pt>
                <c:pt idx="934">
                  <c:v>467500</c:v>
                </c:pt>
                <c:pt idx="935">
                  <c:v>468000</c:v>
                </c:pt>
                <c:pt idx="936">
                  <c:v>468500</c:v>
                </c:pt>
                <c:pt idx="937">
                  <c:v>469000</c:v>
                </c:pt>
                <c:pt idx="938">
                  <c:v>469500</c:v>
                </c:pt>
                <c:pt idx="939">
                  <c:v>470000</c:v>
                </c:pt>
                <c:pt idx="940">
                  <c:v>470500</c:v>
                </c:pt>
                <c:pt idx="941">
                  <c:v>471000</c:v>
                </c:pt>
                <c:pt idx="942">
                  <c:v>471500</c:v>
                </c:pt>
                <c:pt idx="943">
                  <c:v>472000</c:v>
                </c:pt>
                <c:pt idx="944">
                  <c:v>472500</c:v>
                </c:pt>
                <c:pt idx="945">
                  <c:v>473000</c:v>
                </c:pt>
                <c:pt idx="946">
                  <c:v>473500</c:v>
                </c:pt>
                <c:pt idx="947">
                  <c:v>474000</c:v>
                </c:pt>
                <c:pt idx="948">
                  <c:v>474500</c:v>
                </c:pt>
                <c:pt idx="949">
                  <c:v>475000</c:v>
                </c:pt>
                <c:pt idx="950">
                  <c:v>475500</c:v>
                </c:pt>
                <c:pt idx="951">
                  <c:v>476000</c:v>
                </c:pt>
                <c:pt idx="952">
                  <c:v>476500</c:v>
                </c:pt>
                <c:pt idx="953">
                  <c:v>477000</c:v>
                </c:pt>
                <c:pt idx="954">
                  <c:v>477500</c:v>
                </c:pt>
                <c:pt idx="955">
                  <c:v>478000</c:v>
                </c:pt>
                <c:pt idx="956">
                  <c:v>478500</c:v>
                </c:pt>
                <c:pt idx="957">
                  <c:v>479000</c:v>
                </c:pt>
                <c:pt idx="958">
                  <c:v>479500</c:v>
                </c:pt>
                <c:pt idx="959">
                  <c:v>480000</c:v>
                </c:pt>
                <c:pt idx="960">
                  <c:v>480500</c:v>
                </c:pt>
                <c:pt idx="961">
                  <c:v>481000</c:v>
                </c:pt>
                <c:pt idx="962">
                  <c:v>481500</c:v>
                </c:pt>
                <c:pt idx="963">
                  <c:v>482000</c:v>
                </c:pt>
                <c:pt idx="964">
                  <c:v>482500</c:v>
                </c:pt>
                <c:pt idx="965">
                  <c:v>483000</c:v>
                </c:pt>
                <c:pt idx="966">
                  <c:v>483500</c:v>
                </c:pt>
                <c:pt idx="967">
                  <c:v>484000</c:v>
                </c:pt>
                <c:pt idx="968">
                  <c:v>484500</c:v>
                </c:pt>
                <c:pt idx="969">
                  <c:v>485000</c:v>
                </c:pt>
                <c:pt idx="970">
                  <c:v>485500</c:v>
                </c:pt>
                <c:pt idx="971">
                  <c:v>486000</c:v>
                </c:pt>
                <c:pt idx="972">
                  <c:v>486500</c:v>
                </c:pt>
                <c:pt idx="973">
                  <c:v>487000</c:v>
                </c:pt>
                <c:pt idx="974">
                  <c:v>487500</c:v>
                </c:pt>
                <c:pt idx="975">
                  <c:v>488000</c:v>
                </c:pt>
                <c:pt idx="976">
                  <c:v>488500</c:v>
                </c:pt>
                <c:pt idx="977">
                  <c:v>489000</c:v>
                </c:pt>
                <c:pt idx="978">
                  <c:v>489500</c:v>
                </c:pt>
                <c:pt idx="979">
                  <c:v>490000</c:v>
                </c:pt>
                <c:pt idx="980">
                  <c:v>490500</c:v>
                </c:pt>
                <c:pt idx="981">
                  <c:v>491000</c:v>
                </c:pt>
                <c:pt idx="982">
                  <c:v>491500</c:v>
                </c:pt>
                <c:pt idx="983">
                  <c:v>492000</c:v>
                </c:pt>
                <c:pt idx="984">
                  <c:v>492500</c:v>
                </c:pt>
                <c:pt idx="985">
                  <c:v>493000</c:v>
                </c:pt>
                <c:pt idx="986">
                  <c:v>493500</c:v>
                </c:pt>
                <c:pt idx="987">
                  <c:v>494000</c:v>
                </c:pt>
                <c:pt idx="988">
                  <c:v>494500</c:v>
                </c:pt>
                <c:pt idx="989">
                  <c:v>495000</c:v>
                </c:pt>
                <c:pt idx="990">
                  <c:v>495500</c:v>
                </c:pt>
                <c:pt idx="991">
                  <c:v>496000</c:v>
                </c:pt>
                <c:pt idx="992">
                  <c:v>496500</c:v>
                </c:pt>
                <c:pt idx="993">
                  <c:v>497000</c:v>
                </c:pt>
                <c:pt idx="994">
                  <c:v>497500</c:v>
                </c:pt>
                <c:pt idx="995">
                  <c:v>498000</c:v>
                </c:pt>
                <c:pt idx="996">
                  <c:v>498500</c:v>
                </c:pt>
                <c:pt idx="997">
                  <c:v>499000</c:v>
                </c:pt>
                <c:pt idx="998">
                  <c:v>499500</c:v>
                </c:pt>
                <c:pt idx="999">
                  <c:v>500000</c:v>
                </c:pt>
                <c:pt idx="1000">
                  <c:v>500500</c:v>
                </c:pt>
                <c:pt idx="1001">
                  <c:v>501000</c:v>
                </c:pt>
                <c:pt idx="1002">
                  <c:v>501500</c:v>
                </c:pt>
                <c:pt idx="1003">
                  <c:v>502000</c:v>
                </c:pt>
                <c:pt idx="1004">
                  <c:v>502500</c:v>
                </c:pt>
                <c:pt idx="1005">
                  <c:v>503000</c:v>
                </c:pt>
                <c:pt idx="1006">
                  <c:v>503500</c:v>
                </c:pt>
                <c:pt idx="1007">
                  <c:v>504000</c:v>
                </c:pt>
                <c:pt idx="1008">
                  <c:v>504500</c:v>
                </c:pt>
                <c:pt idx="1009">
                  <c:v>505000</c:v>
                </c:pt>
                <c:pt idx="1010">
                  <c:v>505500</c:v>
                </c:pt>
                <c:pt idx="1011">
                  <c:v>506000</c:v>
                </c:pt>
                <c:pt idx="1012">
                  <c:v>506500</c:v>
                </c:pt>
                <c:pt idx="1013">
                  <c:v>507000</c:v>
                </c:pt>
                <c:pt idx="1014">
                  <c:v>507500</c:v>
                </c:pt>
                <c:pt idx="1015">
                  <c:v>508000</c:v>
                </c:pt>
                <c:pt idx="1016">
                  <c:v>508500</c:v>
                </c:pt>
                <c:pt idx="1017">
                  <c:v>509000</c:v>
                </c:pt>
                <c:pt idx="1018">
                  <c:v>509500</c:v>
                </c:pt>
                <c:pt idx="1019">
                  <c:v>510000</c:v>
                </c:pt>
                <c:pt idx="1020">
                  <c:v>510500</c:v>
                </c:pt>
                <c:pt idx="1021">
                  <c:v>511000</c:v>
                </c:pt>
                <c:pt idx="1022">
                  <c:v>511500</c:v>
                </c:pt>
                <c:pt idx="1023">
                  <c:v>512000</c:v>
                </c:pt>
                <c:pt idx="1024">
                  <c:v>512500</c:v>
                </c:pt>
                <c:pt idx="1025">
                  <c:v>513000</c:v>
                </c:pt>
                <c:pt idx="1026">
                  <c:v>513500</c:v>
                </c:pt>
                <c:pt idx="1027">
                  <c:v>514000</c:v>
                </c:pt>
                <c:pt idx="1028">
                  <c:v>514500</c:v>
                </c:pt>
                <c:pt idx="1029">
                  <c:v>515000</c:v>
                </c:pt>
                <c:pt idx="1030">
                  <c:v>515500</c:v>
                </c:pt>
                <c:pt idx="1031">
                  <c:v>516000</c:v>
                </c:pt>
                <c:pt idx="1032">
                  <c:v>516500</c:v>
                </c:pt>
                <c:pt idx="1033">
                  <c:v>517000</c:v>
                </c:pt>
                <c:pt idx="1034">
                  <c:v>517500</c:v>
                </c:pt>
                <c:pt idx="1035">
                  <c:v>518000</c:v>
                </c:pt>
                <c:pt idx="1036">
                  <c:v>518500</c:v>
                </c:pt>
                <c:pt idx="1037">
                  <c:v>519000</c:v>
                </c:pt>
                <c:pt idx="1038">
                  <c:v>519500</c:v>
                </c:pt>
                <c:pt idx="1039">
                  <c:v>520000</c:v>
                </c:pt>
                <c:pt idx="1040">
                  <c:v>520500</c:v>
                </c:pt>
                <c:pt idx="1041">
                  <c:v>521000</c:v>
                </c:pt>
                <c:pt idx="1042">
                  <c:v>521500</c:v>
                </c:pt>
                <c:pt idx="1043">
                  <c:v>522000</c:v>
                </c:pt>
                <c:pt idx="1044">
                  <c:v>522500</c:v>
                </c:pt>
                <c:pt idx="1045">
                  <c:v>523000</c:v>
                </c:pt>
                <c:pt idx="1046">
                  <c:v>523500</c:v>
                </c:pt>
                <c:pt idx="1047">
                  <c:v>524000</c:v>
                </c:pt>
                <c:pt idx="1048">
                  <c:v>524500</c:v>
                </c:pt>
                <c:pt idx="1049">
                  <c:v>525000</c:v>
                </c:pt>
                <c:pt idx="1050">
                  <c:v>525500</c:v>
                </c:pt>
                <c:pt idx="1051">
                  <c:v>526000</c:v>
                </c:pt>
                <c:pt idx="1052">
                  <c:v>526500</c:v>
                </c:pt>
                <c:pt idx="1053">
                  <c:v>527000</c:v>
                </c:pt>
                <c:pt idx="1054">
                  <c:v>527500</c:v>
                </c:pt>
                <c:pt idx="1055">
                  <c:v>528000</c:v>
                </c:pt>
                <c:pt idx="1056">
                  <c:v>528500</c:v>
                </c:pt>
                <c:pt idx="1057">
                  <c:v>529000</c:v>
                </c:pt>
                <c:pt idx="1058">
                  <c:v>529500</c:v>
                </c:pt>
                <c:pt idx="1059">
                  <c:v>530000</c:v>
                </c:pt>
                <c:pt idx="1060">
                  <c:v>530500</c:v>
                </c:pt>
                <c:pt idx="1061">
                  <c:v>531000</c:v>
                </c:pt>
                <c:pt idx="1062">
                  <c:v>531500</c:v>
                </c:pt>
                <c:pt idx="1063">
                  <c:v>532000</c:v>
                </c:pt>
                <c:pt idx="1064">
                  <c:v>532500</c:v>
                </c:pt>
                <c:pt idx="1065">
                  <c:v>533000</c:v>
                </c:pt>
                <c:pt idx="1066">
                  <c:v>533500</c:v>
                </c:pt>
                <c:pt idx="1067">
                  <c:v>534000</c:v>
                </c:pt>
                <c:pt idx="1068">
                  <c:v>534500</c:v>
                </c:pt>
                <c:pt idx="1069">
                  <c:v>535000</c:v>
                </c:pt>
                <c:pt idx="1070">
                  <c:v>535500</c:v>
                </c:pt>
                <c:pt idx="1071">
                  <c:v>536000</c:v>
                </c:pt>
                <c:pt idx="1072">
                  <c:v>536500</c:v>
                </c:pt>
                <c:pt idx="1073">
                  <c:v>537000</c:v>
                </c:pt>
                <c:pt idx="1074">
                  <c:v>537500</c:v>
                </c:pt>
                <c:pt idx="1075">
                  <c:v>538000</c:v>
                </c:pt>
                <c:pt idx="1076">
                  <c:v>538500</c:v>
                </c:pt>
                <c:pt idx="1077">
                  <c:v>539000</c:v>
                </c:pt>
                <c:pt idx="1078">
                  <c:v>539500</c:v>
                </c:pt>
                <c:pt idx="1079">
                  <c:v>540000</c:v>
                </c:pt>
                <c:pt idx="1080">
                  <c:v>540500</c:v>
                </c:pt>
                <c:pt idx="1081">
                  <c:v>541000</c:v>
                </c:pt>
                <c:pt idx="1082">
                  <c:v>541500</c:v>
                </c:pt>
                <c:pt idx="1083">
                  <c:v>542000</c:v>
                </c:pt>
                <c:pt idx="1084">
                  <c:v>542500</c:v>
                </c:pt>
                <c:pt idx="1085">
                  <c:v>543000</c:v>
                </c:pt>
                <c:pt idx="1086">
                  <c:v>543500</c:v>
                </c:pt>
                <c:pt idx="1087">
                  <c:v>544000</c:v>
                </c:pt>
                <c:pt idx="1088">
                  <c:v>544500</c:v>
                </c:pt>
                <c:pt idx="1089">
                  <c:v>545000</c:v>
                </c:pt>
                <c:pt idx="1090">
                  <c:v>545500</c:v>
                </c:pt>
                <c:pt idx="1091">
                  <c:v>546000</c:v>
                </c:pt>
                <c:pt idx="1092">
                  <c:v>546500</c:v>
                </c:pt>
                <c:pt idx="1093">
                  <c:v>547000</c:v>
                </c:pt>
                <c:pt idx="1094">
                  <c:v>547500</c:v>
                </c:pt>
                <c:pt idx="1095">
                  <c:v>548000</c:v>
                </c:pt>
                <c:pt idx="1096">
                  <c:v>548500</c:v>
                </c:pt>
                <c:pt idx="1097">
                  <c:v>549000</c:v>
                </c:pt>
                <c:pt idx="1098">
                  <c:v>549500</c:v>
                </c:pt>
                <c:pt idx="1099">
                  <c:v>550000</c:v>
                </c:pt>
                <c:pt idx="1100">
                  <c:v>550500</c:v>
                </c:pt>
                <c:pt idx="1101">
                  <c:v>551000</c:v>
                </c:pt>
                <c:pt idx="1102">
                  <c:v>551500</c:v>
                </c:pt>
                <c:pt idx="1103">
                  <c:v>552000</c:v>
                </c:pt>
                <c:pt idx="1104">
                  <c:v>552500</c:v>
                </c:pt>
                <c:pt idx="1105">
                  <c:v>553000</c:v>
                </c:pt>
                <c:pt idx="1106">
                  <c:v>553500</c:v>
                </c:pt>
                <c:pt idx="1107">
                  <c:v>554000</c:v>
                </c:pt>
                <c:pt idx="1108">
                  <c:v>554500</c:v>
                </c:pt>
                <c:pt idx="1109">
                  <c:v>555000</c:v>
                </c:pt>
                <c:pt idx="1110">
                  <c:v>555500</c:v>
                </c:pt>
                <c:pt idx="1111">
                  <c:v>556000</c:v>
                </c:pt>
                <c:pt idx="1112">
                  <c:v>556500</c:v>
                </c:pt>
                <c:pt idx="1113">
                  <c:v>557000</c:v>
                </c:pt>
                <c:pt idx="1114">
                  <c:v>557500</c:v>
                </c:pt>
                <c:pt idx="1115">
                  <c:v>558000</c:v>
                </c:pt>
                <c:pt idx="1116">
                  <c:v>558500</c:v>
                </c:pt>
                <c:pt idx="1117">
                  <c:v>559000</c:v>
                </c:pt>
                <c:pt idx="1118">
                  <c:v>559500</c:v>
                </c:pt>
                <c:pt idx="1119">
                  <c:v>560000</c:v>
                </c:pt>
                <c:pt idx="1120">
                  <c:v>560500</c:v>
                </c:pt>
                <c:pt idx="1121">
                  <c:v>561000</c:v>
                </c:pt>
                <c:pt idx="1122">
                  <c:v>561500</c:v>
                </c:pt>
                <c:pt idx="1123">
                  <c:v>562000</c:v>
                </c:pt>
                <c:pt idx="1124">
                  <c:v>562500</c:v>
                </c:pt>
                <c:pt idx="1125">
                  <c:v>563000</c:v>
                </c:pt>
                <c:pt idx="1126">
                  <c:v>563500</c:v>
                </c:pt>
                <c:pt idx="1127">
                  <c:v>564000</c:v>
                </c:pt>
                <c:pt idx="1128">
                  <c:v>564500</c:v>
                </c:pt>
                <c:pt idx="1129">
                  <c:v>565000</c:v>
                </c:pt>
                <c:pt idx="1130">
                  <c:v>565500</c:v>
                </c:pt>
                <c:pt idx="1131">
                  <c:v>566000</c:v>
                </c:pt>
                <c:pt idx="1132">
                  <c:v>566500</c:v>
                </c:pt>
                <c:pt idx="1133">
                  <c:v>567000</c:v>
                </c:pt>
                <c:pt idx="1134">
                  <c:v>567500</c:v>
                </c:pt>
                <c:pt idx="1135">
                  <c:v>568000</c:v>
                </c:pt>
                <c:pt idx="1136">
                  <c:v>568500</c:v>
                </c:pt>
                <c:pt idx="1137">
                  <c:v>569000</c:v>
                </c:pt>
                <c:pt idx="1138">
                  <c:v>569500</c:v>
                </c:pt>
                <c:pt idx="1139">
                  <c:v>570000</c:v>
                </c:pt>
                <c:pt idx="1140">
                  <c:v>570500</c:v>
                </c:pt>
                <c:pt idx="1141">
                  <c:v>571000</c:v>
                </c:pt>
                <c:pt idx="1142">
                  <c:v>571500</c:v>
                </c:pt>
                <c:pt idx="1143">
                  <c:v>572000</c:v>
                </c:pt>
                <c:pt idx="1144">
                  <c:v>572500</c:v>
                </c:pt>
                <c:pt idx="1145">
                  <c:v>573000</c:v>
                </c:pt>
                <c:pt idx="1146">
                  <c:v>573500</c:v>
                </c:pt>
                <c:pt idx="1147">
                  <c:v>574000</c:v>
                </c:pt>
                <c:pt idx="1148">
                  <c:v>574500</c:v>
                </c:pt>
                <c:pt idx="1149">
                  <c:v>575000</c:v>
                </c:pt>
                <c:pt idx="1150">
                  <c:v>575500</c:v>
                </c:pt>
                <c:pt idx="1151">
                  <c:v>576000</c:v>
                </c:pt>
                <c:pt idx="1152">
                  <c:v>576500</c:v>
                </c:pt>
                <c:pt idx="1153">
                  <c:v>577000</c:v>
                </c:pt>
                <c:pt idx="1154">
                  <c:v>577500</c:v>
                </c:pt>
                <c:pt idx="1155">
                  <c:v>578000</c:v>
                </c:pt>
                <c:pt idx="1156">
                  <c:v>578500</c:v>
                </c:pt>
                <c:pt idx="1157">
                  <c:v>579000</c:v>
                </c:pt>
                <c:pt idx="1158">
                  <c:v>579500</c:v>
                </c:pt>
                <c:pt idx="1159">
                  <c:v>580000</c:v>
                </c:pt>
                <c:pt idx="1160">
                  <c:v>580500</c:v>
                </c:pt>
                <c:pt idx="1161">
                  <c:v>581000</c:v>
                </c:pt>
                <c:pt idx="1162">
                  <c:v>581500</c:v>
                </c:pt>
                <c:pt idx="1163">
                  <c:v>582000</c:v>
                </c:pt>
                <c:pt idx="1164">
                  <c:v>582500</c:v>
                </c:pt>
                <c:pt idx="1165">
                  <c:v>583000</c:v>
                </c:pt>
                <c:pt idx="1166">
                  <c:v>583500</c:v>
                </c:pt>
                <c:pt idx="1167">
                  <c:v>584000</c:v>
                </c:pt>
                <c:pt idx="1168">
                  <c:v>584500</c:v>
                </c:pt>
                <c:pt idx="1169">
                  <c:v>585000</c:v>
                </c:pt>
                <c:pt idx="1170">
                  <c:v>585500</c:v>
                </c:pt>
                <c:pt idx="1171">
                  <c:v>586000</c:v>
                </c:pt>
                <c:pt idx="1172">
                  <c:v>586500</c:v>
                </c:pt>
                <c:pt idx="1173">
                  <c:v>587000</c:v>
                </c:pt>
                <c:pt idx="1174">
                  <c:v>587500</c:v>
                </c:pt>
                <c:pt idx="1175">
                  <c:v>588000</c:v>
                </c:pt>
                <c:pt idx="1176">
                  <c:v>588500</c:v>
                </c:pt>
                <c:pt idx="1177">
                  <c:v>589000</c:v>
                </c:pt>
                <c:pt idx="1178">
                  <c:v>589500</c:v>
                </c:pt>
                <c:pt idx="1179">
                  <c:v>590000</c:v>
                </c:pt>
                <c:pt idx="1180">
                  <c:v>590500</c:v>
                </c:pt>
                <c:pt idx="1181">
                  <c:v>591000</c:v>
                </c:pt>
                <c:pt idx="1182">
                  <c:v>591500</c:v>
                </c:pt>
                <c:pt idx="1183">
                  <c:v>592000</c:v>
                </c:pt>
                <c:pt idx="1184">
                  <c:v>592500</c:v>
                </c:pt>
                <c:pt idx="1185">
                  <c:v>593000</c:v>
                </c:pt>
                <c:pt idx="1186">
                  <c:v>593500</c:v>
                </c:pt>
                <c:pt idx="1187">
                  <c:v>594000</c:v>
                </c:pt>
                <c:pt idx="1188">
                  <c:v>594500</c:v>
                </c:pt>
                <c:pt idx="1189">
                  <c:v>595000</c:v>
                </c:pt>
                <c:pt idx="1190">
                  <c:v>595500</c:v>
                </c:pt>
                <c:pt idx="1191">
                  <c:v>596000</c:v>
                </c:pt>
                <c:pt idx="1192">
                  <c:v>596500</c:v>
                </c:pt>
                <c:pt idx="1193">
                  <c:v>597000</c:v>
                </c:pt>
                <c:pt idx="1194">
                  <c:v>597500</c:v>
                </c:pt>
                <c:pt idx="1195">
                  <c:v>598000</c:v>
                </c:pt>
                <c:pt idx="1196">
                  <c:v>598500</c:v>
                </c:pt>
                <c:pt idx="1197">
                  <c:v>599000</c:v>
                </c:pt>
                <c:pt idx="1198">
                  <c:v>599500</c:v>
                </c:pt>
                <c:pt idx="1199">
                  <c:v>600000</c:v>
                </c:pt>
                <c:pt idx="1200">
                  <c:v>600500</c:v>
                </c:pt>
                <c:pt idx="1201">
                  <c:v>601000</c:v>
                </c:pt>
                <c:pt idx="1202">
                  <c:v>601500</c:v>
                </c:pt>
                <c:pt idx="1203">
                  <c:v>602000</c:v>
                </c:pt>
                <c:pt idx="1204">
                  <c:v>602500</c:v>
                </c:pt>
                <c:pt idx="1205">
                  <c:v>603000</c:v>
                </c:pt>
                <c:pt idx="1206">
                  <c:v>603500</c:v>
                </c:pt>
                <c:pt idx="1207">
                  <c:v>604000</c:v>
                </c:pt>
                <c:pt idx="1208">
                  <c:v>604500</c:v>
                </c:pt>
                <c:pt idx="1209">
                  <c:v>605000</c:v>
                </c:pt>
                <c:pt idx="1210">
                  <c:v>605500</c:v>
                </c:pt>
                <c:pt idx="1211">
                  <c:v>606000</c:v>
                </c:pt>
                <c:pt idx="1212">
                  <c:v>606500</c:v>
                </c:pt>
                <c:pt idx="1213">
                  <c:v>607000</c:v>
                </c:pt>
                <c:pt idx="1214">
                  <c:v>607500</c:v>
                </c:pt>
                <c:pt idx="1215">
                  <c:v>608000</c:v>
                </c:pt>
                <c:pt idx="1216">
                  <c:v>608500</c:v>
                </c:pt>
                <c:pt idx="1217">
                  <c:v>609000</c:v>
                </c:pt>
                <c:pt idx="1218">
                  <c:v>609500</c:v>
                </c:pt>
                <c:pt idx="1219">
                  <c:v>610000</c:v>
                </c:pt>
                <c:pt idx="1220">
                  <c:v>610500</c:v>
                </c:pt>
                <c:pt idx="1221">
                  <c:v>611000</c:v>
                </c:pt>
                <c:pt idx="1222">
                  <c:v>611500</c:v>
                </c:pt>
                <c:pt idx="1223">
                  <c:v>612000</c:v>
                </c:pt>
                <c:pt idx="1224">
                  <c:v>612500</c:v>
                </c:pt>
                <c:pt idx="1225">
                  <c:v>613000</c:v>
                </c:pt>
                <c:pt idx="1226">
                  <c:v>613500</c:v>
                </c:pt>
                <c:pt idx="1227">
                  <c:v>614000</c:v>
                </c:pt>
                <c:pt idx="1228">
                  <c:v>614500</c:v>
                </c:pt>
                <c:pt idx="1229">
                  <c:v>615000</c:v>
                </c:pt>
                <c:pt idx="1230">
                  <c:v>615500</c:v>
                </c:pt>
                <c:pt idx="1231">
                  <c:v>616000</c:v>
                </c:pt>
                <c:pt idx="1232">
                  <c:v>616500</c:v>
                </c:pt>
                <c:pt idx="1233">
                  <c:v>617000</c:v>
                </c:pt>
                <c:pt idx="1234">
                  <c:v>617500</c:v>
                </c:pt>
                <c:pt idx="1235">
                  <c:v>618000</c:v>
                </c:pt>
                <c:pt idx="1236">
                  <c:v>618500</c:v>
                </c:pt>
                <c:pt idx="1237">
                  <c:v>619000</c:v>
                </c:pt>
                <c:pt idx="1238">
                  <c:v>619500</c:v>
                </c:pt>
                <c:pt idx="1239">
                  <c:v>620000</c:v>
                </c:pt>
                <c:pt idx="1240">
                  <c:v>620500</c:v>
                </c:pt>
                <c:pt idx="1241">
                  <c:v>621000</c:v>
                </c:pt>
                <c:pt idx="1242">
                  <c:v>621500</c:v>
                </c:pt>
                <c:pt idx="1243">
                  <c:v>622000</c:v>
                </c:pt>
                <c:pt idx="1244">
                  <c:v>622500</c:v>
                </c:pt>
                <c:pt idx="1245">
                  <c:v>623000</c:v>
                </c:pt>
                <c:pt idx="1246">
                  <c:v>623500</c:v>
                </c:pt>
                <c:pt idx="1247">
                  <c:v>624000</c:v>
                </c:pt>
                <c:pt idx="1248">
                  <c:v>624500</c:v>
                </c:pt>
                <c:pt idx="1249">
                  <c:v>625000</c:v>
                </c:pt>
                <c:pt idx="1250">
                  <c:v>625500</c:v>
                </c:pt>
                <c:pt idx="1251">
                  <c:v>626000</c:v>
                </c:pt>
                <c:pt idx="1252">
                  <c:v>626500</c:v>
                </c:pt>
                <c:pt idx="1253">
                  <c:v>627000</c:v>
                </c:pt>
                <c:pt idx="1254">
                  <c:v>627500</c:v>
                </c:pt>
                <c:pt idx="1255">
                  <c:v>628000</c:v>
                </c:pt>
                <c:pt idx="1256">
                  <c:v>628500</c:v>
                </c:pt>
                <c:pt idx="1257">
                  <c:v>629000</c:v>
                </c:pt>
                <c:pt idx="1258">
                  <c:v>629500</c:v>
                </c:pt>
                <c:pt idx="1259">
                  <c:v>630000</c:v>
                </c:pt>
                <c:pt idx="1260">
                  <c:v>630500</c:v>
                </c:pt>
                <c:pt idx="1261">
                  <c:v>631000</c:v>
                </c:pt>
                <c:pt idx="1262">
                  <c:v>631500</c:v>
                </c:pt>
                <c:pt idx="1263">
                  <c:v>632000</c:v>
                </c:pt>
                <c:pt idx="1264">
                  <c:v>632500</c:v>
                </c:pt>
                <c:pt idx="1265">
                  <c:v>633000</c:v>
                </c:pt>
                <c:pt idx="1266">
                  <c:v>633500</c:v>
                </c:pt>
                <c:pt idx="1267">
                  <c:v>634000</c:v>
                </c:pt>
                <c:pt idx="1268">
                  <c:v>634500</c:v>
                </c:pt>
                <c:pt idx="1269">
                  <c:v>635000</c:v>
                </c:pt>
                <c:pt idx="1270">
                  <c:v>635500</c:v>
                </c:pt>
                <c:pt idx="1271">
                  <c:v>636000</c:v>
                </c:pt>
                <c:pt idx="1272">
                  <c:v>636500</c:v>
                </c:pt>
                <c:pt idx="1273">
                  <c:v>637000</c:v>
                </c:pt>
                <c:pt idx="1274">
                  <c:v>637500</c:v>
                </c:pt>
                <c:pt idx="1275">
                  <c:v>638000</c:v>
                </c:pt>
                <c:pt idx="1276">
                  <c:v>638500</c:v>
                </c:pt>
                <c:pt idx="1277">
                  <c:v>639000</c:v>
                </c:pt>
                <c:pt idx="1278">
                  <c:v>639500</c:v>
                </c:pt>
                <c:pt idx="1279">
                  <c:v>640000</c:v>
                </c:pt>
                <c:pt idx="1280">
                  <c:v>640500</c:v>
                </c:pt>
                <c:pt idx="1281">
                  <c:v>641000</c:v>
                </c:pt>
                <c:pt idx="1282">
                  <c:v>641500</c:v>
                </c:pt>
                <c:pt idx="1283">
                  <c:v>642000</c:v>
                </c:pt>
                <c:pt idx="1284">
                  <c:v>642500</c:v>
                </c:pt>
                <c:pt idx="1285">
                  <c:v>643000</c:v>
                </c:pt>
                <c:pt idx="1286">
                  <c:v>643500</c:v>
                </c:pt>
                <c:pt idx="1287">
                  <c:v>644000</c:v>
                </c:pt>
                <c:pt idx="1288">
                  <c:v>644500</c:v>
                </c:pt>
                <c:pt idx="1289">
                  <c:v>645000</c:v>
                </c:pt>
                <c:pt idx="1290">
                  <c:v>645500</c:v>
                </c:pt>
                <c:pt idx="1291">
                  <c:v>646000</c:v>
                </c:pt>
                <c:pt idx="1292">
                  <c:v>646500</c:v>
                </c:pt>
                <c:pt idx="1293">
                  <c:v>647000</c:v>
                </c:pt>
                <c:pt idx="1294">
                  <c:v>647500</c:v>
                </c:pt>
                <c:pt idx="1295">
                  <c:v>648000</c:v>
                </c:pt>
                <c:pt idx="1296">
                  <c:v>648500</c:v>
                </c:pt>
                <c:pt idx="1297">
                  <c:v>649000</c:v>
                </c:pt>
                <c:pt idx="1298">
                  <c:v>649500</c:v>
                </c:pt>
                <c:pt idx="1299">
                  <c:v>650000</c:v>
                </c:pt>
                <c:pt idx="1300">
                  <c:v>650500</c:v>
                </c:pt>
                <c:pt idx="1301">
                  <c:v>651000</c:v>
                </c:pt>
                <c:pt idx="1302">
                  <c:v>651500</c:v>
                </c:pt>
                <c:pt idx="1303">
                  <c:v>652000</c:v>
                </c:pt>
                <c:pt idx="1304">
                  <c:v>652500</c:v>
                </c:pt>
                <c:pt idx="1305">
                  <c:v>653000</c:v>
                </c:pt>
                <c:pt idx="1306">
                  <c:v>653500</c:v>
                </c:pt>
                <c:pt idx="1307">
                  <c:v>654000</c:v>
                </c:pt>
                <c:pt idx="1308">
                  <c:v>654500</c:v>
                </c:pt>
                <c:pt idx="1309">
                  <c:v>655000</c:v>
                </c:pt>
                <c:pt idx="1310">
                  <c:v>655500</c:v>
                </c:pt>
                <c:pt idx="1311">
                  <c:v>656000</c:v>
                </c:pt>
                <c:pt idx="1312">
                  <c:v>656500</c:v>
                </c:pt>
                <c:pt idx="1313">
                  <c:v>657000</c:v>
                </c:pt>
                <c:pt idx="1314">
                  <c:v>657500</c:v>
                </c:pt>
                <c:pt idx="1315">
                  <c:v>658000</c:v>
                </c:pt>
                <c:pt idx="1316">
                  <c:v>658500</c:v>
                </c:pt>
                <c:pt idx="1317">
                  <c:v>659000</c:v>
                </c:pt>
                <c:pt idx="1318">
                  <c:v>659500</c:v>
                </c:pt>
                <c:pt idx="1319">
                  <c:v>660000</c:v>
                </c:pt>
                <c:pt idx="1320">
                  <c:v>660500</c:v>
                </c:pt>
                <c:pt idx="1321">
                  <c:v>661000</c:v>
                </c:pt>
                <c:pt idx="1322">
                  <c:v>661500</c:v>
                </c:pt>
                <c:pt idx="1323">
                  <c:v>662000</c:v>
                </c:pt>
                <c:pt idx="1324">
                  <c:v>662500</c:v>
                </c:pt>
                <c:pt idx="1325">
                  <c:v>663000</c:v>
                </c:pt>
                <c:pt idx="1326">
                  <c:v>663500</c:v>
                </c:pt>
                <c:pt idx="1327">
                  <c:v>664000</c:v>
                </c:pt>
                <c:pt idx="1328">
                  <c:v>664500</c:v>
                </c:pt>
                <c:pt idx="1329">
                  <c:v>665000</c:v>
                </c:pt>
                <c:pt idx="1330">
                  <c:v>665500</c:v>
                </c:pt>
                <c:pt idx="1331">
                  <c:v>666000</c:v>
                </c:pt>
                <c:pt idx="1332">
                  <c:v>666500</c:v>
                </c:pt>
                <c:pt idx="1333">
                  <c:v>667000</c:v>
                </c:pt>
                <c:pt idx="1334">
                  <c:v>667500</c:v>
                </c:pt>
                <c:pt idx="1335">
                  <c:v>668000</c:v>
                </c:pt>
                <c:pt idx="1336">
                  <c:v>668500</c:v>
                </c:pt>
                <c:pt idx="1337">
                  <c:v>669000</c:v>
                </c:pt>
                <c:pt idx="1338">
                  <c:v>669500</c:v>
                </c:pt>
                <c:pt idx="1339">
                  <c:v>670000</c:v>
                </c:pt>
                <c:pt idx="1340">
                  <c:v>670500</c:v>
                </c:pt>
                <c:pt idx="1341">
                  <c:v>671000</c:v>
                </c:pt>
                <c:pt idx="1342">
                  <c:v>671500</c:v>
                </c:pt>
                <c:pt idx="1343">
                  <c:v>672000</c:v>
                </c:pt>
                <c:pt idx="1344">
                  <c:v>672500</c:v>
                </c:pt>
                <c:pt idx="1345">
                  <c:v>673000</c:v>
                </c:pt>
                <c:pt idx="1346">
                  <c:v>673500</c:v>
                </c:pt>
                <c:pt idx="1347">
                  <c:v>674000</c:v>
                </c:pt>
                <c:pt idx="1348">
                  <c:v>674500</c:v>
                </c:pt>
                <c:pt idx="1349">
                  <c:v>675000</c:v>
                </c:pt>
                <c:pt idx="1350">
                  <c:v>675500</c:v>
                </c:pt>
                <c:pt idx="1351">
                  <c:v>676000</c:v>
                </c:pt>
                <c:pt idx="1352">
                  <c:v>676500</c:v>
                </c:pt>
                <c:pt idx="1353">
                  <c:v>677000</c:v>
                </c:pt>
                <c:pt idx="1354">
                  <c:v>677500</c:v>
                </c:pt>
                <c:pt idx="1355">
                  <c:v>678000</c:v>
                </c:pt>
                <c:pt idx="1356">
                  <c:v>678500</c:v>
                </c:pt>
                <c:pt idx="1357">
                  <c:v>679000</c:v>
                </c:pt>
                <c:pt idx="1358">
                  <c:v>679500</c:v>
                </c:pt>
                <c:pt idx="1359">
                  <c:v>680000</c:v>
                </c:pt>
                <c:pt idx="1360">
                  <c:v>680500</c:v>
                </c:pt>
                <c:pt idx="1361">
                  <c:v>681000</c:v>
                </c:pt>
                <c:pt idx="1362">
                  <c:v>681500</c:v>
                </c:pt>
                <c:pt idx="1363">
                  <c:v>682000</c:v>
                </c:pt>
                <c:pt idx="1364">
                  <c:v>682500</c:v>
                </c:pt>
                <c:pt idx="1365">
                  <c:v>683000</c:v>
                </c:pt>
                <c:pt idx="1366">
                  <c:v>683500</c:v>
                </c:pt>
                <c:pt idx="1367">
                  <c:v>684000</c:v>
                </c:pt>
                <c:pt idx="1368">
                  <c:v>684500</c:v>
                </c:pt>
                <c:pt idx="1369">
                  <c:v>685000</c:v>
                </c:pt>
                <c:pt idx="1370">
                  <c:v>685500</c:v>
                </c:pt>
                <c:pt idx="1371">
                  <c:v>686000</c:v>
                </c:pt>
                <c:pt idx="1372">
                  <c:v>686500</c:v>
                </c:pt>
                <c:pt idx="1373">
                  <c:v>687000</c:v>
                </c:pt>
                <c:pt idx="1374">
                  <c:v>687500</c:v>
                </c:pt>
                <c:pt idx="1375">
                  <c:v>688000</c:v>
                </c:pt>
                <c:pt idx="1376">
                  <c:v>688500</c:v>
                </c:pt>
                <c:pt idx="1377">
                  <c:v>689000</c:v>
                </c:pt>
                <c:pt idx="1378">
                  <c:v>689500</c:v>
                </c:pt>
                <c:pt idx="1379">
                  <c:v>690000</c:v>
                </c:pt>
                <c:pt idx="1380">
                  <c:v>690500</c:v>
                </c:pt>
                <c:pt idx="1381">
                  <c:v>691000</c:v>
                </c:pt>
                <c:pt idx="1382">
                  <c:v>691500</c:v>
                </c:pt>
                <c:pt idx="1383">
                  <c:v>692000</c:v>
                </c:pt>
                <c:pt idx="1384">
                  <c:v>692500</c:v>
                </c:pt>
                <c:pt idx="1385">
                  <c:v>693000</c:v>
                </c:pt>
                <c:pt idx="1386">
                  <c:v>693500</c:v>
                </c:pt>
                <c:pt idx="1387">
                  <c:v>694000</c:v>
                </c:pt>
                <c:pt idx="1388">
                  <c:v>694500</c:v>
                </c:pt>
                <c:pt idx="1389">
                  <c:v>695000</c:v>
                </c:pt>
                <c:pt idx="1390">
                  <c:v>695500</c:v>
                </c:pt>
                <c:pt idx="1391">
                  <c:v>696000</c:v>
                </c:pt>
                <c:pt idx="1392">
                  <c:v>696500</c:v>
                </c:pt>
                <c:pt idx="1393">
                  <c:v>697000</c:v>
                </c:pt>
                <c:pt idx="1394">
                  <c:v>697500</c:v>
                </c:pt>
                <c:pt idx="1395">
                  <c:v>698000</c:v>
                </c:pt>
                <c:pt idx="1396">
                  <c:v>698500</c:v>
                </c:pt>
                <c:pt idx="1397">
                  <c:v>699000</c:v>
                </c:pt>
                <c:pt idx="1398">
                  <c:v>699500</c:v>
                </c:pt>
                <c:pt idx="1399">
                  <c:v>700000</c:v>
                </c:pt>
                <c:pt idx="1400">
                  <c:v>700500</c:v>
                </c:pt>
                <c:pt idx="1401">
                  <c:v>701000</c:v>
                </c:pt>
                <c:pt idx="1402">
                  <c:v>701500</c:v>
                </c:pt>
                <c:pt idx="1403">
                  <c:v>702000</c:v>
                </c:pt>
                <c:pt idx="1404">
                  <c:v>702500</c:v>
                </c:pt>
                <c:pt idx="1405">
                  <c:v>703000</c:v>
                </c:pt>
                <c:pt idx="1406">
                  <c:v>703500</c:v>
                </c:pt>
                <c:pt idx="1407">
                  <c:v>704000</c:v>
                </c:pt>
                <c:pt idx="1408">
                  <c:v>704500</c:v>
                </c:pt>
                <c:pt idx="1409">
                  <c:v>705000</c:v>
                </c:pt>
                <c:pt idx="1410">
                  <c:v>705500</c:v>
                </c:pt>
                <c:pt idx="1411">
                  <c:v>706000</c:v>
                </c:pt>
                <c:pt idx="1412">
                  <c:v>706500</c:v>
                </c:pt>
                <c:pt idx="1413">
                  <c:v>707000</c:v>
                </c:pt>
                <c:pt idx="1414">
                  <c:v>707500</c:v>
                </c:pt>
                <c:pt idx="1415">
                  <c:v>708000</c:v>
                </c:pt>
                <c:pt idx="1416">
                  <c:v>708500</c:v>
                </c:pt>
                <c:pt idx="1417">
                  <c:v>709000</c:v>
                </c:pt>
                <c:pt idx="1418">
                  <c:v>709500</c:v>
                </c:pt>
                <c:pt idx="1419">
                  <c:v>710000</c:v>
                </c:pt>
                <c:pt idx="1420">
                  <c:v>710500</c:v>
                </c:pt>
                <c:pt idx="1421">
                  <c:v>711000</c:v>
                </c:pt>
                <c:pt idx="1422">
                  <c:v>711500</c:v>
                </c:pt>
                <c:pt idx="1423">
                  <c:v>712000</c:v>
                </c:pt>
                <c:pt idx="1424">
                  <c:v>712500</c:v>
                </c:pt>
                <c:pt idx="1425">
                  <c:v>713000</c:v>
                </c:pt>
                <c:pt idx="1426">
                  <c:v>713500</c:v>
                </c:pt>
                <c:pt idx="1427">
                  <c:v>714000</c:v>
                </c:pt>
                <c:pt idx="1428">
                  <c:v>714500</c:v>
                </c:pt>
                <c:pt idx="1429">
                  <c:v>715000</c:v>
                </c:pt>
                <c:pt idx="1430">
                  <c:v>715500</c:v>
                </c:pt>
                <c:pt idx="1431">
                  <c:v>716000</c:v>
                </c:pt>
                <c:pt idx="1432">
                  <c:v>716500</c:v>
                </c:pt>
                <c:pt idx="1433">
                  <c:v>717000</c:v>
                </c:pt>
                <c:pt idx="1434">
                  <c:v>717500</c:v>
                </c:pt>
                <c:pt idx="1435">
                  <c:v>718000</c:v>
                </c:pt>
                <c:pt idx="1436">
                  <c:v>718500</c:v>
                </c:pt>
                <c:pt idx="1437">
                  <c:v>719000</c:v>
                </c:pt>
                <c:pt idx="1438">
                  <c:v>719500</c:v>
                </c:pt>
                <c:pt idx="1439">
                  <c:v>720000</c:v>
                </c:pt>
                <c:pt idx="1440">
                  <c:v>720500</c:v>
                </c:pt>
                <c:pt idx="1441">
                  <c:v>721000</c:v>
                </c:pt>
                <c:pt idx="1442">
                  <c:v>721500</c:v>
                </c:pt>
                <c:pt idx="1443">
                  <c:v>722000</c:v>
                </c:pt>
                <c:pt idx="1444">
                  <c:v>722500</c:v>
                </c:pt>
                <c:pt idx="1445">
                  <c:v>723000</c:v>
                </c:pt>
                <c:pt idx="1446">
                  <c:v>723500</c:v>
                </c:pt>
                <c:pt idx="1447">
                  <c:v>724000</c:v>
                </c:pt>
                <c:pt idx="1448">
                  <c:v>724500</c:v>
                </c:pt>
                <c:pt idx="1449">
                  <c:v>725000</c:v>
                </c:pt>
                <c:pt idx="1450">
                  <c:v>725500</c:v>
                </c:pt>
                <c:pt idx="1451">
                  <c:v>726000</c:v>
                </c:pt>
                <c:pt idx="1452">
                  <c:v>726500</c:v>
                </c:pt>
                <c:pt idx="1453">
                  <c:v>727000</c:v>
                </c:pt>
                <c:pt idx="1454">
                  <c:v>727500</c:v>
                </c:pt>
                <c:pt idx="1455">
                  <c:v>728000</c:v>
                </c:pt>
                <c:pt idx="1456">
                  <c:v>728500</c:v>
                </c:pt>
                <c:pt idx="1457">
                  <c:v>729000</c:v>
                </c:pt>
                <c:pt idx="1458">
                  <c:v>729500</c:v>
                </c:pt>
                <c:pt idx="1459">
                  <c:v>730000</c:v>
                </c:pt>
                <c:pt idx="1460">
                  <c:v>730500</c:v>
                </c:pt>
                <c:pt idx="1461">
                  <c:v>731000</c:v>
                </c:pt>
                <c:pt idx="1462">
                  <c:v>731500</c:v>
                </c:pt>
                <c:pt idx="1463">
                  <c:v>732000</c:v>
                </c:pt>
                <c:pt idx="1464">
                  <c:v>732500</c:v>
                </c:pt>
                <c:pt idx="1465">
                  <c:v>733000</c:v>
                </c:pt>
                <c:pt idx="1466">
                  <c:v>733500</c:v>
                </c:pt>
                <c:pt idx="1467">
                  <c:v>734000</c:v>
                </c:pt>
                <c:pt idx="1468">
                  <c:v>734500</c:v>
                </c:pt>
                <c:pt idx="1469">
                  <c:v>735000</c:v>
                </c:pt>
                <c:pt idx="1470">
                  <c:v>735500</c:v>
                </c:pt>
                <c:pt idx="1471">
                  <c:v>736000</c:v>
                </c:pt>
                <c:pt idx="1472">
                  <c:v>736500</c:v>
                </c:pt>
                <c:pt idx="1473">
                  <c:v>737000</c:v>
                </c:pt>
                <c:pt idx="1474">
                  <c:v>737500</c:v>
                </c:pt>
                <c:pt idx="1475">
                  <c:v>738000</c:v>
                </c:pt>
                <c:pt idx="1476">
                  <c:v>738500</c:v>
                </c:pt>
                <c:pt idx="1477">
                  <c:v>739000</c:v>
                </c:pt>
                <c:pt idx="1478">
                  <c:v>739500</c:v>
                </c:pt>
                <c:pt idx="1479">
                  <c:v>740000</c:v>
                </c:pt>
                <c:pt idx="1480">
                  <c:v>740500</c:v>
                </c:pt>
                <c:pt idx="1481">
                  <c:v>741000</c:v>
                </c:pt>
                <c:pt idx="1482">
                  <c:v>741500</c:v>
                </c:pt>
                <c:pt idx="1483">
                  <c:v>742000</c:v>
                </c:pt>
                <c:pt idx="1484">
                  <c:v>742500</c:v>
                </c:pt>
                <c:pt idx="1485">
                  <c:v>743000</c:v>
                </c:pt>
                <c:pt idx="1486">
                  <c:v>743500</c:v>
                </c:pt>
                <c:pt idx="1487">
                  <c:v>744000</c:v>
                </c:pt>
                <c:pt idx="1488">
                  <c:v>744500</c:v>
                </c:pt>
                <c:pt idx="1489">
                  <c:v>745000</c:v>
                </c:pt>
                <c:pt idx="1490">
                  <c:v>745500</c:v>
                </c:pt>
                <c:pt idx="1491">
                  <c:v>746000</c:v>
                </c:pt>
                <c:pt idx="1492">
                  <c:v>746500</c:v>
                </c:pt>
                <c:pt idx="1493">
                  <c:v>747000</c:v>
                </c:pt>
                <c:pt idx="1494">
                  <c:v>747500</c:v>
                </c:pt>
                <c:pt idx="1495">
                  <c:v>748000</c:v>
                </c:pt>
                <c:pt idx="1496">
                  <c:v>748500</c:v>
                </c:pt>
                <c:pt idx="1497">
                  <c:v>749000</c:v>
                </c:pt>
                <c:pt idx="1498">
                  <c:v>749500</c:v>
                </c:pt>
                <c:pt idx="1499">
                  <c:v>750000</c:v>
                </c:pt>
                <c:pt idx="1500">
                  <c:v>750500</c:v>
                </c:pt>
                <c:pt idx="1501">
                  <c:v>751000</c:v>
                </c:pt>
                <c:pt idx="1502">
                  <c:v>751500</c:v>
                </c:pt>
                <c:pt idx="1503">
                  <c:v>752000</c:v>
                </c:pt>
                <c:pt idx="1504">
                  <c:v>752500</c:v>
                </c:pt>
                <c:pt idx="1505">
                  <c:v>753000</c:v>
                </c:pt>
                <c:pt idx="1506">
                  <c:v>753500</c:v>
                </c:pt>
                <c:pt idx="1507">
                  <c:v>754000</c:v>
                </c:pt>
                <c:pt idx="1508">
                  <c:v>754500</c:v>
                </c:pt>
                <c:pt idx="1509">
                  <c:v>755000</c:v>
                </c:pt>
                <c:pt idx="1510">
                  <c:v>755500</c:v>
                </c:pt>
                <c:pt idx="1511">
                  <c:v>756000</c:v>
                </c:pt>
                <c:pt idx="1512">
                  <c:v>756500</c:v>
                </c:pt>
                <c:pt idx="1513">
                  <c:v>757000</c:v>
                </c:pt>
                <c:pt idx="1514">
                  <c:v>757500</c:v>
                </c:pt>
                <c:pt idx="1515">
                  <c:v>758000</c:v>
                </c:pt>
                <c:pt idx="1516">
                  <c:v>758500</c:v>
                </c:pt>
                <c:pt idx="1517">
                  <c:v>759000</c:v>
                </c:pt>
                <c:pt idx="1518">
                  <c:v>759500</c:v>
                </c:pt>
                <c:pt idx="1519">
                  <c:v>760000</c:v>
                </c:pt>
                <c:pt idx="1520">
                  <c:v>760500</c:v>
                </c:pt>
                <c:pt idx="1521">
                  <c:v>761000</c:v>
                </c:pt>
                <c:pt idx="1522">
                  <c:v>761500</c:v>
                </c:pt>
                <c:pt idx="1523">
                  <c:v>762000</c:v>
                </c:pt>
                <c:pt idx="1524">
                  <c:v>762500</c:v>
                </c:pt>
                <c:pt idx="1525">
                  <c:v>763000</c:v>
                </c:pt>
                <c:pt idx="1526">
                  <c:v>763500</c:v>
                </c:pt>
                <c:pt idx="1527">
                  <c:v>764000</c:v>
                </c:pt>
                <c:pt idx="1528">
                  <c:v>764500</c:v>
                </c:pt>
                <c:pt idx="1529">
                  <c:v>765000</c:v>
                </c:pt>
                <c:pt idx="1530">
                  <c:v>765500</c:v>
                </c:pt>
                <c:pt idx="1531">
                  <c:v>766000</c:v>
                </c:pt>
                <c:pt idx="1532">
                  <c:v>766500</c:v>
                </c:pt>
                <c:pt idx="1533">
                  <c:v>767000</c:v>
                </c:pt>
                <c:pt idx="1534">
                  <c:v>767500</c:v>
                </c:pt>
                <c:pt idx="1535">
                  <c:v>768000</c:v>
                </c:pt>
                <c:pt idx="1536">
                  <c:v>768500</c:v>
                </c:pt>
                <c:pt idx="1537">
                  <c:v>769000</c:v>
                </c:pt>
                <c:pt idx="1538">
                  <c:v>769500</c:v>
                </c:pt>
                <c:pt idx="1539">
                  <c:v>770000</c:v>
                </c:pt>
                <c:pt idx="1540">
                  <c:v>770500</c:v>
                </c:pt>
                <c:pt idx="1541">
                  <c:v>771000</c:v>
                </c:pt>
                <c:pt idx="1542">
                  <c:v>771500</c:v>
                </c:pt>
                <c:pt idx="1543">
                  <c:v>772000</c:v>
                </c:pt>
                <c:pt idx="1544">
                  <c:v>772500</c:v>
                </c:pt>
                <c:pt idx="1545">
                  <c:v>773000</c:v>
                </c:pt>
                <c:pt idx="1546">
                  <c:v>773500</c:v>
                </c:pt>
                <c:pt idx="1547">
                  <c:v>774000</c:v>
                </c:pt>
                <c:pt idx="1548">
                  <c:v>774500</c:v>
                </c:pt>
                <c:pt idx="1549">
                  <c:v>775000</c:v>
                </c:pt>
                <c:pt idx="1550">
                  <c:v>775500</c:v>
                </c:pt>
                <c:pt idx="1551">
                  <c:v>776000</c:v>
                </c:pt>
                <c:pt idx="1552">
                  <c:v>776500</c:v>
                </c:pt>
                <c:pt idx="1553">
                  <c:v>777000</c:v>
                </c:pt>
                <c:pt idx="1554">
                  <c:v>777500</c:v>
                </c:pt>
                <c:pt idx="1555">
                  <c:v>778000</c:v>
                </c:pt>
                <c:pt idx="1556">
                  <c:v>778500</c:v>
                </c:pt>
                <c:pt idx="1557">
                  <c:v>779000</c:v>
                </c:pt>
                <c:pt idx="1558">
                  <c:v>779500</c:v>
                </c:pt>
                <c:pt idx="1559">
                  <c:v>780000</c:v>
                </c:pt>
                <c:pt idx="1560">
                  <c:v>780500</c:v>
                </c:pt>
                <c:pt idx="1561">
                  <c:v>781000</c:v>
                </c:pt>
                <c:pt idx="1562">
                  <c:v>781500</c:v>
                </c:pt>
                <c:pt idx="1563">
                  <c:v>782000</c:v>
                </c:pt>
                <c:pt idx="1564">
                  <c:v>782500</c:v>
                </c:pt>
                <c:pt idx="1565">
                  <c:v>783000</c:v>
                </c:pt>
                <c:pt idx="1566">
                  <c:v>783500</c:v>
                </c:pt>
                <c:pt idx="1567">
                  <c:v>784000</c:v>
                </c:pt>
                <c:pt idx="1568">
                  <c:v>784500</c:v>
                </c:pt>
                <c:pt idx="1569">
                  <c:v>785000</c:v>
                </c:pt>
                <c:pt idx="1570">
                  <c:v>785500</c:v>
                </c:pt>
                <c:pt idx="1571">
                  <c:v>786000</c:v>
                </c:pt>
                <c:pt idx="1572">
                  <c:v>786500</c:v>
                </c:pt>
                <c:pt idx="1573">
                  <c:v>787000</c:v>
                </c:pt>
                <c:pt idx="1574">
                  <c:v>787500</c:v>
                </c:pt>
                <c:pt idx="1575">
                  <c:v>788000</c:v>
                </c:pt>
                <c:pt idx="1576">
                  <c:v>788500</c:v>
                </c:pt>
                <c:pt idx="1577">
                  <c:v>789000</c:v>
                </c:pt>
                <c:pt idx="1578">
                  <c:v>789500</c:v>
                </c:pt>
                <c:pt idx="1579">
                  <c:v>790000</c:v>
                </c:pt>
                <c:pt idx="1580">
                  <c:v>790500</c:v>
                </c:pt>
                <c:pt idx="1581">
                  <c:v>791000</c:v>
                </c:pt>
                <c:pt idx="1582">
                  <c:v>791500</c:v>
                </c:pt>
                <c:pt idx="1583">
                  <c:v>792000</c:v>
                </c:pt>
                <c:pt idx="1584">
                  <c:v>792500</c:v>
                </c:pt>
                <c:pt idx="1585">
                  <c:v>793000</c:v>
                </c:pt>
                <c:pt idx="1586">
                  <c:v>793500</c:v>
                </c:pt>
                <c:pt idx="1587">
                  <c:v>794000</c:v>
                </c:pt>
                <c:pt idx="1588">
                  <c:v>794500</c:v>
                </c:pt>
                <c:pt idx="1589">
                  <c:v>795000</c:v>
                </c:pt>
                <c:pt idx="1590">
                  <c:v>795500</c:v>
                </c:pt>
                <c:pt idx="1591">
                  <c:v>796000</c:v>
                </c:pt>
                <c:pt idx="1592">
                  <c:v>796500</c:v>
                </c:pt>
                <c:pt idx="1593">
                  <c:v>797000</c:v>
                </c:pt>
                <c:pt idx="1594">
                  <c:v>797500</c:v>
                </c:pt>
                <c:pt idx="1595">
                  <c:v>798000</c:v>
                </c:pt>
                <c:pt idx="1596">
                  <c:v>798500</c:v>
                </c:pt>
                <c:pt idx="1597">
                  <c:v>799000</c:v>
                </c:pt>
                <c:pt idx="1598">
                  <c:v>799500</c:v>
                </c:pt>
                <c:pt idx="1599">
                  <c:v>800000</c:v>
                </c:pt>
                <c:pt idx="1600">
                  <c:v>800500</c:v>
                </c:pt>
                <c:pt idx="1601">
                  <c:v>801000</c:v>
                </c:pt>
                <c:pt idx="1602">
                  <c:v>801500</c:v>
                </c:pt>
                <c:pt idx="1603">
                  <c:v>802000</c:v>
                </c:pt>
                <c:pt idx="1604">
                  <c:v>802500</c:v>
                </c:pt>
                <c:pt idx="1605">
                  <c:v>803000</c:v>
                </c:pt>
                <c:pt idx="1606">
                  <c:v>803500</c:v>
                </c:pt>
                <c:pt idx="1607">
                  <c:v>804000</c:v>
                </c:pt>
                <c:pt idx="1608">
                  <c:v>804500</c:v>
                </c:pt>
                <c:pt idx="1609">
                  <c:v>805000</c:v>
                </c:pt>
                <c:pt idx="1610">
                  <c:v>805500</c:v>
                </c:pt>
                <c:pt idx="1611">
                  <c:v>806000</c:v>
                </c:pt>
                <c:pt idx="1612">
                  <c:v>806500</c:v>
                </c:pt>
                <c:pt idx="1613">
                  <c:v>807000</c:v>
                </c:pt>
                <c:pt idx="1614">
                  <c:v>807500</c:v>
                </c:pt>
                <c:pt idx="1615">
                  <c:v>808000</c:v>
                </c:pt>
                <c:pt idx="1616">
                  <c:v>808500</c:v>
                </c:pt>
                <c:pt idx="1617">
                  <c:v>809000</c:v>
                </c:pt>
                <c:pt idx="1618">
                  <c:v>809500</c:v>
                </c:pt>
                <c:pt idx="1619">
                  <c:v>810000</c:v>
                </c:pt>
                <c:pt idx="1620">
                  <c:v>810500</c:v>
                </c:pt>
                <c:pt idx="1621">
                  <c:v>811000</c:v>
                </c:pt>
                <c:pt idx="1622">
                  <c:v>811500</c:v>
                </c:pt>
                <c:pt idx="1623">
                  <c:v>812000</c:v>
                </c:pt>
                <c:pt idx="1624">
                  <c:v>812500</c:v>
                </c:pt>
                <c:pt idx="1625">
                  <c:v>813000</c:v>
                </c:pt>
                <c:pt idx="1626">
                  <c:v>813500</c:v>
                </c:pt>
                <c:pt idx="1627">
                  <c:v>814000</c:v>
                </c:pt>
                <c:pt idx="1628">
                  <c:v>814500</c:v>
                </c:pt>
                <c:pt idx="1629">
                  <c:v>815000</c:v>
                </c:pt>
                <c:pt idx="1630">
                  <c:v>815500</c:v>
                </c:pt>
                <c:pt idx="1631">
                  <c:v>816000</c:v>
                </c:pt>
                <c:pt idx="1632">
                  <c:v>816500</c:v>
                </c:pt>
                <c:pt idx="1633">
                  <c:v>817000</c:v>
                </c:pt>
                <c:pt idx="1634">
                  <c:v>817500</c:v>
                </c:pt>
                <c:pt idx="1635">
                  <c:v>818000</c:v>
                </c:pt>
                <c:pt idx="1636">
                  <c:v>818500</c:v>
                </c:pt>
                <c:pt idx="1637">
                  <c:v>819000</c:v>
                </c:pt>
                <c:pt idx="1638">
                  <c:v>819500</c:v>
                </c:pt>
                <c:pt idx="1639">
                  <c:v>820000</c:v>
                </c:pt>
                <c:pt idx="1640">
                  <c:v>820500</c:v>
                </c:pt>
                <c:pt idx="1641">
                  <c:v>821000</c:v>
                </c:pt>
                <c:pt idx="1642">
                  <c:v>821500</c:v>
                </c:pt>
                <c:pt idx="1643">
                  <c:v>822000</c:v>
                </c:pt>
                <c:pt idx="1644">
                  <c:v>822500</c:v>
                </c:pt>
                <c:pt idx="1645">
                  <c:v>823000</c:v>
                </c:pt>
                <c:pt idx="1646">
                  <c:v>823500</c:v>
                </c:pt>
                <c:pt idx="1647">
                  <c:v>824000</c:v>
                </c:pt>
                <c:pt idx="1648">
                  <c:v>824500</c:v>
                </c:pt>
                <c:pt idx="1649">
                  <c:v>825000</c:v>
                </c:pt>
                <c:pt idx="1650">
                  <c:v>825500</c:v>
                </c:pt>
                <c:pt idx="1651">
                  <c:v>826000</c:v>
                </c:pt>
                <c:pt idx="1652">
                  <c:v>826500</c:v>
                </c:pt>
                <c:pt idx="1653">
                  <c:v>827000</c:v>
                </c:pt>
                <c:pt idx="1654">
                  <c:v>827500</c:v>
                </c:pt>
                <c:pt idx="1655">
                  <c:v>828000</c:v>
                </c:pt>
                <c:pt idx="1656">
                  <c:v>828500</c:v>
                </c:pt>
                <c:pt idx="1657">
                  <c:v>829000</c:v>
                </c:pt>
                <c:pt idx="1658">
                  <c:v>829500</c:v>
                </c:pt>
                <c:pt idx="1659">
                  <c:v>830000</c:v>
                </c:pt>
                <c:pt idx="1660">
                  <c:v>830500</c:v>
                </c:pt>
                <c:pt idx="1661">
                  <c:v>831000</c:v>
                </c:pt>
                <c:pt idx="1662">
                  <c:v>831500</c:v>
                </c:pt>
                <c:pt idx="1663">
                  <c:v>832000</c:v>
                </c:pt>
                <c:pt idx="1664">
                  <c:v>832500</c:v>
                </c:pt>
                <c:pt idx="1665">
                  <c:v>833000</c:v>
                </c:pt>
                <c:pt idx="1666">
                  <c:v>833500</c:v>
                </c:pt>
                <c:pt idx="1667">
                  <c:v>834000</c:v>
                </c:pt>
                <c:pt idx="1668">
                  <c:v>834500</c:v>
                </c:pt>
                <c:pt idx="1669">
                  <c:v>835000</c:v>
                </c:pt>
                <c:pt idx="1670">
                  <c:v>835500</c:v>
                </c:pt>
                <c:pt idx="1671">
                  <c:v>836000</c:v>
                </c:pt>
                <c:pt idx="1672">
                  <c:v>836500</c:v>
                </c:pt>
                <c:pt idx="1673">
                  <c:v>837000</c:v>
                </c:pt>
                <c:pt idx="1674">
                  <c:v>837500</c:v>
                </c:pt>
                <c:pt idx="1675">
                  <c:v>838000</c:v>
                </c:pt>
                <c:pt idx="1676">
                  <c:v>838500</c:v>
                </c:pt>
                <c:pt idx="1677">
                  <c:v>839000</c:v>
                </c:pt>
                <c:pt idx="1678">
                  <c:v>839500</c:v>
                </c:pt>
                <c:pt idx="1679">
                  <c:v>840000</c:v>
                </c:pt>
                <c:pt idx="1680">
                  <c:v>840500</c:v>
                </c:pt>
                <c:pt idx="1681">
                  <c:v>841000</c:v>
                </c:pt>
                <c:pt idx="1682">
                  <c:v>841500</c:v>
                </c:pt>
                <c:pt idx="1683">
                  <c:v>842000</c:v>
                </c:pt>
                <c:pt idx="1684">
                  <c:v>842500</c:v>
                </c:pt>
                <c:pt idx="1685">
                  <c:v>843000</c:v>
                </c:pt>
                <c:pt idx="1686">
                  <c:v>843500</c:v>
                </c:pt>
                <c:pt idx="1687">
                  <c:v>844000</c:v>
                </c:pt>
                <c:pt idx="1688">
                  <c:v>844500</c:v>
                </c:pt>
                <c:pt idx="1689">
                  <c:v>845000</c:v>
                </c:pt>
                <c:pt idx="1690">
                  <c:v>845500</c:v>
                </c:pt>
                <c:pt idx="1691">
                  <c:v>846000</c:v>
                </c:pt>
                <c:pt idx="1692">
                  <c:v>846500</c:v>
                </c:pt>
                <c:pt idx="1693">
                  <c:v>847000</c:v>
                </c:pt>
                <c:pt idx="1694">
                  <c:v>847500</c:v>
                </c:pt>
                <c:pt idx="1695">
                  <c:v>848000</c:v>
                </c:pt>
                <c:pt idx="1696">
                  <c:v>848500</c:v>
                </c:pt>
                <c:pt idx="1697">
                  <c:v>849000</c:v>
                </c:pt>
                <c:pt idx="1698">
                  <c:v>849500</c:v>
                </c:pt>
                <c:pt idx="1699">
                  <c:v>850000</c:v>
                </c:pt>
                <c:pt idx="1700">
                  <c:v>850500</c:v>
                </c:pt>
                <c:pt idx="1701">
                  <c:v>851000</c:v>
                </c:pt>
                <c:pt idx="1702">
                  <c:v>851500</c:v>
                </c:pt>
                <c:pt idx="1703">
                  <c:v>852000</c:v>
                </c:pt>
                <c:pt idx="1704">
                  <c:v>852500</c:v>
                </c:pt>
                <c:pt idx="1705">
                  <c:v>853000</c:v>
                </c:pt>
                <c:pt idx="1706">
                  <c:v>853500</c:v>
                </c:pt>
                <c:pt idx="1707">
                  <c:v>854000</c:v>
                </c:pt>
                <c:pt idx="1708">
                  <c:v>854500</c:v>
                </c:pt>
                <c:pt idx="1709">
                  <c:v>855000</c:v>
                </c:pt>
                <c:pt idx="1710">
                  <c:v>855500</c:v>
                </c:pt>
                <c:pt idx="1711">
                  <c:v>856000</c:v>
                </c:pt>
                <c:pt idx="1712">
                  <c:v>856500</c:v>
                </c:pt>
                <c:pt idx="1713">
                  <c:v>857000</c:v>
                </c:pt>
                <c:pt idx="1714">
                  <c:v>857500</c:v>
                </c:pt>
                <c:pt idx="1715">
                  <c:v>858000</c:v>
                </c:pt>
                <c:pt idx="1716">
                  <c:v>858500</c:v>
                </c:pt>
                <c:pt idx="1717">
                  <c:v>859000</c:v>
                </c:pt>
                <c:pt idx="1718">
                  <c:v>859500</c:v>
                </c:pt>
                <c:pt idx="1719">
                  <c:v>860000</c:v>
                </c:pt>
                <c:pt idx="1720">
                  <c:v>860500</c:v>
                </c:pt>
                <c:pt idx="1721">
                  <c:v>861000</c:v>
                </c:pt>
                <c:pt idx="1722">
                  <c:v>861500</c:v>
                </c:pt>
                <c:pt idx="1723">
                  <c:v>862000</c:v>
                </c:pt>
                <c:pt idx="1724">
                  <c:v>862500</c:v>
                </c:pt>
                <c:pt idx="1725">
                  <c:v>863000</c:v>
                </c:pt>
                <c:pt idx="1726">
                  <c:v>863500</c:v>
                </c:pt>
                <c:pt idx="1727">
                  <c:v>864000</c:v>
                </c:pt>
                <c:pt idx="1728">
                  <c:v>864500</c:v>
                </c:pt>
                <c:pt idx="1729">
                  <c:v>865000</c:v>
                </c:pt>
                <c:pt idx="1730">
                  <c:v>865500</c:v>
                </c:pt>
                <c:pt idx="1731">
                  <c:v>866000</c:v>
                </c:pt>
                <c:pt idx="1732">
                  <c:v>866500</c:v>
                </c:pt>
                <c:pt idx="1733">
                  <c:v>867000</c:v>
                </c:pt>
                <c:pt idx="1734">
                  <c:v>867500</c:v>
                </c:pt>
                <c:pt idx="1735">
                  <c:v>868000</c:v>
                </c:pt>
                <c:pt idx="1736">
                  <c:v>868500</c:v>
                </c:pt>
                <c:pt idx="1737">
                  <c:v>869000</c:v>
                </c:pt>
                <c:pt idx="1738">
                  <c:v>869500</c:v>
                </c:pt>
                <c:pt idx="1739">
                  <c:v>870000</c:v>
                </c:pt>
                <c:pt idx="1740">
                  <c:v>870500</c:v>
                </c:pt>
                <c:pt idx="1741">
                  <c:v>871000</c:v>
                </c:pt>
                <c:pt idx="1742">
                  <c:v>871500</c:v>
                </c:pt>
                <c:pt idx="1743">
                  <c:v>872000</c:v>
                </c:pt>
                <c:pt idx="1744">
                  <c:v>872500</c:v>
                </c:pt>
                <c:pt idx="1745">
                  <c:v>873000</c:v>
                </c:pt>
                <c:pt idx="1746">
                  <c:v>873500</c:v>
                </c:pt>
                <c:pt idx="1747">
                  <c:v>874000</c:v>
                </c:pt>
                <c:pt idx="1748">
                  <c:v>874500</c:v>
                </c:pt>
                <c:pt idx="1749">
                  <c:v>875000</c:v>
                </c:pt>
                <c:pt idx="1750">
                  <c:v>875500</c:v>
                </c:pt>
                <c:pt idx="1751">
                  <c:v>876000</c:v>
                </c:pt>
                <c:pt idx="1752">
                  <c:v>876500</c:v>
                </c:pt>
                <c:pt idx="1753">
                  <c:v>877000</c:v>
                </c:pt>
                <c:pt idx="1754">
                  <c:v>877500</c:v>
                </c:pt>
                <c:pt idx="1755">
                  <c:v>878000</c:v>
                </c:pt>
                <c:pt idx="1756">
                  <c:v>878500</c:v>
                </c:pt>
                <c:pt idx="1757">
                  <c:v>879000</c:v>
                </c:pt>
                <c:pt idx="1758">
                  <c:v>879500</c:v>
                </c:pt>
                <c:pt idx="1759">
                  <c:v>880000</c:v>
                </c:pt>
                <c:pt idx="1760">
                  <c:v>880500</c:v>
                </c:pt>
                <c:pt idx="1761">
                  <c:v>881000</c:v>
                </c:pt>
                <c:pt idx="1762">
                  <c:v>881500</c:v>
                </c:pt>
                <c:pt idx="1763">
                  <c:v>882000</c:v>
                </c:pt>
                <c:pt idx="1764">
                  <c:v>882500</c:v>
                </c:pt>
                <c:pt idx="1765">
                  <c:v>883000</c:v>
                </c:pt>
                <c:pt idx="1766">
                  <c:v>883500</c:v>
                </c:pt>
                <c:pt idx="1767">
                  <c:v>884000</c:v>
                </c:pt>
                <c:pt idx="1768">
                  <c:v>884500</c:v>
                </c:pt>
                <c:pt idx="1769">
                  <c:v>885000</c:v>
                </c:pt>
                <c:pt idx="1770">
                  <c:v>885500</c:v>
                </c:pt>
                <c:pt idx="1771">
                  <c:v>886000</c:v>
                </c:pt>
                <c:pt idx="1772">
                  <c:v>886500</c:v>
                </c:pt>
                <c:pt idx="1773">
                  <c:v>887000</c:v>
                </c:pt>
                <c:pt idx="1774">
                  <c:v>887500</c:v>
                </c:pt>
                <c:pt idx="1775">
                  <c:v>888000</c:v>
                </c:pt>
                <c:pt idx="1776">
                  <c:v>888500</c:v>
                </c:pt>
                <c:pt idx="1777">
                  <c:v>889000</c:v>
                </c:pt>
                <c:pt idx="1778">
                  <c:v>889500</c:v>
                </c:pt>
                <c:pt idx="1779">
                  <c:v>890000</c:v>
                </c:pt>
                <c:pt idx="1780">
                  <c:v>890500</c:v>
                </c:pt>
                <c:pt idx="1781">
                  <c:v>891000</c:v>
                </c:pt>
                <c:pt idx="1782">
                  <c:v>891500</c:v>
                </c:pt>
                <c:pt idx="1783">
                  <c:v>892000</c:v>
                </c:pt>
                <c:pt idx="1784">
                  <c:v>892500</c:v>
                </c:pt>
                <c:pt idx="1785">
                  <c:v>893000</c:v>
                </c:pt>
                <c:pt idx="1786">
                  <c:v>893500</c:v>
                </c:pt>
                <c:pt idx="1787">
                  <c:v>894000</c:v>
                </c:pt>
                <c:pt idx="1788">
                  <c:v>894500</c:v>
                </c:pt>
                <c:pt idx="1789">
                  <c:v>895000</c:v>
                </c:pt>
                <c:pt idx="1790">
                  <c:v>895500</c:v>
                </c:pt>
                <c:pt idx="1791">
                  <c:v>896000</c:v>
                </c:pt>
                <c:pt idx="1792">
                  <c:v>896500</c:v>
                </c:pt>
                <c:pt idx="1793">
                  <c:v>897000</c:v>
                </c:pt>
                <c:pt idx="1794">
                  <c:v>897500</c:v>
                </c:pt>
                <c:pt idx="1795">
                  <c:v>898000</c:v>
                </c:pt>
                <c:pt idx="1796">
                  <c:v>898500</c:v>
                </c:pt>
                <c:pt idx="1797">
                  <c:v>899000</c:v>
                </c:pt>
                <c:pt idx="1798">
                  <c:v>899500</c:v>
                </c:pt>
                <c:pt idx="1799">
                  <c:v>900000</c:v>
                </c:pt>
                <c:pt idx="1800">
                  <c:v>900500</c:v>
                </c:pt>
                <c:pt idx="1801">
                  <c:v>901000</c:v>
                </c:pt>
                <c:pt idx="1802">
                  <c:v>901500</c:v>
                </c:pt>
                <c:pt idx="1803">
                  <c:v>902000</c:v>
                </c:pt>
                <c:pt idx="1804">
                  <c:v>902500</c:v>
                </c:pt>
                <c:pt idx="1805">
                  <c:v>903000</c:v>
                </c:pt>
                <c:pt idx="1806">
                  <c:v>903500</c:v>
                </c:pt>
                <c:pt idx="1807">
                  <c:v>904000</c:v>
                </c:pt>
                <c:pt idx="1808">
                  <c:v>904500</c:v>
                </c:pt>
                <c:pt idx="1809">
                  <c:v>905000</c:v>
                </c:pt>
                <c:pt idx="1810">
                  <c:v>905500</c:v>
                </c:pt>
                <c:pt idx="1811">
                  <c:v>906000</c:v>
                </c:pt>
                <c:pt idx="1812">
                  <c:v>906500</c:v>
                </c:pt>
                <c:pt idx="1813">
                  <c:v>907000</c:v>
                </c:pt>
                <c:pt idx="1814">
                  <c:v>907500</c:v>
                </c:pt>
                <c:pt idx="1815">
                  <c:v>908000</c:v>
                </c:pt>
                <c:pt idx="1816">
                  <c:v>908500</c:v>
                </c:pt>
                <c:pt idx="1817">
                  <c:v>909000</c:v>
                </c:pt>
                <c:pt idx="1818">
                  <c:v>909500</c:v>
                </c:pt>
                <c:pt idx="1819">
                  <c:v>910000</c:v>
                </c:pt>
                <c:pt idx="1820">
                  <c:v>910500</c:v>
                </c:pt>
                <c:pt idx="1821">
                  <c:v>911000</c:v>
                </c:pt>
                <c:pt idx="1822">
                  <c:v>911500</c:v>
                </c:pt>
                <c:pt idx="1823">
                  <c:v>912000</c:v>
                </c:pt>
                <c:pt idx="1824">
                  <c:v>912500</c:v>
                </c:pt>
                <c:pt idx="1825">
                  <c:v>913000</c:v>
                </c:pt>
                <c:pt idx="1826">
                  <c:v>913500</c:v>
                </c:pt>
                <c:pt idx="1827">
                  <c:v>914000</c:v>
                </c:pt>
                <c:pt idx="1828">
                  <c:v>914500</c:v>
                </c:pt>
                <c:pt idx="1829">
                  <c:v>915000</c:v>
                </c:pt>
                <c:pt idx="1830">
                  <c:v>915500</c:v>
                </c:pt>
                <c:pt idx="1831">
                  <c:v>916000</c:v>
                </c:pt>
                <c:pt idx="1832">
                  <c:v>916500</c:v>
                </c:pt>
                <c:pt idx="1833">
                  <c:v>917000</c:v>
                </c:pt>
                <c:pt idx="1834">
                  <c:v>917500</c:v>
                </c:pt>
                <c:pt idx="1835">
                  <c:v>918000</c:v>
                </c:pt>
                <c:pt idx="1836">
                  <c:v>918500</c:v>
                </c:pt>
                <c:pt idx="1837">
                  <c:v>919000</c:v>
                </c:pt>
                <c:pt idx="1838">
                  <c:v>919500</c:v>
                </c:pt>
                <c:pt idx="1839">
                  <c:v>920000</c:v>
                </c:pt>
                <c:pt idx="1840">
                  <c:v>920500</c:v>
                </c:pt>
                <c:pt idx="1841">
                  <c:v>921000</c:v>
                </c:pt>
                <c:pt idx="1842">
                  <c:v>921500</c:v>
                </c:pt>
                <c:pt idx="1843">
                  <c:v>922000</c:v>
                </c:pt>
                <c:pt idx="1844">
                  <c:v>922500</c:v>
                </c:pt>
                <c:pt idx="1845">
                  <c:v>923000</c:v>
                </c:pt>
                <c:pt idx="1846">
                  <c:v>923500</c:v>
                </c:pt>
                <c:pt idx="1847">
                  <c:v>924000</c:v>
                </c:pt>
                <c:pt idx="1848">
                  <c:v>924500</c:v>
                </c:pt>
                <c:pt idx="1849">
                  <c:v>925000</c:v>
                </c:pt>
                <c:pt idx="1850">
                  <c:v>925500</c:v>
                </c:pt>
                <c:pt idx="1851">
                  <c:v>926000</c:v>
                </c:pt>
                <c:pt idx="1852">
                  <c:v>926500</c:v>
                </c:pt>
                <c:pt idx="1853">
                  <c:v>927000</c:v>
                </c:pt>
                <c:pt idx="1854">
                  <c:v>927500</c:v>
                </c:pt>
                <c:pt idx="1855">
                  <c:v>928000</c:v>
                </c:pt>
                <c:pt idx="1856">
                  <c:v>928500</c:v>
                </c:pt>
                <c:pt idx="1857">
                  <c:v>929000</c:v>
                </c:pt>
                <c:pt idx="1858">
                  <c:v>929500</c:v>
                </c:pt>
                <c:pt idx="1859">
                  <c:v>930000</c:v>
                </c:pt>
                <c:pt idx="1860">
                  <c:v>930500</c:v>
                </c:pt>
                <c:pt idx="1861">
                  <c:v>931000</c:v>
                </c:pt>
                <c:pt idx="1862">
                  <c:v>931500</c:v>
                </c:pt>
                <c:pt idx="1863">
                  <c:v>932000</c:v>
                </c:pt>
                <c:pt idx="1864">
                  <c:v>932500</c:v>
                </c:pt>
                <c:pt idx="1865">
                  <c:v>933000</c:v>
                </c:pt>
                <c:pt idx="1866">
                  <c:v>933500</c:v>
                </c:pt>
                <c:pt idx="1867">
                  <c:v>934000</c:v>
                </c:pt>
                <c:pt idx="1868">
                  <c:v>934500</c:v>
                </c:pt>
                <c:pt idx="1869">
                  <c:v>935000</c:v>
                </c:pt>
                <c:pt idx="1870">
                  <c:v>935500</c:v>
                </c:pt>
                <c:pt idx="1871">
                  <c:v>936000</c:v>
                </c:pt>
                <c:pt idx="1872">
                  <c:v>936500</c:v>
                </c:pt>
                <c:pt idx="1873">
                  <c:v>937000</c:v>
                </c:pt>
                <c:pt idx="1874">
                  <c:v>937500</c:v>
                </c:pt>
                <c:pt idx="1875">
                  <c:v>938000</c:v>
                </c:pt>
                <c:pt idx="1876">
                  <c:v>938500</c:v>
                </c:pt>
                <c:pt idx="1877">
                  <c:v>939000</c:v>
                </c:pt>
                <c:pt idx="1878">
                  <c:v>939500</c:v>
                </c:pt>
                <c:pt idx="1879">
                  <c:v>940000</c:v>
                </c:pt>
                <c:pt idx="1880">
                  <c:v>940500</c:v>
                </c:pt>
                <c:pt idx="1881">
                  <c:v>941000</c:v>
                </c:pt>
                <c:pt idx="1882">
                  <c:v>941500</c:v>
                </c:pt>
                <c:pt idx="1883">
                  <c:v>942000</c:v>
                </c:pt>
                <c:pt idx="1884">
                  <c:v>942500</c:v>
                </c:pt>
                <c:pt idx="1885">
                  <c:v>943000</c:v>
                </c:pt>
                <c:pt idx="1886">
                  <c:v>943500</c:v>
                </c:pt>
                <c:pt idx="1887">
                  <c:v>944000</c:v>
                </c:pt>
                <c:pt idx="1888">
                  <c:v>944500</c:v>
                </c:pt>
                <c:pt idx="1889">
                  <c:v>945000</c:v>
                </c:pt>
                <c:pt idx="1890">
                  <c:v>945500</c:v>
                </c:pt>
                <c:pt idx="1891">
                  <c:v>946000</c:v>
                </c:pt>
                <c:pt idx="1892">
                  <c:v>946500</c:v>
                </c:pt>
                <c:pt idx="1893">
                  <c:v>947000</c:v>
                </c:pt>
                <c:pt idx="1894">
                  <c:v>947500</c:v>
                </c:pt>
                <c:pt idx="1895">
                  <c:v>948000</c:v>
                </c:pt>
                <c:pt idx="1896">
                  <c:v>948500</c:v>
                </c:pt>
                <c:pt idx="1897">
                  <c:v>949000</c:v>
                </c:pt>
                <c:pt idx="1898">
                  <c:v>949500</c:v>
                </c:pt>
                <c:pt idx="1899">
                  <c:v>950000</c:v>
                </c:pt>
                <c:pt idx="1900">
                  <c:v>950500</c:v>
                </c:pt>
                <c:pt idx="1901">
                  <c:v>951000</c:v>
                </c:pt>
                <c:pt idx="1902">
                  <c:v>951500</c:v>
                </c:pt>
                <c:pt idx="1903">
                  <c:v>952000</c:v>
                </c:pt>
                <c:pt idx="1904">
                  <c:v>952500</c:v>
                </c:pt>
                <c:pt idx="1905">
                  <c:v>953000</c:v>
                </c:pt>
                <c:pt idx="1906">
                  <c:v>953500</c:v>
                </c:pt>
                <c:pt idx="1907">
                  <c:v>954000</c:v>
                </c:pt>
                <c:pt idx="1908">
                  <c:v>954500</c:v>
                </c:pt>
                <c:pt idx="1909">
                  <c:v>955000</c:v>
                </c:pt>
                <c:pt idx="1910">
                  <c:v>955500</c:v>
                </c:pt>
                <c:pt idx="1911">
                  <c:v>956000</c:v>
                </c:pt>
                <c:pt idx="1912">
                  <c:v>956500</c:v>
                </c:pt>
                <c:pt idx="1913">
                  <c:v>957000</c:v>
                </c:pt>
                <c:pt idx="1914">
                  <c:v>957500</c:v>
                </c:pt>
                <c:pt idx="1915">
                  <c:v>958000</c:v>
                </c:pt>
                <c:pt idx="1916">
                  <c:v>958500</c:v>
                </c:pt>
                <c:pt idx="1917">
                  <c:v>959000</c:v>
                </c:pt>
                <c:pt idx="1918">
                  <c:v>959500</c:v>
                </c:pt>
                <c:pt idx="1919">
                  <c:v>960000</c:v>
                </c:pt>
                <c:pt idx="1920">
                  <c:v>960500</c:v>
                </c:pt>
                <c:pt idx="1921">
                  <c:v>961000</c:v>
                </c:pt>
                <c:pt idx="1922">
                  <c:v>961500</c:v>
                </c:pt>
                <c:pt idx="1923">
                  <c:v>962000</c:v>
                </c:pt>
                <c:pt idx="1924">
                  <c:v>962500</c:v>
                </c:pt>
                <c:pt idx="1925">
                  <c:v>963000</c:v>
                </c:pt>
                <c:pt idx="1926">
                  <c:v>963500</c:v>
                </c:pt>
                <c:pt idx="1927">
                  <c:v>964000</c:v>
                </c:pt>
                <c:pt idx="1928">
                  <c:v>964500</c:v>
                </c:pt>
                <c:pt idx="1929">
                  <c:v>965000</c:v>
                </c:pt>
                <c:pt idx="1930">
                  <c:v>965500</c:v>
                </c:pt>
                <c:pt idx="1931">
                  <c:v>966000</c:v>
                </c:pt>
                <c:pt idx="1932">
                  <c:v>966500</c:v>
                </c:pt>
                <c:pt idx="1933">
                  <c:v>967000</c:v>
                </c:pt>
                <c:pt idx="1934">
                  <c:v>967500</c:v>
                </c:pt>
                <c:pt idx="1935">
                  <c:v>968000</c:v>
                </c:pt>
                <c:pt idx="1936">
                  <c:v>968500</c:v>
                </c:pt>
                <c:pt idx="1937">
                  <c:v>969000</c:v>
                </c:pt>
                <c:pt idx="1938">
                  <c:v>969500</c:v>
                </c:pt>
                <c:pt idx="1939">
                  <c:v>970000</c:v>
                </c:pt>
                <c:pt idx="1940">
                  <c:v>970500</c:v>
                </c:pt>
                <c:pt idx="1941">
                  <c:v>971000</c:v>
                </c:pt>
                <c:pt idx="1942">
                  <c:v>971500</c:v>
                </c:pt>
                <c:pt idx="1943">
                  <c:v>972000</c:v>
                </c:pt>
                <c:pt idx="1944">
                  <c:v>972500</c:v>
                </c:pt>
                <c:pt idx="1945">
                  <c:v>973000</c:v>
                </c:pt>
                <c:pt idx="1946">
                  <c:v>973500</c:v>
                </c:pt>
                <c:pt idx="1947">
                  <c:v>974000</c:v>
                </c:pt>
                <c:pt idx="1948">
                  <c:v>974500</c:v>
                </c:pt>
                <c:pt idx="1949">
                  <c:v>975000</c:v>
                </c:pt>
                <c:pt idx="1950">
                  <c:v>975500</c:v>
                </c:pt>
                <c:pt idx="1951">
                  <c:v>976000</c:v>
                </c:pt>
                <c:pt idx="1952">
                  <c:v>976500</c:v>
                </c:pt>
                <c:pt idx="1953">
                  <c:v>977000</c:v>
                </c:pt>
                <c:pt idx="1954">
                  <c:v>977500</c:v>
                </c:pt>
                <c:pt idx="1955">
                  <c:v>978000</c:v>
                </c:pt>
                <c:pt idx="1956">
                  <c:v>978500</c:v>
                </c:pt>
                <c:pt idx="1957">
                  <c:v>979000</c:v>
                </c:pt>
                <c:pt idx="1958">
                  <c:v>979500</c:v>
                </c:pt>
                <c:pt idx="1959">
                  <c:v>980000</c:v>
                </c:pt>
                <c:pt idx="1960">
                  <c:v>980500</c:v>
                </c:pt>
                <c:pt idx="1961">
                  <c:v>981000</c:v>
                </c:pt>
                <c:pt idx="1962">
                  <c:v>981500</c:v>
                </c:pt>
                <c:pt idx="1963">
                  <c:v>982000</c:v>
                </c:pt>
                <c:pt idx="1964">
                  <c:v>982500</c:v>
                </c:pt>
                <c:pt idx="1965">
                  <c:v>983000</c:v>
                </c:pt>
                <c:pt idx="1966">
                  <c:v>983500</c:v>
                </c:pt>
                <c:pt idx="1967">
                  <c:v>984000</c:v>
                </c:pt>
                <c:pt idx="1968">
                  <c:v>984500</c:v>
                </c:pt>
                <c:pt idx="1969">
                  <c:v>985000</c:v>
                </c:pt>
                <c:pt idx="1970">
                  <c:v>985500</c:v>
                </c:pt>
                <c:pt idx="1971">
                  <c:v>986000</c:v>
                </c:pt>
                <c:pt idx="1972">
                  <c:v>986500</c:v>
                </c:pt>
                <c:pt idx="1973">
                  <c:v>987000</c:v>
                </c:pt>
                <c:pt idx="1974">
                  <c:v>987500</c:v>
                </c:pt>
                <c:pt idx="1975">
                  <c:v>988000</c:v>
                </c:pt>
                <c:pt idx="1976">
                  <c:v>988500</c:v>
                </c:pt>
                <c:pt idx="1977">
                  <c:v>989000</c:v>
                </c:pt>
                <c:pt idx="1978">
                  <c:v>989500</c:v>
                </c:pt>
                <c:pt idx="1979">
                  <c:v>990000</c:v>
                </c:pt>
                <c:pt idx="1980">
                  <c:v>990500</c:v>
                </c:pt>
                <c:pt idx="1981">
                  <c:v>991000</c:v>
                </c:pt>
                <c:pt idx="1982">
                  <c:v>991500</c:v>
                </c:pt>
                <c:pt idx="1983">
                  <c:v>992000</c:v>
                </c:pt>
                <c:pt idx="1984">
                  <c:v>992500</c:v>
                </c:pt>
                <c:pt idx="1985">
                  <c:v>993000</c:v>
                </c:pt>
                <c:pt idx="1986">
                  <c:v>993500</c:v>
                </c:pt>
                <c:pt idx="1987">
                  <c:v>994000</c:v>
                </c:pt>
                <c:pt idx="1988">
                  <c:v>994500</c:v>
                </c:pt>
                <c:pt idx="1989">
                  <c:v>995000</c:v>
                </c:pt>
                <c:pt idx="1990">
                  <c:v>995500</c:v>
                </c:pt>
                <c:pt idx="1991">
                  <c:v>996000</c:v>
                </c:pt>
                <c:pt idx="1992">
                  <c:v>996500</c:v>
                </c:pt>
                <c:pt idx="1993">
                  <c:v>997000</c:v>
                </c:pt>
                <c:pt idx="1994">
                  <c:v>997500</c:v>
                </c:pt>
                <c:pt idx="1995">
                  <c:v>998000</c:v>
                </c:pt>
                <c:pt idx="1996">
                  <c:v>998500</c:v>
                </c:pt>
                <c:pt idx="1997">
                  <c:v>999000</c:v>
                </c:pt>
                <c:pt idx="1998">
                  <c:v>999500</c:v>
                </c:pt>
                <c:pt idx="1999">
                  <c:v>1000000</c:v>
                </c:pt>
              </c:numCache>
            </c:numRef>
          </c:xVal>
          <c:yVal>
            <c:numRef>
              <c:f>Sheet1!$N$1:$N$2001</c:f>
              <c:numCache>
                <c:formatCode>General</c:formatCode>
                <c:ptCount val="2001"/>
                <c:pt idx="0">
                  <c:v>1460</c:v>
                </c:pt>
                <c:pt idx="1">
                  <c:v>1460</c:v>
                </c:pt>
                <c:pt idx="2">
                  <c:v>1460</c:v>
                </c:pt>
                <c:pt idx="3">
                  <c:v>1460</c:v>
                </c:pt>
                <c:pt idx="4">
                  <c:v>1460</c:v>
                </c:pt>
                <c:pt idx="5">
                  <c:v>1460</c:v>
                </c:pt>
                <c:pt idx="6">
                  <c:v>1460</c:v>
                </c:pt>
                <c:pt idx="7">
                  <c:v>1460</c:v>
                </c:pt>
                <c:pt idx="8">
                  <c:v>1460</c:v>
                </c:pt>
                <c:pt idx="9">
                  <c:v>1460</c:v>
                </c:pt>
                <c:pt idx="10">
                  <c:v>1460</c:v>
                </c:pt>
                <c:pt idx="11">
                  <c:v>1460</c:v>
                </c:pt>
                <c:pt idx="12">
                  <c:v>1460</c:v>
                </c:pt>
                <c:pt idx="13">
                  <c:v>1460</c:v>
                </c:pt>
                <c:pt idx="14">
                  <c:v>1460</c:v>
                </c:pt>
                <c:pt idx="15">
                  <c:v>1460</c:v>
                </c:pt>
                <c:pt idx="16">
                  <c:v>1460</c:v>
                </c:pt>
                <c:pt idx="17">
                  <c:v>4380</c:v>
                </c:pt>
                <c:pt idx="18">
                  <c:v>4380</c:v>
                </c:pt>
                <c:pt idx="19">
                  <c:v>4380</c:v>
                </c:pt>
                <c:pt idx="20">
                  <c:v>4380</c:v>
                </c:pt>
                <c:pt idx="21">
                  <c:v>4380</c:v>
                </c:pt>
                <c:pt idx="22">
                  <c:v>4380</c:v>
                </c:pt>
                <c:pt idx="23">
                  <c:v>4380</c:v>
                </c:pt>
                <c:pt idx="24">
                  <c:v>4380</c:v>
                </c:pt>
                <c:pt idx="25">
                  <c:v>4380</c:v>
                </c:pt>
                <c:pt idx="26">
                  <c:v>4380</c:v>
                </c:pt>
                <c:pt idx="27">
                  <c:v>4380</c:v>
                </c:pt>
                <c:pt idx="28">
                  <c:v>4380</c:v>
                </c:pt>
                <c:pt idx="29">
                  <c:v>4380</c:v>
                </c:pt>
                <c:pt idx="30">
                  <c:v>4380</c:v>
                </c:pt>
                <c:pt idx="31">
                  <c:v>4380</c:v>
                </c:pt>
                <c:pt idx="32">
                  <c:v>4380</c:v>
                </c:pt>
                <c:pt idx="33">
                  <c:v>4380</c:v>
                </c:pt>
                <c:pt idx="34">
                  <c:v>4380</c:v>
                </c:pt>
                <c:pt idx="35">
                  <c:v>4380</c:v>
                </c:pt>
                <c:pt idx="36">
                  <c:v>4380</c:v>
                </c:pt>
                <c:pt idx="37">
                  <c:v>4380</c:v>
                </c:pt>
                <c:pt idx="38">
                  <c:v>4380</c:v>
                </c:pt>
                <c:pt idx="39">
                  <c:v>4380</c:v>
                </c:pt>
                <c:pt idx="40">
                  <c:v>4380</c:v>
                </c:pt>
                <c:pt idx="41">
                  <c:v>4380</c:v>
                </c:pt>
                <c:pt idx="42">
                  <c:v>4380</c:v>
                </c:pt>
                <c:pt idx="43">
                  <c:v>4380</c:v>
                </c:pt>
                <c:pt idx="44">
                  <c:v>4380</c:v>
                </c:pt>
                <c:pt idx="45">
                  <c:v>4380</c:v>
                </c:pt>
                <c:pt idx="46">
                  <c:v>4380</c:v>
                </c:pt>
                <c:pt idx="47">
                  <c:v>4380</c:v>
                </c:pt>
                <c:pt idx="48">
                  <c:v>4380</c:v>
                </c:pt>
                <c:pt idx="49">
                  <c:v>4380</c:v>
                </c:pt>
                <c:pt idx="50">
                  <c:v>4380</c:v>
                </c:pt>
                <c:pt idx="51">
                  <c:v>4380</c:v>
                </c:pt>
                <c:pt idx="52">
                  <c:v>8969.1030919999994</c:v>
                </c:pt>
                <c:pt idx="53">
                  <c:v>8969.1030919999994</c:v>
                </c:pt>
                <c:pt idx="54">
                  <c:v>8969.1030919999994</c:v>
                </c:pt>
                <c:pt idx="55">
                  <c:v>8969.1030919999994</c:v>
                </c:pt>
                <c:pt idx="56">
                  <c:v>8969.1030919999994</c:v>
                </c:pt>
                <c:pt idx="57">
                  <c:v>8969.1030919999994</c:v>
                </c:pt>
                <c:pt idx="58">
                  <c:v>8969.1030919999994</c:v>
                </c:pt>
                <c:pt idx="59">
                  <c:v>8969.1030919999994</c:v>
                </c:pt>
                <c:pt idx="60">
                  <c:v>8969.1030919999994</c:v>
                </c:pt>
                <c:pt idx="61">
                  <c:v>8969.1030919999994</c:v>
                </c:pt>
                <c:pt idx="62">
                  <c:v>8969.1030919999994</c:v>
                </c:pt>
                <c:pt idx="63">
                  <c:v>8969.1030919999994</c:v>
                </c:pt>
                <c:pt idx="64">
                  <c:v>8969.1030919999994</c:v>
                </c:pt>
                <c:pt idx="65">
                  <c:v>8969.1030919999994</c:v>
                </c:pt>
                <c:pt idx="66">
                  <c:v>8969.1030919999994</c:v>
                </c:pt>
                <c:pt idx="67">
                  <c:v>8969.1030919999994</c:v>
                </c:pt>
                <c:pt idx="68">
                  <c:v>11680.554295</c:v>
                </c:pt>
                <c:pt idx="69">
                  <c:v>11680.554295</c:v>
                </c:pt>
                <c:pt idx="70">
                  <c:v>11680.554295</c:v>
                </c:pt>
                <c:pt idx="71">
                  <c:v>11680.554295</c:v>
                </c:pt>
                <c:pt idx="72">
                  <c:v>11680.554295</c:v>
                </c:pt>
                <c:pt idx="73">
                  <c:v>11680.554295</c:v>
                </c:pt>
                <c:pt idx="74">
                  <c:v>11680.554295</c:v>
                </c:pt>
                <c:pt idx="75">
                  <c:v>11680.554295</c:v>
                </c:pt>
                <c:pt idx="76">
                  <c:v>11680.554295</c:v>
                </c:pt>
                <c:pt idx="77">
                  <c:v>11680.554295</c:v>
                </c:pt>
                <c:pt idx="78">
                  <c:v>11680.554295</c:v>
                </c:pt>
                <c:pt idx="79">
                  <c:v>11680.554295</c:v>
                </c:pt>
                <c:pt idx="80">
                  <c:v>11680.554295</c:v>
                </c:pt>
                <c:pt idx="81">
                  <c:v>11680.554295</c:v>
                </c:pt>
                <c:pt idx="82">
                  <c:v>11680.554295</c:v>
                </c:pt>
                <c:pt idx="83">
                  <c:v>11680.554295</c:v>
                </c:pt>
                <c:pt idx="84">
                  <c:v>14018.25957</c:v>
                </c:pt>
                <c:pt idx="85">
                  <c:v>14018.25957</c:v>
                </c:pt>
                <c:pt idx="86">
                  <c:v>14018.25957</c:v>
                </c:pt>
                <c:pt idx="87">
                  <c:v>14018.25957</c:v>
                </c:pt>
                <c:pt idx="88">
                  <c:v>14018.25957</c:v>
                </c:pt>
                <c:pt idx="89">
                  <c:v>14018.25957</c:v>
                </c:pt>
                <c:pt idx="90">
                  <c:v>14018.25957</c:v>
                </c:pt>
                <c:pt idx="91">
                  <c:v>14018.25957</c:v>
                </c:pt>
                <c:pt idx="92">
                  <c:v>14018.25957</c:v>
                </c:pt>
                <c:pt idx="93">
                  <c:v>14018.25957</c:v>
                </c:pt>
                <c:pt idx="94">
                  <c:v>14018.25957</c:v>
                </c:pt>
                <c:pt idx="95">
                  <c:v>14018.25957</c:v>
                </c:pt>
                <c:pt idx="96">
                  <c:v>14018.25957</c:v>
                </c:pt>
                <c:pt idx="97">
                  <c:v>14018.25957</c:v>
                </c:pt>
                <c:pt idx="98">
                  <c:v>14018.25957</c:v>
                </c:pt>
                <c:pt idx="99">
                  <c:v>14018.25957</c:v>
                </c:pt>
                <c:pt idx="100">
                  <c:v>15880.818868</c:v>
                </c:pt>
                <c:pt idx="101">
                  <c:v>15880.818868</c:v>
                </c:pt>
                <c:pt idx="102">
                  <c:v>15880.818868</c:v>
                </c:pt>
                <c:pt idx="103">
                  <c:v>15880.818868</c:v>
                </c:pt>
                <c:pt idx="104">
                  <c:v>15880.818868</c:v>
                </c:pt>
                <c:pt idx="105">
                  <c:v>15880.818868</c:v>
                </c:pt>
                <c:pt idx="106">
                  <c:v>15880.818868</c:v>
                </c:pt>
                <c:pt idx="107">
                  <c:v>16540.966680000001</c:v>
                </c:pt>
                <c:pt idx="108">
                  <c:v>16540.966680000001</c:v>
                </c:pt>
                <c:pt idx="109">
                  <c:v>16540.966680000001</c:v>
                </c:pt>
                <c:pt idx="110">
                  <c:v>16540.966680000001</c:v>
                </c:pt>
                <c:pt idx="111">
                  <c:v>16540.966680000001</c:v>
                </c:pt>
                <c:pt idx="112">
                  <c:v>16540.966680000001</c:v>
                </c:pt>
                <c:pt idx="113">
                  <c:v>16540.966680000001</c:v>
                </c:pt>
                <c:pt idx="114">
                  <c:v>16540.966680000001</c:v>
                </c:pt>
                <c:pt idx="115">
                  <c:v>16540.966680000001</c:v>
                </c:pt>
                <c:pt idx="116">
                  <c:v>16540.966680000001</c:v>
                </c:pt>
                <c:pt idx="117">
                  <c:v>16540.966680000001</c:v>
                </c:pt>
                <c:pt idx="118">
                  <c:v>16540.966680000001</c:v>
                </c:pt>
                <c:pt idx="119">
                  <c:v>16540.966680000001</c:v>
                </c:pt>
                <c:pt idx="120">
                  <c:v>16540.966680000001</c:v>
                </c:pt>
                <c:pt idx="121">
                  <c:v>16540.966680000001</c:v>
                </c:pt>
                <c:pt idx="122">
                  <c:v>16540.966680000001</c:v>
                </c:pt>
                <c:pt idx="123">
                  <c:v>16540.966680000001</c:v>
                </c:pt>
                <c:pt idx="124">
                  <c:v>17666.727054999999</c:v>
                </c:pt>
                <c:pt idx="125">
                  <c:v>17666.727054999999</c:v>
                </c:pt>
                <c:pt idx="126">
                  <c:v>17666.727054999999</c:v>
                </c:pt>
                <c:pt idx="127">
                  <c:v>17666.727054999999</c:v>
                </c:pt>
                <c:pt idx="128">
                  <c:v>17666.727054999999</c:v>
                </c:pt>
                <c:pt idx="129">
                  <c:v>17666.727054999999</c:v>
                </c:pt>
                <c:pt idx="130">
                  <c:v>17666.727054999999</c:v>
                </c:pt>
                <c:pt idx="131">
                  <c:v>17666.727054999999</c:v>
                </c:pt>
                <c:pt idx="132">
                  <c:v>17666.727054999999</c:v>
                </c:pt>
                <c:pt idx="133">
                  <c:v>17666.727054999999</c:v>
                </c:pt>
                <c:pt idx="134">
                  <c:v>17666.727054999999</c:v>
                </c:pt>
                <c:pt idx="135">
                  <c:v>18378.708933000002</c:v>
                </c:pt>
                <c:pt idx="136">
                  <c:v>18378.708933000002</c:v>
                </c:pt>
                <c:pt idx="137">
                  <c:v>18378.708933000002</c:v>
                </c:pt>
                <c:pt idx="138">
                  <c:v>18378.708933000002</c:v>
                </c:pt>
                <c:pt idx="139">
                  <c:v>18378.708933000002</c:v>
                </c:pt>
                <c:pt idx="140">
                  <c:v>19063.955812</c:v>
                </c:pt>
                <c:pt idx="141">
                  <c:v>19063.955812</c:v>
                </c:pt>
                <c:pt idx="142">
                  <c:v>19063.955812</c:v>
                </c:pt>
                <c:pt idx="143">
                  <c:v>19063.955812</c:v>
                </c:pt>
                <c:pt idx="144">
                  <c:v>19063.955812</c:v>
                </c:pt>
                <c:pt idx="145">
                  <c:v>19063.955812</c:v>
                </c:pt>
                <c:pt idx="146">
                  <c:v>19063.955812</c:v>
                </c:pt>
                <c:pt idx="147">
                  <c:v>19063.955812</c:v>
                </c:pt>
                <c:pt idx="148">
                  <c:v>19063.955812</c:v>
                </c:pt>
                <c:pt idx="149">
                  <c:v>19063.955812</c:v>
                </c:pt>
                <c:pt idx="150">
                  <c:v>19063.955812</c:v>
                </c:pt>
                <c:pt idx="151">
                  <c:v>19063.955812</c:v>
                </c:pt>
                <c:pt idx="152">
                  <c:v>19063.955812</c:v>
                </c:pt>
                <c:pt idx="153">
                  <c:v>19063.955812</c:v>
                </c:pt>
                <c:pt idx="154">
                  <c:v>19063.955812</c:v>
                </c:pt>
                <c:pt idx="155">
                  <c:v>19063.955812</c:v>
                </c:pt>
                <c:pt idx="156">
                  <c:v>19063.955812</c:v>
                </c:pt>
                <c:pt idx="157">
                  <c:v>19175.768912</c:v>
                </c:pt>
                <c:pt idx="158">
                  <c:v>19286.930035000001</c:v>
                </c:pt>
                <c:pt idx="159">
                  <c:v>19286.930035000001</c:v>
                </c:pt>
                <c:pt idx="160">
                  <c:v>19286.930035000001</c:v>
                </c:pt>
                <c:pt idx="161">
                  <c:v>19286.930035000001</c:v>
                </c:pt>
                <c:pt idx="162">
                  <c:v>19286.930035000001</c:v>
                </c:pt>
                <c:pt idx="163">
                  <c:v>19286.930035000001</c:v>
                </c:pt>
                <c:pt idx="164">
                  <c:v>19286.930035000001</c:v>
                </c:pt>
                <c:pt idx="165">
                  <c:v>19286.930035000001</c:v>
                </c:pt>
                <c:pt idx="166">
                  <c:v>19286.930035000001</c:v>
                </c:pt>
                <c:pt idx="167">
                  <c:v>19286.930035000001</c:v>
                </c:pt>
                <c:pt idx="168">
                  <c:v>19286.930035000001</c:v>
                </c:pt>
                <c:pt idx="169">
                  <c:v>19286.930035000001</c:v>
                </c:pt>
                <c:pt idx="170">
                  <c:v>19286.930035000001</c:v>
                </c:pt>
                <c:pt idx="171">
                  <c:v>19286.930035000001</c:v>
                </c:pt>
                <c:pt idx="172">
                  <c:v>19286.930035000001</c:v>
                </c:pt>
                <c:pt idx="173">
                  <c:v>19286.930035000001</c:v>
                </c:pt>
                <c:pt idx="174">
                  <c:v>19286.930035000001</c:v>
                </c:pt>
                <c:pt idx="175">
                  <c:v>20780.517016000002</c:v>
                </c:pt>
                <c:pt idx="176">
                  <c:v>20780.517016000002</c:v>
                </c:pt>
                <c:pt idx="177">
                  <c:v>20780.517016000002</c:v>
                </c:pt>
                <c:pt idx="178">
                  <c:v>20780.517016000002</c:v>
                </c:pt>
                <c:pt idx="179">
                  <c:v>20780.517016000002</c:v>
                </c:pt>
                <c:pt idx="180">
                  <c:v>20780.517016000002</c:v>
                </c:pt>
                <c:pt idx="181">
                  <c:v>20780.517016000002</c:v>
                </c:pt>
                <c:pt idx="182">
                  <c:v>20780.517016000002</c:v>
                </c:pt>
                <c:pt idx="183">
                  <c:v>20780.517016000002</c:v>
                </c:pt>
                <c:pt idx="184">
                  <c:v>21388.564983</c:v>
                </c:pt>
                <c:pt idx="185">
                  <c:v>21388.564983</c:v>
                </c:pt>
                <c:pt idx="186">
                  <c:v>21388.564983</c:v>
                </c:pt>
                <c:pt idx="187">
                  <c:v>21388.564983</c:v>
                </c:pt>
                <c:pt idx="188">
                  <c:v>21388.564983</c:v>
                </c:pt>
                <c:pt idx="189">
                  <c:v>21388.564983</c:v>
                </c:pt>
                <c:pt idx="190">
                  <c:v>21388.564983</c:v>
                </c:pt>
                <c:pt idx="191">
                  <c:v>21388.564983</c:v>
                </c:pt>
                <c:pt idx="192">
                  <c:v>21388.564983</c:v>
                </c:pt>
                <c:pt idx="193">
                  <c:v>21388.564983</c:v>
                </c:pt>
                <c:pt idx="194">
                  <c:v>21388.564983</c:v>
                </c:pt>
                <c:pt idx="195">
                  <c:v>21388.564983</c:v>
                </c:pt>
                <c:pt idx="196">
                  <c:v>21388.564983</c:v>
                </c:pt>
                <c:pt idx="197">
                  <c:v>21388.564983</c:v>
                </c:pt>
                <c:pt idx="198">
                  <c:v>21388.564983</c:v>
                </c:pt>
                <c:pt idx="199">
                  <c:v>21388.564983</c:v>
                </c:pt>
                <c:pt idx="200">
                  <c:v>21388.564983</c:v>
                </c:pt>
                <c:pt idx="201">
                  <c:v>21979.721560999998</c:v>
                </c:pt>
                <c:pt idx="202">
                  <c:v>21979.721560999998</c:v>
                </c:pt>
                <c:pt idx="203">
                  <c:v>21979.721560999998</c:v>
                </c:pt>
                <c:pt idx="204">
                  <c:v>21979.721560999998</c:v>
                </c:pt>
                <c:pt idx="205">
                  <c:v>21979.721560999998</c:v>
                </c:pt>
                <c:pt idx="206">
                  <c:v>21979.721560999998</c:v>
                </c:pt>
                <c:pt idx="207">
                  <c:v>21979.721560999998</c:v>
                </c:pt>
                <c:pt idx="208">
                  <c:v>21979.721560999998</c:v>
                </c:pt>
                <c:pt idx="209">
                  <c:v>22649.828115</c:v>
                </c:pt>
                <c:pt idx="210">
                  <c:v>22649.828115</c:v>
                </c:pt>
                <c:pt idx="211">
                  <c:v>22649.828115</c:v>
                </c:pt>
                <c:pt idx="212">
                  <c:v>22649.828115</c:v>
                </c:pt>
                <c:pt idx="213">
                  <c:v>22649.828115</c:v>
                </c:pt>
                <c:pt idx="214">
                  <c:v>22649.828115</c:v>
                </c:pt>
                <c:pt idx="215">
                  <c:v>22649.828115</c:v>
                </c:pt>
                <c:pt idx="216">
                  <c:v>22649.828115</c:v>
                </c:pt>
                <c:pt idx="217">
                  <c:v>22649.828115</c:v>
                </c:pt>
                <c:pt idx="218">
                  <c:v>22649.828115</c:v>
                </c:pt>
                <c:pt idx="219">
                  <c:v>22649.828115</c:v>
                </c:pt>
                <c:pt idx="220">
                  <c:v>22649.828115</c:v>
                </c:pt>
                <c:pt idx="221">
                  <c:v>22649.828115</c:v>
                </c:pt>
                <c:pt idx="222">
                  <c:v>22649.828115</c:v>
                </c:pt>
                <c:pt idx="223">
                  <c:v>22649.828115</c:v>
                </c:pt>
                <c:pt idx="224">
                  <c:v>23300.592628999999</c:v>
                </c:pt>
                <c:pt idx="225">
                  <c:v>23300.592628999999</c:v>
                </c:pt>
                <c:pt idx="226">
                  <c:v>23300.592628999999</c:v>
                </c:pt>
                <c:pt idx="227">
                  <c:v>23300.592628999999</c:v>
                </c:pt>
                <c:pt idx="228">
                  <c:v>23300.592628999999</c:v>
                </c:pt>
                <c:pt idx="229">
                  <c:v>23300.592628999999</c:v>
                </c:pt>
                <c:pt idx="230">
                  <c:v>23300.592628999999</c:v>
                </c:pt>
                <c:pt idx="231">
                  <c:v>23300.592628999999</c:v>
                </c:pt>
                <c:pt idx="232">
                  <c:v>23300.592628999999</c:v>
                </c:pt>
                <c:pt idx="233">
                  <c:v>23300.592628999999</c:v>
                </c:pt>
                <c:pt idx="234">
                  <c:v>23300.592628999999</c:v>
                </c:pt>
                <c:pt idx="235">
                  <c:v>23300.592628999999</c:v>
                </c:pt>
                <c:pt idx="236">
                  <c:v>23300.592628999999</c:v>
                </c:pt>
                <c:pt idx="237">
                  <c:v>23300.592628999999</c:v>
                </c:pt>
                <c:pt idx="238">
                  <c:v>23300.592628999999</c:v>
                </c:pt>
                <c:pt idx="239">
                  <c:v>23300.592628999999</c:v>
                </c:pt>
                <c:pt idx="240">
                  <c:v>23300.592628999999</c:v>
                </c:pt>
                <c:pt idx="241">
                  <c:v>23300.592628999999</c:v>
                </c:pt>
                <c:pt idx="242">
                  <c:v>23300.592628999999</c:v>
                </c:pt>
                <c:pt idx="243">
                  <c:v>24550.233917000001</c:v>
                </c:pt>
                <c:pt idx="244">
                  <c:v>24550.233917000001</c:v>
                </c:pt>
                <c:pt idx="245">
                  <c:v>24550.233917000001</c:v>
                </c:pt>
                <c:pt idx="246">
                  <c:v>24550.233917000001</c:v>
                </c:pt>
                <c:pt idx="247">
                  <c:v>24550.233917000001</c:v>
                </c:pt>
                <c:pt idx="248">
                  <c:v>24550.233917000001</c:v>
                </c:pt>
                <c:pt idx="249">
                  <c:v>24550.233917000001</c:v>
                </c:pt>
                <c:pt idx="250">
                  <c:v>25236.450836</c:v>
                </c:pt>
                <c:pt idx="251">
                  <c:v>25236.450836</c:v>
                </c:pt>
                <c:pt idx="252">
                  <c:v>25236.450836</c:v>
                </c:pt>
                <c:pt idx="253">
                  <c:v>25236.450836</c:v>
                </c:pt>
                <c:pt idx="254">
                  <c:v>25236.450836</c:v>
                </c:pt>
                <c:pt idx="255">
                  <c:v>25236.450836</c:v>
                </c:pt>
                <c:pt idx="256">
                  <c:v>25236.450836</c:v>
                </c:pt>
                <c:pt idx="257">
                  <c:v>25236.450836</c:v>
                </c:pt>
                <c:pt idx="258">
                  <c:v>25236.450836</c:v>
                </c:pt>
                <c:pt idx="259">
                  <c:v>25236.450836</c:v>
                </c:pt>
                <c:pt idx="260">
                  <c:v>25236.450836</c:v>
                </c:pt>
                <c:pt idx="261">
                  <c:v>25236.450836</c:v>
                </c:pt>
                <c:pt idx="262">
                  <c:v>25236.450836</c:v>
                </c:pt>
                <c:pt idx="263">
                  <c:v>25236.450836</c:v>
                </c:pt>
                <c:pt idx="264">
                  <c:v>25236.450836</c:v>
                </c:pt>
                <c:pt idx="265">
                  <c:v>25739.070623</c:v>
                </c:pt>
                <c:pt idx="266">
                  <c:v>25739.070623</c:v>
                </c:pt>
                <c:pt idx="267">
                  <c:v>25739.070623</c:v>
                </c:pt>
                <c:pt idx="268">
                  <c:v>25739.070623</c:v>
                </c:pt>
                <c:pt idx="269">
                  <c:v>25739.070623</c:v>
                </c:pt>
                <c:pt idx="270">
                  <c:v>25739.070623</c:v>
                </c:pt>
                <c:pt idx="271">
                  <c:v>25739.070623</c:v>
                </c:pt>
                <c:pt idx="272">
                  <c:v>25739.070623</c:v>
                </c:pt>
                <c:pt idx="273">
                  <c:v>25739.070623</c:v>
                </c:pt>
                <c:pt idx="274">
                  <c:v>25739.070623</c:v>
                </c:pt>
                <c:pt idx="275">
                  <c:v>25739.070623</c:v>
                </c:pt>
                <c:pt idx="276">
                  <c:v>25739.070623</c:v>
                </c:pt>
                <c:pt idx="277">
                  <c:v>25739.070623</c:v>
                </c:pt>
                <c:pt idx="278">
                  <c:v>25739.070623</c:v>
                </c:pt>
                <c:pt idx="279">
                  <c:v>25739.070623</c:v>
                </c:pt>
                <c:pt idx="280">
                  <c:v>26875.207374000001</c:v>
                </c:pt>
                <c:pt idx="281">
                  <c:v>26875.207374000001</c:v>
                </c:pt>
                <c:pt idx="282">
                  <c:v>26875.207374000001</c:v>
                </c:pt>
                <c:pt idx="283">
                  <c:v>26875.207374000001</c:v>
                </c:pt>
                <c:pt idx="284">
                  <c:v>26875.207374000001</c:v>
                </c:pt>
                <c:pt idx="285">
                  <c:v>26875.207374000001</c:v>
                </c:pt>
                <c:pt idx="286">
                  <c:v>26875.207374000001</c:v>
                </c:pt>
                <c:pt idx="287">
                  <c:v>26875.207374000001</c:v>
                </c:pt>
                <c:pt idx="288">
                  <c:v>26875.207374000001</c:v>
                </c:pt>
                <c:pt idx="289">
                  <c:v>26875.207374000001</c:v>
                </c:pt>
                <c:pt idx="290">
                  <c:v>27503.303194</c:v>
                </c:pt>
                <c:pt idx="291">
                  <c:v>27503.303194</c:v>
                </c:pt>
                <c:pt idx="292">
                  <c:v>27503.303194</c:v>
                </c:pt>
                <c:pt idx="293">
                  <c:v>27503.303194</c:v>
                </c:pt>
                <c:pt idx="294">
                  <c:v>27503.303194</c:v>
                </c:pt>
                <c:pt idx="295">
                  <c:v>27503.303194</c:v>
                </c:pt>
                <c:pt idx="296">
                  <c:v>27503.303194</c:v>
                </c:pt>
                <c:pt idx="297">
                  <c:v>27503.303194</c:v>
                </c:pt>
                <c:pt idx="298">
                  <c:v>27503.303194</c:v>
                </c:pt>
                <c:pt idx="299">
                  <c:v>27503.303194</c:v>
                </c:pt>
                <c:pt idx="300">
                  <c:v>27503.303194</c:v>
                </c:pt>
                <c:pt idx="301">
                  <c:v>27503.303194</c:v>
                </c:pt>
                <c:pt idx="302">
                  <c:v>27503.303194</c:v>
                </c:pt>
                <c:pt idx="303">
                  <c:v>27888.660546999999</c:v>
                </c:pt>
                <c:pt idx="304">
                  <c:v>27888.660546999999</c:v>
                </c:pt>
                <c:pt idx="305">
                  <c:v>27888.660546999999</c:v>
                </c:pt>
                <c:pt idx="306">
                  <c:v>27888.660546999999</c:v>
                </c:pt>
                <c:pt idx="307">
                  <c:v>27888.660546999999</c:v>
                </c:pt>
                <c:pt idx="308">
                  <c:v>27888.660546999999</c:v>
                </c:pt>
                <c:pt idx="309">
                  <c:v>27888.660546999999</c:v>
                </c:pt>
                <c:pt idx="310">
                  <c:v>27888.660546999999</c:v>
                </c:pt>
                <c:pt idx="311">
                  <c:v>27888.660546999999</c:v>
                </c:pt>
                <c:pt idx="312">
                  <c:v>27888.660546999999</c:v>
                </c:pt>
                <c:pt idx="313">
                  <c:v>27888.660546999999</c:v>
                </c:pt>
                <c:pt idx="314">
                  <c:v>27888.660546999999</c:v>
                </c:pt>
                <c:pt idx="315">
                  <c:v>27888.660546999999</c:v>
                </c:pt>
                <c:pt idx="316">
                  <c:v>27888.660546999999</c:v>
                </c:pt>
                <c:pt idx="317">
                  <c:v>27888.660546999999</c:v>
                </c:pt>
                <c:pt idx="318">
                  <c:v>27888.660546999999</c:v>
                </c:pt>
                <c:pt idx="319">
                  <c:v>27888.660546999999</c:v>
                </c:pt>
                <c:pt idx="320">
                  <c:v>27888.660546999999</c:v>
                </c:pt>
                <c:pt idx="321">
                  <c:v>27888.660546999999</c:v>
                </c:pt>
                <c:pt idx="322">
                  <c:v>27888.660546999999</c:v>
                </c:pt>
                <c:pt idx="323">
                  <c:v>28940.303951999998</c:v>
                </c:pt>
                <c:pt idx="324">
                  <c:v>28940.303951999998</c:v>
                </c:pt>
                <c:pt idx="325">
                  <c:v>28940.303951999998</c:v>
                </c:pt>
                <c:pt idx="326">
                  <c:v>28940.303951999998</c:v>
                </c:pt>
                <c:pt idx="327">
                  <c:v>28940.303951999998</c:v>
                </c:pt>
                <c:pt idx="328">
                  <c:v>28940.303951999998</c:v>
                </c:pt>
                <c:pt idx="329">
                  <c:v>28940.303951999998</c:v>
                </c:pt>
                <c:pt idx="330">
                  <c:v>28940.303951999998</c:v>
                </c:pt>
                <c:pt idx="331">
                  <c:v>28940.303951999998</c:v>
                </c:pt>
                <c:pt idx="332">
                  <c:v>28940.303951999998</c:v>
                </c:pt>
                <c:pt idx="333">
                  <c:v>28940.303951999998</c:v>
                </c:pt>
                <c:pt idx="334">
                  <c:v>28940.303951999998</c:v>
                </c:pt>
                <c:pt idx="335">
                  <c:v>28940.303951999998</c:v>
                </c:pt>
                <c:pt idx="336">
                  <c:v>28940.303951999998</c:v>
                </c:pt>
                <c:pt idx="337">
                  <c:v>28940.303951999998</c:v>
                </c:pt>
                <c:pt idx="338">
                  <c:v>29883.628454000002</c:v>
                </c:pt>
                <c:pt idx="339">
                  <c:v>29883.628454000002</c:v>
                </c:pt>
                <c:pt idx="340">
                  <c:v>29883.628454000002</c:v>
                </c:pt>
                <c:pt idx="341">
                  <c:v>29883.628454000002</c:v>
                </c:pt>
                <c:pt idx="342">
                  <c:v>29883.628454000002</c:v>
                </c:pt>
                <c:pt idx="343">
                  <c:v>29883.628454000002</c:v>
                </c:pt>
                <c:pt idx="344">
                  <c:v>29883.628454000002</c:v>
                </c:pt>
                <c:pt idx="345">
                  <c:v>29883.628454000002</c:v>
                </c:pt>
                <c:pt idx="346">
                  <c:v>29883.628454000002</c:v>
                </c:pt>
                <c:pt idx="347">
                  <c:v>29883.628454000002</c:v>
                </c:pt>
                <c:pt idx="348">
                  <c:v>29883.628454000002</c:v>
                </c:pt>
                <c:pt idx="349">
                  <c:v>29883.628454000002</c:v>
                </c:pt>
                <c:pt idx="350">
                  <c:v>29883.628454000002</c:v>
                </c:pt>
                <c:pt idx="351">
                  <c:v>29883.628454000002</c:v>
                </c:pt>
                <c:pt idx="352">
                  <c:v>29883.628454000002</c:v>
                </c:pt>
                <c:pt idx="353">
                  <c:v>29883.628454000002</c:v>
                </c:pt>
                <c:pt idx="354">
                  <c:v>29883.628454000002</c:v>
                </c:pt>
                <c:pt idx="355">
                  <c:v>30589.427372999999</c:v>
                </c:pt>
                <c:pt idx="356">
                  <c:v>30589.427372999999</c:v>
                </c:pt>
                <c:pt idx="357">
                  <c:v>30589.427372999999</c:v>
                </c:pt>
                <c:pt idx="358">
                  <c:v>30589.427372999999</c:v>
                </c:pt>
                <c:pt idx="359">
                  <c:v>30589.427372999999</c:v>
                </c:pt>
                <c:pt idx="360">
                  <c:v>30589.427372999999</c:v>
                </c:pt>
                <c:pt idx="361">
                  <c:v>30589.427372999999</c:v>
                </c:pt>
                <c:pt idx="362">
                  <c:v>30589.427372999999</c:v>
                </c:pt>
                <c:pt idx="363">
                  <c:v>30589.427372999999</c:v>
                </c:pt>
                <c:pt idx="364">
                  <c:v>30589.427372999999</c:v>
                </c:pt>
                <c:pt idx="365">
                  <c:v>30589.427372999999</c:v>
                </c:pt>
                <c:pt idx="366">
                  <c:v>30589.427372999999</c:v>
                </c:pt>
                <c:pt idx="367">
                  <c:v>30589.427372999999</c:v>
                </c:pt>
                <c:pt idx="368">
                  <c:v>30589.427372999999</c:v>
                </c:pt>
                <c:pt idx="369">
                  <c:v>30589.427372999999</c:v>
                </c:pt>
                <c:pt idx="370">
                  <c:v>30589.427372999999</c:v>
                </c:pt>
                <c:pt idx="371">
                  <c:v>30589.427372999999</c:v>
                </c:pt>
                <c:pt idx="372">
                  <c:v>30589.427372999999</c:v>
                </c:pt>
                <c:pt idx="373">
                  <c:v>30589.427372999999</c:v>
                </c:pt>
                <c:pt idx="374">
                  <c:v>30589.427372999999</c:v>
                </c:pt>
                <c:pt idx="375">
                  <c:v>30589.427372999999</c:v>
                </c:pt>
                <c:pt idx="376">
                  <c:v>30867.218195000001</c:v>
                </c:pt>
                <c:pt idx="377">
                  <c:v>30867.218195000001</c:v>
                </c:pt>
                <c:pt idx="378">
                  <c:v>30867.218195000001</c:v>
                </c:pt>
                <c:pt idx="379">
                  <c:v>30867.218195000001</c:v>
                </c:pt>
                <c:pt idx="380">
                  <c:v>30867.218195000001</c:v>
                </c:pt>
                <c:pt idx="381">
                  <c:v>30867.218195000001</c:v>
                </c:pt>
                <c:pt idx="382">
                  <c:v>30867.218195000001</c:v>
                </c:pt>
                <c:pt idx="383">
                  <c:v>30867.218195000001</c:v>
                </c:pt>
                <c:pt idx="384">
                  <c:v>30867.218195000001</c:v>
                </c:pt>
                <c:pt idx="385">
                  <c:v>30867.218195000001</c:v>
                </c:pt>
                <c:pt idx="386">
                  <c:v>30867.218195000001</c:v>
                </c:pt>
                <c:pt idx="387">
                  <c:v>30867.218195000001</c:v>
                </c:pt>
                <c:pt idx="388">
                  <c:v>30867.218195000001</c:v>
                </c:pt>
                <c:pt idx="389">
                  <c:v>30867.218195000001</c:v>
                </c:pt>
                <c:pt idx="390">
                  <c:v>30867.218195000001</c:v>
                </c:pt>
                <c:pt idx="391">
                  <c:v>30867.218195000001</c:v>
                </c:pt>
                <c:pt idx="392">
                  <c:v>30867.218195000001</c:v>
                </c:pt>
                <c:pt idx="393">
                  <c:v>30867.218195000001</c:v>
                </c:pt>
                <c:pt idx="394">
                  <c:v>30867.218195000001</c:v>
                </c:pt>
                <c:pt idx="395">
                  <c:v>23043.928012</c:v>
                </c:pt>
                <c:pt idx="396">
                  <c:v>23043.928012</c:v>
                </c:pt>
                <c:pt idx="397">
                  <c:v>23043.928012</c:v>
                </c:pt>
                <c:pt idx="398">
                  <c:v>23043.928012</c:v>
                </c:pt>
                <c:pt idx="399">
                  <c:v>23043.928012</c:v>
                </c:pt>
                <c:pt idx="400">
                  <c:v>23043.928012</c:v>
                </c:pt>
                <c:pt idx="401">
                  <c:v>23043.928012</c:v>
                </c:pt>
                <c:pt idx="402">
                  <c:v>23043.928012</c:v>
                </c:pt>
                <c:pt idx="403">
                  <c:v>23043.928012</c:v>
                </c:pt>
                <c:pt idx="404">
                  <c:v>23043.928012</c:v>
                </c:pt>
                <c:pt idx="405">
                  <c:v>23043.928012</c:v>
                </c:pt>
                <c:pt idx="406">
                  <c:v>23043.928012</c:v>
                </c:pt>
                <c:pt idx="407">
                  <c:v>23043.928012</c:v>
                </c:pt>
                <c:pt idx="408">
                  <c:v>23043.928012</c:v>
                </c:pt>
                <c:pt idx="409">
                  <c:v>23043.928012</c:v>
                </c:pt>
                <c:pt idx="410">
                  <c:v>23043.928012</c:v>
                </c:pt>
                <c:pt idx="411">
                  <c:v>23043.928012</c:v>
                </c:pt>
                <c:pt idx="412">
                  <c:v>23043.928012</c:v>
                </c:pt>
                <c:pt idx="413">
                  <c:v>23043.928012</c:v>
                </c:pt>
                <c:pt idx="414">
                  <c:v>23043.928012</c:v>
                </c:pt>
                <c:pt idx="415">
                  <c:v>22313.928012</c:v>
                </c:pt>
                <c:pt idx="416">
                  <c:v>22313.928012</c:v>
                </c:pt>
                <c:pt idx="417">
                  <c:v>22313.928012</c:v>
                </c:pt>
                <c:pt idx="418">
                  <c:v>22313.928012</c:v>
                </c:pt>
                <c:pt idx="419">
                  <c:v>22313.928012</c:v>
                </c:pt>
                <c:pt idx="420">
                  <c:v>22313.928012</c:v>
                </c:pt>
                <c:pt idx="421">
                  <c:v>22313.928012</c:v>
                </c:pt>
                <c:pt idx="422">
                  <c:v>22313.928012</c:v>
                </c:pt>
                <c:pt idx="423">
                  <c:v>22313.928012</c:v>
                </c:pt>
                <c:pt idx="424">
                  <c:v>22313.928012</c:v>
                </c:pt>
                <c:pt idx="425">
                  <c:v>23525.431192</c:v>
                </c:pt>
                <c:pt idx="426">
                  <c:v>23525.431192</c:v>
                </c:pt>
                <c:pt idx="427">
                  <c:v>23525.431192</c:v>
                </c:pt>
                <c:pt idx="428">
                  <c:v>23525.431192</c:v>
                </c:pt>
                <c:pt idx="429">
                  <c:v>23525.431192</c:v>
                </c:pt>
                <c:pt idx="430">
                  <c:v>23525.431192</c:v>
                </c:pt>
                <c:pt idx="431">
                  <c:v>23525.431192</c:v>
                </c:pt>
                <c:pt idx="432">
                  <c:v>23525.431192</c:v>
                </c:pt>
                <c:pt idx="433">
                  <c:v>23525.431192</c:v>
                </c:pt>
                <c:pt idx="434">
                  <c:v>23525.431192</c:v>
                </c:pt>
                <c:pt idx="435">
                  <c:v>23525.431192</c:v>
                </c:pt>
                <c:pt idx="436">
                  <c:v>23525.431192</c:v>
                </c:pt>
                <c:pt idx="437">
                  <c:v>23525.431192</c:v>
                </c:pt>
                <c:pt idx="438">
                  <c:v>23525.431192</c:v>
                </c:pt>
                <c:pt idx="439">
                  <c:v>23525.431192</c:v>
                </c:pt>
                <c:pt idx="440">
                  <c:v>24240.781407999999</c:v>
                </c:pt>
                <c:pt idx="441">
                  <c:v>24240.781407999999</c:v>
                </c:pt>
                <c:pt idx="442">
                  <c:v>24240.781407999999</c:v>
                </c:pt>
                <c:pt idx="443">
                  <c:v>24240.781407999999</c:v>
                </c:pt>
                <c:pt idx="444">
                  <c:v>24240.781407999999</c:v>
                </c:pt>
                <c:pt idx="445">
                  <c:v>24240.781407999999</c:v>
                </c:pt>
                <c:pt idx="446">
                  <c:v>24240.781407999999</c:v>
                </c:pt>
                <c:pt idx="447">
                  <c:v>24240.781407999999</c:v>
                </c:pt>
                <c:pt idx="448">
                  <c:v>24240.781407999999</c:v>
                </c:pt>
                <c:pt idx="449">
                  <c:v>24240.781407999999</c:v>
                </c:pt>
                <c:pt idx="450">
                  <c:v>24240.781407999999</c:v>
                </c:pt>
                <c:pt idx="451">
                  <c:v>24240.781407999999</c:v>
                </c:pt>
                <c:pt idx="452">
                  <c:v>24240.781407999999</c:v>
                </c:pt>
                <c:pt idx="453">
                  <c:v>24240.781407999999</c:v>
                </c:pt>
                <c:pt idx="454">
                  <c:v>24240.781407999999</c:v>
                </c:pt>
                <c:pt idx="455">
                  <c:v>24763.688273</c:v>
                </c:pt>
                <c:pt idx="456">
                  <c:v>24763.688273</c:v>
                </c:pt>
                <c:pt idx="457">
                  <c:v>24763.688273</c:v>
                </c:pt>
                <c:pt idx="458">
                  <c:v>24763.688273</c:v>
                </c:pt>
                <c:pt idx="459">
                  <c:v>24763.688273</c:v>
                </c:pt>
                <c:pt idx="460">
                  <c:v>24763.688273</c:v>
                </c:pt>
                <c:pt idx="461">
                  <c:v>24763.688273</c:v>
                </c:pt>
                <c:pt idx="462">
                  <c:v>24763.688273</c:v>
                </c:pt>
                <c:pt idx="463">
                  <c:v>24763.688273</c:v>
                </c:pt>
                <c:pt idx="464">
                  <c:v>24763.688273</c:v>
                </c:pt>
                <c:pt idx="465">
                  <c:v>24763.688273</c:v>
                </c:pt>
                <c:pt idx="466">
                  <c:v>25360.076311000001</c:v>
                </c:pt>
                <c:pt idx="467">
                  <c:v>25360.076311000001</c:v>
                </c:pt>
                <c:pt idx="468">
                  <c:v>25360.076311000001</c:v>
                </c:pt>
                <c:pt idx="469">
                  <c:v>25360.076311000001</c:v>
                </c:pt>
                <c:pt idx="470">
                  <c:v>25360.076311000001</c:v>
                </c:pt>
                <c:pt idx="471">
                  <c:v>25360.076311000001</c:v>
                </c:pt>
                <c:pt idx="472">
                  <c:v>25360.076311000001</c:v>
                </c:pt>
                <c:pt idx="473">
                  <c:v>25360.076311000001</c:v>
                </c:pt>
                <c:pt idx="474">
                  <c:v>25360.076311000001</c:v>
                </c:pt>
                <c:pt idx="475">
                  <c:v>25360.076311000001</c:v>
                </c:pt>
                <c:pt idx="476">
                  <c:v>25360.076311000001</c:v>
                </c:pt>
                <c:pt idx="477">
                  <c:v>25360.076311000001</c:v>
                </c:pt>
                <c:pt idx="478">
                  <c:v>25360.076311000001</c:v>
                </c:pt>
                <c:pt idx="479">
                  <c:v>25360.076311000001</c:v>
                </c:pt>
                <c:pt idx="480">
                  <c:v>25860.285639000002</c:v>
                </c:pt>
                <c:pt idx="481">
                  <c:v>25860.285639000002</c:v>
                </c:pt>
                <c:pt idx="482">
                  <c:v>25860.285639000002</c:v>
                </c:pt>
                <c:pt idx="483">
                  <c:v>25860.285639000002</c:v>
                </c:pt>
                <c:pt idx="484">
                  <c:v>25860.285639000002</c:v>
                </c:pt>
                <c:pt idx="485">
                  <c:v>25860.285639000002</c:v>
                </c:pt>
                <c:pt idx="486">
                  <c:v>25860.285639000002</c:v>
                </c:pt>
                <c:pt idx="487">
                  <c:v>25860.285639000002</c:v>
                </c:pt>
                <c:pt idx="488">
                  <c:v>25860.285639000002</c:v>
                </c:pt>
                <c:pt idx="489">
                  <c:v>25860.285639000002</c:v>
                </c:pt>
                <c:pt idx="490">
                  <c:v>25860.285639000002</c:v>
                </c:pt>
                <c:pt idx="491">
                  <c:v>25860.285639000002</c:v>
                </c:pt>
                <c:pt idx="492">
                  <c:v>25860.285639000002</c:v>
                </c:pt>
                <c:pt idx="493">
                  <c:v>25860.285639000002</c:v>
                </c:pt>
                <c:pt idx="494">
                  <c:v>25860.285639000002</c:v>
                </c:pt>
                <c:pt idx="495">
                  <c:v>26991.305250000001</c:v>
                </c:pt>
                <c:pt idx="496">
                  <c:v>26991.305250000001</c:v>
                </c:pt>
                <c:pt idx="497">
                  <c:v>26991.305250000001</c:v>
                </c:pt>
                <c:pt idx="498">
                  <c:v>26991.305250000001</c:v>
                </c:pt>
                <c:pt idx="499">
                  <c:v>26991.305250000001</c:v>
                </c:pt>
                <c:pt idx="500">
                  <c:v>26991.305250000001</c:v>
                </c:pt>
                <c:pt idx="501">
                  <c:v>26991.305250000001</c:v>
                </c:pt>
                <c:pt idx="502">
                  <c:v>26991.305250000001</c:v>
                </c:pt>
                <c:pt idx="503">
                  <c:v>26991.305250000001</c:v>
                </c:pt>
                <c:pt idx="504">
                  <c:v>26991.305250000001</c:v>
                </c:pt>
                <c:pt idx="505">
                  <c:v>27693.938269999999</c:v>
                </c:pt>
                <c:pt idx="506">
                  <c:v>27693.938269999999</c:v>
                </c:pt>
                <c:pt idx="507">
                  <c:v>27693.938269999999</c:v>
                </c:pt>
                <c:pt idx="508">
                  <c:v>27693.938269999999</c:v>
                </c:pt>
                <c:pt idx="509">
                  <c:v>27693.938269999999</c:v>
                </c:pt>
                <c:pt idx="510">
                  <c:v>27693.938269999999</c:v>
                </c:pt>
                <c:pt idx="511">
                  <c:v>27693.938269999999</c:v>
                </c:pt>
                <c:pt idx="512">
                  <c:v>27693.938269999999</c:v>
                </c:pt>
                <c:pt idx="513">
                  <c:v>27693.938269999999</c:v>
                </c:pt>
                <c:pt idx="514">
                  <c:v>27693.938269999999</c:v>
                </c:pt>
                <c:pt idx="515">
                  <c:v>27693.938269999999</c:v>
                </c:pt>
                <c:pt idx="516">
                  <c:v>27693.938269999999</c:v>
                </c:pt>
                <c:pt idx="517">
                  <c:v>27693.938269999999</c:v>
                </c:pt>
                <c:pt idx="518">
                  <c:v>27693.938269999999</c:v>
                </c:pt>
                <c:pt idx="519">
                  <c:v>27693.938269999999</c:v>
                </c:pt>
                <c:pt idx="520">
                  <c:v>27693.938269999999</c:v>
                </c:pt>
                <c:pt idx="521">
                  <c:v>27693.938269999999</c:v>
                </c:pt>
                <c:pt idx="522">
                  <c:v>27693.938269999999</c:v>
                </c:pt>
                <c:pt idx="523">
                  <c:v>28076.672068</c:v>
                </c:pt>
                <c:pt idx="524">
                  <c:v>28076.672068</c:v>
                </c:pt>
                <c:pt idx="525">
                  <c:v>28076.672068</c:v>
                </c:pt>
                <c:pt idx="526">
                  <c:v>28076.672068</c:v>
                </c:pt>
                <c:pt idx="527">
                  <c:v>28076.672068</c:v>
                </c:pt>
                <c:pt idx="528">
                  <c:v>28076.672068</c:v>
                </c:pt>
                <c:pt idx="529">
                  <c:v>28076.672068</c:v>
                </c:pt>
                <c:pt idx="530">
                  <c:v>28076.672068</c:v>
                </c:pt>
                <c:pt idx="531">
                  <c:v>28076.672068</c:v>
                </c:pt>
                <c:pt idx="532">
                  <c:v>28076.672068</c:v>
                </c:pt>
                <c:pt idx="533">
                  <c:v>28076.672068</c:v>
                </c:pt>
                <c:pt idx="534">
                  <c:v>28076.672068</c:v>
                </c:pt>
                <c:pt idx="535">
                  <c:v>28076.672068</c:v>
                </c:pt>
                <c:pt idx="536">
                  <c:v>28076.672068</c:v>
                </c:pt>
                <c:pt idx="537">
                  <c:v>28076.672068</c:v>
                </c:pt>
                <c:pt idx="538">
                  <c:v>28076.672068</c:v>
                </c:pt>
                <c:pt idx="539">
                  <c:v>28076.672068</c:v>
                </c:pt>
                <c:pt idx="540">
                  <c:v>28076.672068</c:v>
                </c:pt>
                <c:pt idx="541">
                  <c:v>28076.672068</c:v>
                </c:pt>
                <c:pt idx="542">
                  <c:v>28076.672068</c:v>
                </c:pt>
                <c:pt idx="543">
                  <c:v>28076.672068</c:v>
                </c:pt>
                <c:pt idx="544">
                  <c:v>29121.509242</c:v>
                </c:pt>
                <c:pt idx="545">
                  <c:v>29121.509242</c:v>
                </c:pt>
                <c:pt idx="546">
                  <c:v>29121.509242</c:v>
                </c:pt>
                <c:pt idx="547">
                  <c:v>29121.509242</c:v>
                </c:pt>
                <c:pt idx="548">
                  <c:v>29121.509242</c:v>
                </c:pt>
                <c:pt idx="549">
                  <c:v>29121.509242</c:v>
                </c:pt>
                <c:pt idx="550">
                  <c:v>29121.509242</c:v>
                </c:pt>
                <c:pt idx="551">
                  <c:v>29121.509242</c:v>
                </c:pt>
                <c:pt idx="552">
                  <c:v>29121.509242</c:v>
                </c:pt>
                <c:pt idx="553">
                  <c:v>29121.509242</c:v>
                </c:pt>
                <c:pt idx="554">
                  <c:v>29121.509242</c:v>
                </c:pt>
                <c:pt idx="555">
                  <c:v>29121.509242</c:v>
                </c:pt>
                <c:pt idx="556">
                  <c:v>29121.509242</c:v>
                </c:pt>
                <c:pt idx="557">
                  <c:v>29121.509242</c:v>
                </c:pt>
                <c:pt idx="558">
                  <c:v>29121.509242</c:v>
                </c:pt>
                <c:pt idx="559">
                  <c:v>29121.509242</c:v>
                </c:pt>
                <c:pt idx="560">
                  <c:v>29121.509242</c:v>
                </c:pt>
                <c:pt idx="561">
                  <c:v>30059.133925999999</c:v>
                </c:pt>
                <c:pt idx="562">
                  <c:v>30059.133925999999</c:v>
                </c:pt>
                <c:pt idx="563">
                  <c:v>30059.133925999999</c:v>
                </c:pt>
                <c:pt idx="564">
                  <c:v>30059.133925999999</c:v>
                </c:pt>
                <c:pt idx="565">
                  <c:v>30059.133925999999</c:v>
                </c:pt>
                <c:pt idx="566">
                  <c:v>30059.133925999999</c:v>
                </c:pt>
                <c:pt idx="567">
                  <c:v>30059.133925999999</c:v>
                </c:pt>
                <c:pt idx="568">
                  <c:v>30059.133925999999</c:v>
                </c:pt>
                <c:pt idx="569">
                  <c:v>30059.133925999999</c:v>
                </c:pt>
                <c:pt idx="570">
                  <c:v>30059.133925999999</c:v>
                </c:pt>
                <c:pt idx="571">
                  <c:v>30760.896958000001</c:v>
                </c:pt>
                <c:pt idx="572">
                  <c:v>30760.896958000001</c:v>
                </c:pt>
                <c:pt idx="573">
                  <c:v>30760.896958000001</c:v>
                </c:pt>
                <c:pt idx="574">
                  <c:v>30760.896958000001</c:v>
                </c:pt>
                <c:pt idx="575">
                  <c:v>30760.896958000001</c:v>
                </c:pt>
                <c:pt idx="576">
                  <c:v>30760.896958000001</c:v>
                </c:pt>
                <c:pt idx="577">
                  <c:v>30760.896958000001</c:v>
                </c:pt>
                <c:pt idx="578">
                  <c:v>30760.896958000001</c:v>
                </c:pt>
                <c:pt idx="579">
                  <c:v>30760.896958000001</c:v>
                </c:pt>
                <c:pt idx="580">
                  <c:v>30760.896958000001</c:v>
                </c:pt>
                <c:pt idx="581">
                  <c:v>30760.896958000001</c:v>
                </c:pt>
                <c:pt idx="582">
                  <c:v>30760.896958000001</c:v>
                </c:pt>
                <c:pt idx="583">
                  <c:v>30760.896958000001</c:v>
                </c:pt>
                <c:pt idx="584">
                  <c:v>31037.149687000001</c:v>
                </c:pt>
                <c:pt idx="585">
                  <c:v>31037.149687000001</c:v>
                </c:pt>
                <c:pt idx="586">
                  <c:v>31037.149687000001</c:v>
                </c:pt>
                <c:pt idx="587">
                  <c:v>31037.149687000001</c:v>
                </c:pt>
                <c:pt idx="588">
                  <c:v>31037.149687000001</c:v>
                </c:pt>
                <c:pt idx="589">
                  <c:v>31037.149687000001</c:v>
                </c:pt>
                <c:pt idx="590">
                  <c:v>31037.149687000001</c:v>
                </c:pt>
                <c:pt idx="591">
                  <c:v>31037.149687000001</c:v>
                </c:pt>
                <c:pt idx="592">
                  <c:v>31037.149687000001</c:v>
                </c:pt>
                <c:pt idx="593">
                  <c:v>31037.149687000001</c:v>
                </c:pt>
                <c:pt idx="594">
                  <c:v>31037.149687000001</c:v>
                </c:pt>
                <c:pt idx="595">
                  <c:v>31037.149687000001</c:v>
                </c:pt>
                <c:pt idx="596">
                  <c:v>31037.149687000001</c:v>
                </c:pt>
                <c:pt idx="597">
                  <c:v>31037.149687000001</c:v>
                </c:pt>
                <c:pt idx="598">
                  <c:v>31037.149687000001</c:v>
                </c:pt>
                <c:pt idx="599">
                  <c:v>31037.149687000001</c:v>
                </c:pt>
                <c:pt idx="600">
                  <c:v>31037.149687000001</c:v>
                </c:pt>
                <c:pt idx="601">
                  <c:v>31037.149687000001</c:v>
                </c:pt>
                <c:pt idx="602">
                  <c:v>31985.210126999998</c:v>
                </c:pt>
                <c:pt idx="603">
                  <c:v>31985.210126999998</c:v>
                </c:pt>
                <c:pt idx="604">
                  <c:v>31985.210126999998</c:v>
                </c:pt>
                <c:pt idx="605">
                  <c:v>31985.210126999998</c:v>
                </c:pt>
                <c:pt idx="606">
                  <c:v>31985.210126999998</c:v>
                </c:pt>
                <c:pt idx="607">
                  <c:v>31985.210126999998</c:v>
                </c:pt>
                <c:pt idx="608">
                  <c:v>31985.210126999998</c:v>
                </c:pt>
                <c:pt idx="609">
                  <c:v>31985.210126999998</c:v>
                </c:pt>
                <c:pt idx="610">
                  <c:v>31985.210126999998</c:v>
                </c:pt>
                <c:pt idx="611">
                  <c:v>31985.210126999998</c:v>
                </c:pt>
                <c:pt idx="612">
                  <c:v>31985.210126999998</c:v>
                </c:pt>
                <c:pt idx="613">
                  <c:v>31985.210126999998</c:v>
                </c:pt>
                <c:pt idx="614">
                  <c:v>31985.210126999998</c:v>
                </c:pt>
                <c:pt idx="615">
                  <c:v>31985.210126999998</c:v>
                </c:pt>
                <c:pt idx="616">
                  <c:v>31985.210126999998</c:v>
                </c:pt>
                <c:pt idx="617">
                  <c:v>32317.049533000001</c:v>
                </c:pt>
                <c:pt idx="618">
                  <c:v>32841.004969000001</c:v>
                </c:pt>
                <c:pt idx="619">
                  <c:v>32841.004969000001</c:v>
                </c:pt>
                <c:pt idx="620">
                  <c:v>32841.004969000001</c:v>
                </c:pt>
                <c:pt idx="621">
                  <c:v>32841.004969000001</c:v>
                </c:pt>
                <c:pt idx="622">
                  <c:v>32841.004969000001</c:v>
                </c:pt>
                <c:pt idx="623">
                  <c:v>32841.004969000001</c:v>
                </c:pt>
                <c:pt idx="624">
                  <c:v>32841.004969000001</c:v>
                </c:pt>
                <c:pt idx="625">
                  <c:v>32841.004969000001</c:v>
                </c:pt>
                <c:pt idx="626">
                  <c:v>32841.004969000001</c:v>
                </c:pt>
                <c:pt idx="627">
                  <c:v>32841.004969000001</c:v>
                </c:pt>
                <c:pt idx="628">
                  <c:v>32841.004969000001</c:v>
                </c:pt>
                <c:pt idx="629">
                  <c:v>32841.004969000001</c:v>
                </c:pt>
                <c:pt idx="630">
                  <c:v>32841.004969000001</c:v>
                </c:pt>
                <c:pt idx="631">
                  <c:v>32841.004969000001</c:v>
                </c:pt>
                <c:pt idx="632">
                  <c:v>28784.265512999998</c:v>
                </c:pt>
                <c:pt idx="633">
                  <c:v>28784.265512999998</c:v>
                </c:pt>
                <c:pt idx="634">
                  <c:v>28784.265512999998</c:v>
                </c:pt>
                <c:pt idx="635">
                  <c:v>28784.265512999998</c:v>
                </c:pt>
                <c:pt idx="636">
                  <c:v>28784.265512999998</c:v>
                </c:pt>
                <c:pt idx="637">
                  <c:v>28784.265512999998</c:v>
                </c:pt>
                <c:pt idx="638">
                  <c:v>28784.265512999998</c:v>
                </c:pt>
                <c:pt idx="639">
                  <c:v>28784.265512999998</c:v>
                </c:pt>
                <c:pt idx="640">
                  <c:v>28784.265512999998</c:v>
                </c:pt>
                <c:pt idx="641">
                  <c:v>28784.265512999998</c:v>
                </c:pt>
                <c:pt idx="642">
                  <c:v>28784.265512999998</c:v>
                </c:pt>
                <c:pt idx="643">
                  <c:v>28784.265512999998</c:v>
                </c:pt>
                <c:pt idx="644">
                  <c:v>28784.265512999998</c:v>
                </c:pt>
                <c:pt idx="645">
                  <c:v>28784.265512999998</c:v>
                </c:pt>
                <c:pt idx="646">
                  <c:v>28784.265512999998</c:v>
                </c:pt>
                <c:pt idx="647">
                  <c:v>28784.265512999998</c:v>
                </c:pt>
                <c:pt idx="648">
                  <c:v>28784.265512999998</c:v>
                </c:pt>
                <c:pt idx="649">
                  <c:v>28784.265512999998</c:v>
                </c:pt>
                <c:pt idx="650">
                  <c:v>28784.265512999998</c:v>
                </c:pt>
                <c:pt idx="651">
                  <c:v>28784.265512999998</c:v>
                </c:pt>
                <c:pt idx="652">
                  <c:v>28784.265512999998</c:v>
                </c:pt>
                <c:pt idx="653">
                  <c:v>28784.265512999998</c:v>
                </c:pt>
                <c:pt idx="654">
                  <c:v>28784.265512999998</c:v>
                </c:pt>
                <c:pt idx="655">
                  <c:v>28784.265512999998</c:v>
                </c:pt>
                <c:pt idx="656">
                  <c:v>28784.265512999998</c:v>
                </c:pt>
                <c:pt idx="657">
                  <c:v>28281.595427</c:v>
                </c:pt>
                <c:pt idx="658">
                  <c:v>28281.595427</c:v>
                </c:pt>
                <c:pt idx="659">
                  <c:v>28281.595427</c:v>
                </c:pt>
                <c:pt idx="660">
                  <c:v>28281.595427</c:v>
                </c:pt>
                <c:pt idx="661">
                  <c:v>28281.595427</c:v>
                </c:pt>
                <c:pt idx="662">
                  <c:v>28281.595427</c:v>
                </c:pt>
                <c:pt idx="663">
                  <c:v>28281.595427</c:v>
                </c:pt>
                <c:pt idx="664">
                  <c:v>28281.595427</c:v>
                </c:pt>
                <c:pt idx="665">
                  <c:v>28281.595427</c:v>
                </c:pt>
                <c:pt idx="666">
                  <c:v>28281.595427</c:v>
                </c:pt>
                <c:pt idx="667">
                  <c:v>28281.595427</c:v>
                </c:pt>
                <c:pt idx="668">
                  <c:v>28281.595427</c:v>
                </c:pt>
                <c:pt idx="669">
                  <c:v>28281.595427</c:v>
                </c:pt>
                <c:pt idx="670">
                  <c:v>28281.595427</c:v>
                </c:pt>
                <c:pt idx="671">
                  <c:v>28281.595427</c:v>
                </c:pt>
                <c:pt idx="672">
                  <c:v>28281.595427</c:v>
                </c:pt>
                <c:pt idx="673">
                  <c:v>28281.595427</c:v>
                </c:pt>
                <c:pt idx="674">
                  <c:v>28281.595427</c:v>
                </c:pt>
                <c:pt idx="675">
                  <c:v>28281.595427</c:v>
                </c:pt>
                <c:pt idx="676">
                  <c:v>28281.595427</c:v>
                </c:pt>
                <c:pt idx="677">
                  <c:v>28281.595427</c:v>
                </c:pt>
                <c:pt idx="678">
                  <c:v>28281.595427</c:v>
                </c:pt>
                <c:pt idx="679">
                  <c:v>28281.595427</c:v>
                </c:pt>
                <c:pt idx="680">
                  <c:v>28281.595427</c:v>
                </c:pt>
                <c:pt idx="681">
                  <c:v>28281.595427</c:v>
                </c:pt>
                <c:pt idx="682">
                  <c:v>28281.595427</c:v>
                </c:pt>
                <c:pt idx="683">
                  <c:v>20477.107743</c:v>
                </c:pt>
                <c:pt idx="684">
                  <c:v>20477.107743</c:v>
                </c:pt>
                <c:pt idx="685">
                  <c:v>20477.107743</c:v>
                </c:pt>
                <c:pt idx="686">
                  <c:v>20477.107743</c:v>
                </c:pt>
                <c:pt idx="687">
                  <c:v>20477.107743</c:v>
                </c:pt>
                <c:pt idx="688">
                  <c:v>20477.107743</c:v>
                </c:pt>
                <c:pt idx="689">
                  <c:v>20477.107743</c:v>
                </c:pt>
                <c:pt idx="690">
                  <c:v>20477.107743</c:v>
                </c:pt>
                <c:pt idx="691">
                  <c:v>20477.107743</c:v>
                </c:pt>
                <c:pt idx="692">
                  <c:v>20477.107743</c:v>
                </c:pt>
                <c:pt idx="693">
                  <c:v>20477.107743</c:v>
                </c:pt>
                <c:pt idx="694">
                  <c:v>20477.107743</c:v>
                </c:pt>
                <c:pt idx="695">
                  <c:v>20477.107743</c:v>
                </c:pt>
                <c:pt idx="696">
                  <c:v>20477.107743</c:v>
                </c:pt>
                <c:pt idx="697">
                  <c:v>20477.107743</c:v>
                </c:pt>
                <c:pt idx="698">
                  <c:v>20477.107743</c:v>
                </c:pt>
                <c:pt idx="699">
                  <c:v>19747.107743</c:v>
                </c:pt>
                <c:pt idx="700">
                  <c:v>19747.107743</c:v>
                </c:pt>
                <c:pt idx="701">
                  <c:v>19747.107743</c:v>
                </c:pt>
                <c:pt idx="702">
                  <c:v>19747.107743</c:v>
                </c:pt>
                <c:pt idx="703">
                  <c:v>19747.107743</c:v>
                </c:pt>
                <c:pt idx="704">
                  <c:v>19747.107743</c:v>
                </c:pt>
                <c:pt idx="705">
                  <c:v>19747.107743</c:v>
                </c:pt>
                <c:pt idx="706">
                  <c:v>19747.107743</c:v>
                </c:pt>
                <c:pt idx="707">
                  <c:v>19747.107743</c:v>
                </c:pt>
                <c:pt idx="708">
                  <c:v>19747.107743</c:v>
                </c:pt>
                <c:pt idx="709">
                  <c:v>19747.107743</c:v>
                </c:pt>
                <c:pt idx="710">
                  <c:v>19747.107743</c:v>
                </c:pt>
                <c:pt idx="711">
                  <c:v>19747.107743</c:v>
                </c:pt>
                <c:pt idx="712">
                  <c:v>20490.721501</c:v>
                </c:pt>
                <c:pt idx="713">
                  <c:v>20490.721501</c:v>
                </c:pt>
                <c:pt idx="714">
                  <c:v>20490.721501</c:v>
                </c:pt>
                <c:pt idx="715">
                  <c:v>20490.721501</c:v>
                </c:pt>
                <c:pt idx="716">
                  <c:v>20490.721501</c:v>
                </c:pt>
                <c:pt idx="717">
                  <c:v>20490.721501</c:v>
                </c:pt>
                <c:pt idx="718">
                  <c:v>20490.721501</c:v>
                </c:pt>
                <c:pt idx="719">
                  <c:v>20490.721501</c:v>
                </c:pt>
                <c:pt idx="720">
                  <c:v>20490.721501</c:v>
                </c:pt>
                <c:pt idx="721">
                  <c:v>20490.721501</c:v>
                </c:pt>
                <c:pt idx="722">
                  <c:v>20490.721501</c:v>
                </c:pt>
                <c:pt idx="723">
                  <c:v>20490.721501</c:v>
                </c:pt>
                <c:pt idx="724">
                  <c:v>20490.721501</c:v>
                </c:pt>
                <c:pt idx="725">
                  <c:v>20490.721501</c:v>
                </c:pt>
                <c:pt idx="726">
                  <c:v>20490.721501</c:v>
                </c:pt>
                <c:pt idx="727">
                  <c:v>20490.721501</c:v>
                </c:pt>
                <c:pt idx="728">
                  <c:v>20490.721501</c:v>
                </c:pt>
                <c:pt idx="729">
                  <c:v>20490.721501</c:v>
                </c:pt>
                <c:pt idx="730">
                  <c:v>20490.721501</c:v>
                </c:pt>
                <c:pt idx="731">
                  <c:v>20490.721501</c:v>
                </c:pt>
                <c:pt idx="732">
                  <c:v>20490.721501</c:v>
                </c:pt>
                <c:pt idx="733">
                  <c:v>20490.721501</c:v>
                </c:pt>
                <c:pt idx="734">
                  <c:v>20490.721501</c:v>
                </c:pt>
                <c:pt idx="735">
                  <c:v>20490.721501</c:v>
                </c:pt>
                <c:pt idx="736">
                  <c:v>21208.149465999999</c:v>
                </c:pt>
                <c:pt idx="737">
                  <c:v>21208.149465999999</c:v>
                </c:pt>
                <c:pt idx="738">
                  <c:v>21208.149465999999</c:v>
                </c:pt>
                <c:pt idx="739">
                  <c:v>21208.149465999999</c:v>
                </c:pt>
                <c:pt idx="740">
                  <c:v>21208.149465999999</c:v>
                </c:pt>
                <c:pt idx="741">
                  <c:v>21208.149465999999</c:v>
                </c:pt>
                <c:pt idx="742">
                  <c:v>21208.149465999999</c:v>
                </c:pt>
                <c:pt idx="743">
                  <c:v>21208.149465999999</c:v>
                </c:pt>
                <c:pt idx="744">
                  <c:v>21208.149465999999</c:v>
                </c:pt>
                <c:pt idx="745">
                  <c:v>20246.017146999999</c:v>
                </c:pt>
                <c:pt idx="746">
                  <c:v>20246.017146999999</c:v>
                </c:pt>
                <c:pt idx="747">
                  <c:v>20246.017146999999</c:v>
                </c:pt>
                <c:pt idx="748">
                  <c:v>20246.017146999999</c:v>
                </c:pt>
                <c:pt idx="749">
                  <c:v>20246.017146999999</c:v>
                </c:pt>
                <c:pt idx="750">
                  <c:v>20246.017146999999</c:v>
                </c:pt>
                <c:pt idx="751">
                  <c:v>20246.017146999999</c:v>
                </c:pt>
                <c:pt idx="752">
                  <c:v>20246.017146999999</c:v>
                </c:pt>
                <c:pt idx="753">
                  <c:v>20246.017146999999</c:v>
                </c:pt>
                <c:pt idx="754">
                  <c:v>20246.017146999999</c:v>
                </c:pt>
                <c:pt idx="755">
                  <c:v>20246.017146999999</c:v>
                </c:pt>
                <c:pt idx="756">
                  <c:v>20246.017146999999</c:v>
                </c:pt>
                <c:pt idx="757">
                  <c:v>20246.017146999999</c:v>
                </c:pt>
                <c:pt idx="758">
                  <c:v>20162.434722999998</c:v>
                </c:pt>
                <c:pt idx="759">
                  <c:v>20162.434722999998</c:v>
                </c:pt>
                <c:pt idx="760">
                  <c:v>20162.434722999998</c:v>
                </c:pt>
                <c:pt idx="761">
                  <c:v>20162.434722999998</c:v>
                </c:pt>
                <c:pt idx="762">
                  <c:v>20162.434722999998</c:v>
                </c:pt>
                <c:pt idx="763">
                  <c:v>20162.434722999998</c:v>
                </c:pt>
                <c:pt idx="764">
                  <c:v>20162.434722999998</c:v>
                </c:pt>
                <c:pt idx="765">
                  <c:v>20162.434722999998</c:v>
                </c:pt>
                <c:pt idx="766">
                  <c:v>20162.434722999998</c:v>
                </c:pt>
                <c:pt idx="767">
                  <c:v>20162.434722999998</c:v>
                </c:pt>
                <c:pt idx="768">
                  <c:v>20162.434722999998</c:v>
                </c:pt>
                <c:pt idx="769">
                  <c:v>20162.434722999998</c:v>
                </c:pt>
                <c:pt idx="770">
                  <c:v>20162.434722999998</c:v>
                </c:pt>
                <c:pt idx="771">
                  <c:v>20162.434722999998</c:v>
                </c:pt>
                <c:pt idx="772">
                  <c:v>20162.434722999998</c:v>
                </c:pt>
                <c:pt idx="773">
                  <c:v>20162.434722999998</c:v>
                </c:pt>
                <c:pt idx="774">
                  <c:v>20162.434722999998</c:v>
                </c:pt>
                <c:pt idx="775">
                  <c:v>20162.434722999998</c:v>
                </c:pt>
                <c:pt idx="776">
                  <c:v>20162.434722999998</c:v>
                </c:pt>
                <c:pt idx="777">
                  <c:v>20162.434722999998</c:v>
                </c:pt>
                <c:pt idx="778">
                  <c:v>20162.434722999998</c:v>
                </c:pt>
                <c:pt idx="779">
                  <c:v>20162.434722999998</c:v>
                </c:pt>
                <c:pt idx="780">
                  <c:v>20162.434722999998</c:v>
                </c:pt>
                <c:pt idx="781">
                  <c:v>20162.434722999998</c:v>
                </c:pt>
                <c:pt idx="782">
                  <c:v>20162.434722999998</c:v>
                </c:pt>
                <c:pt idx="783">
                  <c:v>20162.434722999998</c:v>
                </c:pt>
                <c:pt idx="784">
                  <c:v>20162.434722999998</c:v>
                </c:pt>
                <c:pt idx="785">
                  <c:v>20162.434722999998</c:v>
                </c:pt>
                <c:pt idx="786">
                  <c:v>20162.434722999998</c:v>
                </c:pt>
                <c:pt idx="787">
                  <c:v>20162.434722999998</c:v>
                </c:pt>
                <c:pt idx="788">
                  <c:v>20162.434722999998</c:v>
                </c:pt>
                <c:pt idx="789">
                  <c:v>20162.434722999998</c:v>
                </c:pt>
                <c:pt idx="790">
                  <c:v>20162.434722999998</c:v>
                </c:pt>
                <c:pt idx="791">
                  <c:v>20162.434722999998</c:v>
                </c:pt>
                <c:pt idx="792">
                  <c:v>20162.434722999998</c:v>
                </c:pt>
                <c:pt idx="793">
                  <c:v>20162.434722999998</c:v>
                </c:pt>
                <c:pt idx="794">
                  <c:v>20162.434722999998</c:v>
                </c:pt>
                <c:pt idx="795">
                  <c:v>20162.434722999998</c:v>
                </c:pt>
                <c:pt idx="796">
                  <c:v>20162.434722999998</c:v>
                </c:pt>
                <c:pt idx="797">
                  <c:v>20162.434722999998</c:v>
                </c:pt>
                <c:pt idx="798">
                  <c:v>1460</c:v>
                </c:pt>
                <c:pt idx="799">
                  <c:v>1460</c:v>
                </c:pt>
                <c:pt idx="800">
                  <c:v>1460</c:v>
                </c:pt>
                <c:pt idx="801">
                  <c:v>1460</c:v>
                </c:pt>
                <c:pt idx="802">
                  <c:v>1460</c:v>
                </c:pt>
                <c:pt idx="803">
                  <c:v>1460</c:v>
                </c:pt>
                <c:pt idx="804">
                  <c:v>1460</c:v>
                </c:pt>
                <c:pt idx="805">
                  <c:v>1460</c:v>
                </c:pt>
                <c:pt idx="806">
                  <c:v>1460</c:v>
                </c:pt>
                <c:pt idx="807">
                  <c:v>1460</c:v>
                </c:pt>
                <c:pt idx="808">
                  <c:v>1460</c:v>
                </c:pt>
                <c:pt idx="809">
                  <c:v>1460</c:v>
                </c:pt>
                <c:pt idx="810">
                  <c:v>1460</c:v>
                </c:pt>
                <c:pt idx="811">
                  <c:v>1460</c:v>
                </c:pt>
                <c:pt idx="812">
                  <c:v>1460</c:v>
                </c:pt>
                <c:pt idx="813">
                  <c:v>1460</c:v>
                </c:pt>
                <c:pt idx="814">
                  <c:v>1460</c:v>
                </c:pt>
                <c:pt idx="815">
                  <c:v>2920</c:v>
                </c:pt>
                <c:pt idx="816">
                  <c:v>2920</c:v>
                </c:pt>
                <c:pt idx="817">
                  <c:v>2920</c:v>
                </c:pt>
                <c:pt idx="818">
                  <c:v>2920</c:v>
                </c:pt>
                <c:pt idx="819">
                  <c:v>2920</c:v>
                </c:pt>
                <c:pt idx="820">
                  <c:v>2920</c:v>
                </c:pt>
                <c:pt idx="821">
                  <c:v>2920</c:v>
                </c:pt>
                <c:pt idx="822">
                  <c:v>2920</c:v>
                </c:pt>
                <c:pt idx="823">
                  <c:v>2920</c:v>
                </c:pt>
                <c:pt idx="824">
                  <c:v>2920</c:v>
                </c:pt>
                <c:pt idx="825">
                  <c:v>2920</c:v>
                </c:pt>
                <c:pt idx="826">
                  <c:v>2920</c:v>
                </c:pt>
                <c:pt idx="827">
                  <c:v>2920</c:v>
                </c:pt>
                <c:pt idx="828">
                  <c:v>2920</c:v>
                </c:pt>
                <c:pt idx="829">
                  <c:v>10749.311244</c:v>
                </c:pt>
                <c:pt idx="830">
                  <c:v>10749.311244</c:v>
                </c:pt>
                <c:pt idx="831">
                  <c:v>10749.311244</c:v>
                </c:pt>
                <c:pt idx="832">
                  <c:v>10749.311244</c:v>
                </c:pt>
                <c:pt idx="833">
                  <c:v>10749.311244</c:v>
                </c:pt>
                <c:pt idx="834">
                  <c:v>10749.311244</c:v>
                </c:pt>
                <c:pt idx="835">
                  <c:v>10749.311244</c:v>
                </c:pt>
                <c:pt idx="836">
                  <c:v>10749.311244</c:v>
                </c:pt>
                <c:pt idx="837">
                  <c:v>10749.311244</c:v>
                </c:pt>
                <c:pt idx="838">
                  <c:v>7864.7223670000003</c:v>
                </c:pt>
                <c:pt idx="839">
                  <c:v>7864.7223670000003</c:v>
                </c:pt>
                <c:pt idx="840">
                  <c:v>7864.7223670000003</c:v>
                </c:pt>
                <c:pt idx="841">
                  <c:v>7864.7223670000003</c:v>
                </c:pt>
                <c:pt idx="842">
                  <c:v>7864.7223670000003</c:v>
                </c:pt>
                <c:pt idx="843">
                  <c:v>7864.7223670000003</c:v>
                </c:pt>
                <c:pt idx="844">
                  <c:v>7864.7223670000003</c:v>
                </c:pt>
                <c:pt idx="845">
                  <c:v>7864.7223670000003</c:v>
                </c:pt>
                <c:pt idx="846">
                  <c:v>7864.7223670000003</c:v>
                </c:pt>
                <c:pt idx="847">
                  <c:v>7864.7223670000003</c:v>
                </c:pt>
                <c:pt idx="848">
                  <c:v>7864.7223670000003</c:v>
                </c:pt>
                <c:pt idx="849">
                  <c:v>7864.7223670000003</c:v>
                </c:pt>
                <c:pt idx="850">
                  <c:v>7864.7223670000003</c:v>
                </c:pt>
                <c:pt idx="851">
                  <c:v>7864.7223670000003</c:v>
                </c:pt>
                <c:pt idx="852">
                  <c:v>7864.7223670000003</c:v>
                </c:pt>
                <c:pt idx="853">
                  <c:v>7864.7223670000003</c:v>
                </c:pt>
                <c:pt idx="854">
                  <c:v>7864.7223670000003</c:v>
                </c:pt>
                <c:pt idx="855">
                  <c:v>7864.7223670000003</c:v>
                </c:pt>
                <c:pt idx="856">
                  <c:v>7864.7223670000003</c:v>
                </c:pt>
                <c:pt idx="857">
                  <c:v>7864.7223670000003</c:v>
                </c:pt>
                <c:pt idx="858">
                  <c:v>7864.7223670000003</c:v>
                </c:pt>
                <c:pt idx="859">
                  <c:v>7864.7223670000003</c:v>
                </c:pt>
                <c:pt idx="860">
                  <c:v>7134.7223670000003</c:v>
                </c:pt>
                <c:pt idx="861">
                  <c:v>7134.7223670000003</c:v>
                </c:pt>
                <c:pt idx="862">
                  <c:v>7134.7223670000003</c:v>
                </c:pt>
                <c:pt idx="863">
                  <c:v>7134.7223670000003</c:v>
                </c:pt>
                <c:pt idx="864">
                  <c:v>7134.7223670000003</c:v>
                </c:pt>
                <c:pt idx="865">
                  <c:v>7134.7223670000003</c:v>
                </c:pt>
                <c:pt idx="866">
                  <c:v>7134.7223670000003</c:v>
                </c:pt>
                <c:pt idx="867">
                  <c:v>7134.7223670000003</c:v>
                </c:pt>
                <c:pt idx="868">
                  <c:v>7134.7223670000003</c:v>
                </c:pt>
                <c:pt idx="869">
                  <c:v>7134.7223670000003</c:v>
                </c:pt>
                <c:pt idx="870">
                  <c:v>7134.7223670000003</c:v>
                </c:pt>
                <c:pt idx="871">
                  <c:v>7134.7223670000003</c:v>
                </c:pt>
                <c:pt idx="872">
                  <c:v>7134.7223670000003</c:v>
                </c:pt>
                <c:pt idx="873">
                  <c:v>7134.7223670000003</c:v>
                </c:pt>
                <c:pt idx="874">
                  <c:v>10556.351805</c:v>
                </c:pt>
                <c:pt idx="875">
                  <c:v>10556.351805</c:v>
                </c:pt>
                <c:pt idx="876">
                  <c:v>10556.351805</c:v>
                </c:pt>
                <c:pt idx="877">
                  <c:v>10556.351805</c:v>
                </c:pt>
                <c:pt idx="878">
                  <c:v>10556.351805</c:v>
                </c:pt>
                <c:pt idx="879">
                  <c:v>10556.351805</c:v>
                </c:pt>
                <c:pt idx="880">
                  <c:v>10556.351805</c:v>
                </c:pt>
                <c:pt idx="881">
                  <c:v>10556.351805</c:v>
                </c:pt>
                <c:pt idx="882">
                  <c:v>10556.351805</c:v>
                </c:pt>
                <c:pt idx="883">
                  <c:v>10556.351805</c:v>
                </c:pt>
                <c:pt idx="884">
                  <c:v>10556.351805</c:v>
                </c:pt>
                <c:pt idx="885">
                  <c:v>10556.351805</c:v>
                </c:pt>
                <c:pt idx="886">
                  <c:v>10556.351805</c:v>
                </c:pt>
                <c:pt idx="887">
                  <c:v>10556.351805</c:v>
                </c:pt>
                <c:pt idx="888">
                  <c:v>10556.351805</c:v>
                </c:pt>
                <c:pt idx="889">
                  <c:v>10556.351805</c:v>
                </c:pt>
                <c:pt idx="890">
                  <c:v>13099.046086</c:v>
                </c:pt>
                <c:pt idx="891">
                  <c:v>13099.046086</c:v>
                </c:pt>
                <c:pt idx="892">
                  <c:v>13099.046086</c:v>
                </c:pt>
                <c:pt idx="893">
                  <c:v>13099.046086</c:v>
                </c:pt>
                <c:pt idx="894">
                  <c:v>13099.046086</c:v>
                </c:pt>
                <c:pt idx="895">
                  <c:v>13099.046086</c:v>
                </c:pt>
                <c:pt idx="896">
                  <c:v>13099.046086</c:v>
                </c:pt>
                <c:pt idx="897">
                  <c:v>13099.046086</c:v>
                </c:pt>
                <c:pt idx="898">
                  <c:v>13099.046086</c:v>
                </c:pt>
                <c:pt idx="899">
                  <c:v>13738.266911999999</c:v>
                </c:pt>
                <c:pt idx="900">
                  <c:v>13738.266911999999</c:v>
                </c:pt>
                <c:pt idx="901">
                  <c:v>13738.266911999999</c:v>
                </c:pt>
                <c:pt idx="902">
                  <c:v>13738.266911999999</c:v>
                </c:pt>
                <c:pt idx="903">
                  <c:v>13738.266911999999</c:v>
                </c:pt>
                <c:pt idx="904">
                  <c:v>13738.266911999999</c:v>
                </c:pt>
                <c:pt idx="905">
                  <c:v>13738.266911999999</c:v>
                </c:pt>
                <c:pt idx="906">
                  <c:v>13738.266911999999</c:v>
                </c:pt>
                <c:pt idx="907">
                  <c:v>13738.266911999999</c:v>
                </c:pt>
                <c:pt idx="908">
                  <c:v>13738.266911999999</c:v>
                </c:pt>
                <c:pt idx="909">
                  <c:v>13738.266911999999</c:v>
                </c:pt>
                <c:pt idx="910">
                  <c:v>13738.266911999999</c:v>
                </c:pt>
                <c:pt idx="911">
                  <c:v>13738.266911999999</c:v>
                </c:pt>
                <c:pt idx="912">
                  <c:v>13738.266911999999</c:v>
                </c:pt>
                <c:pt idx="913">
                  <c:v>13738.266911999999</c:v>
                </c:pt>
                <c:pt idx="914">
                  <c:v>13738.266911999999</c:v>
                </c:pt>
                <c:pt idx="915">
                  <c:v>13738.266911999999</c:v>
                </c:pt>
                <c:pt idx="916">
                  <c:v>15218.119698</c:v>
                </c:pt>
                <c:pt idx="917">
                  <c:v>15218.119698</c:v>
                </c:pt>
                <c:pt idx="918">
                  <c:v>15218.119698</c:v>
                </c:pt>
                <c:pt idx="919">
                  <c:v>15218.119698</c:v>
                </c:pt>
                <c:pt idx="920">
                  <c:v>15218.119698</c:v>
                </c:pt>
                <c:pt idx="921">
                  <c:v>15218.119698</c:v>
                </c:pt>
                <c:pt idx="922">
                  <c:v>15218.119698</c:v>
                </c:pt>
                <c:pt idx="923">
                  <c:v>15218.119698</c:v>
                </c:pt>
                <c:pt idx="924">
                  <c:v>15218.119698</c:v>
                </c:pt>
                <c:pt idx="925">
                  <c:v>15906.031139999999</c:v>
                </c:pt>
                <c:pt idx="926">
                  <c:v>15906.031139999999</c:v>
                </c:pt>
                <c:pt idx="927">
                  <c:v>15906.031139999999</c:v>
                </c:pt>
                <c:pt idx="928">
                  <c:v>15906.031139999999</c:v>
                </c:pt>
                <c:pt idx="929">
                  <c:v>15906.031139999999</c:v>
                </c:pt>
                <c:pt idx="930">
                  <c:v>15906.031139999999</c:v>
                </c:pt>
                <c:pt idx="931">
                  <c:v>16565.166164999999</c:v>
                </c:pt>
                <c:pt idx="932">
                  <c:v>16565.166164999999</c:v>
                </c:pt>
                <c:pt idx="933">
                  <c:v>16565.166164999999</c:v>
                </c:pt>
                <c:pt idx="934">
                  <c:v>16565.166164999999</c:v>
                </c:pt>
                <c:pt idx="935">
                  <c:v>16565.166164999999</c:v>
                </c:pt>
                <c:pt idx="936">
                  <c:v>16565.166164999999</c:v>
                </c:pt>
                <c:pt idx="937">
                  <c:v>16565.166164999999</c:v>
                </c:pt>
                <c:pt idx="938">
                  <c:v>16565.166164999999</c:v>
                </c:pt>
                <c:pt idx="939">
                  <c:v>16565.166164999999</c:v>
                </c:pt>
                <c:pt idx="940">
                  <c:v>16565.166164999999</c:v>
                </c:pt>
                <c:pt idx="941">
                  <c:v>16565.166164999999</c:v>
                </c:pt>
                <c:pt idx="942">
                  <c:v>16565.166164999999</c:v>
                </c:pt>
                <c:pt idx="943">
                  <c:v>16565.166164999999</c:v>
                </c:pt>
                <c:pt idx="944">
                  <c:v>16565.166164999999</c:v>
                </c:pt>
                <c:pt idx="945">
                  <c:v>16565.166164999999</c:v>
                </c:pt>
                <c:pt idx="946">
                  <c:v>16565.166164999999</c:v>
                </c:pt>
                <c:pt idx="947">
                  <c:v>16565.166164999999</c:v>
                </c:pt>
                <c:pt idx="948">
                  <c:v>16565.166164999999</c:v>
                </c:pt>
                <c:pt idx="949">
                  <c:v>16565.166164999999</c:v>
                </c:pt>
                <c:pt idx="950">
                  <c:v>17074.023212</c:v>
                </c:pt>
                <c:pt idx="951">
                  <c:v>17074.023212</c:v>
                </c:pt>
                <c:pt idx="952">
                  <c:v>17074.023212</c:v>
                </c:pt>
                <c:pt idx="953">
                  <c:v>17074.023212</c:v>
                </c:pt>
                <c:pt idx="954">
                  <c:v>17074.023212</c:v>
                </c:pt>
                <c:pt idx="955">
                  <c:v>17074.023212</c:v>
                </c:pt>
                <c:pt idx="956">
                  <c:v>17074.023212</c:v>
                </c:pt>
                <c:pt idx="957">
                  <c:v>17074.023212</c:v>
                </c:pt>
                <c:pt idx="958">
                  <c:v>17074.023212</c:v>
                </c:pt>
                <c:pt idx="959">
                  <c:v>17074.023212</c:v>
                </c:pt>
                <c:pt idx="960">
                  <c:v>17074.023212</c:v>
                </c:pt>
                <c:pt idx="961">
                  <c:v>17074.023212</c:v>
                </c:pt>
                <c:pt idx="962">
                  <c:v>17074.023212</c:v>
                </c:pt>
                <c:pt idx="963">
                  <c:v>17074.023212</c:v>
                </c:pt>
                <c:pt idx="964">
                  <c:v>17074.023212</c:v>
                </c:pt>
                <c:pt idx="965">
                  <c:v>17074.023212</c:v>
                </c:pt>
                <c:pt idx="966">
                  <c:v>17074.023212</c:v>
                </c:pt>
                <c:pt idx="967">
                  <c:v>17074.023212</c:v>
                </c:pt>
                <c:pt idx="968">
                  <c:v>17074.023212</c:v>
                </c:pt>
                <c:pt idx="969">
                  <c:v>17074.023212</c:v>
                </c:pt>
                <c:pt idx="970">
                  <c:v>17074.023212</c:v>
                </c:pt>
                <c:pt idx="971">
                  <c:v>18745.849086999999</c:v>
                </c:pt>
                <c:pt idx="972">
                  <c:v>18745.849086999999</c:v>
                </c:pt>
                <c:pt idx="973">
                  <c:v>18745.849086999999</c:v>
                </c:pt>
                <c:pt idx="974">
                  <c:v>18745.849086999999</c:v>
                </c:pt>
                <c:pt idx="975">
                  <c:v>18745.849086999999</c:v>
                </c:pt>
                <c:pt idx="976">
                  <c:v>18745.849086999999</c:v>
                </c:pt>
                <c:pt idx="977">
                  <c:v>18745.849086999999</c:v>
                </c:pt>
                <c:pt idx="978">
                  <c:v>18745.849086999999</c:v>
                </c:pt>
                <c:pt idx="979">
                  <c:v>18745.849086999999</c:v>
                </c:pt>
                <c:pt idx="980">
                  <c:v>19418.068358</c:v>
                </c:pt>
                <c:pt idx="981">
                  <c:v>19418.068358</c:v>
                </c:pt>
                <c:pt idx="982">
                  <c:v>19418.068358</c:v>
                </c:pt>
                <c:pt idx="983">
                  <c:v>19418.068358</c:v>
                </c:pt>
                <c:pt idx="984">
                  <c:v>19418.068358</c:v>
                </c:pt>
                <c:pt idx="985">
                  <c:v>19418.068358</c:v>
                </c:pt>
                <c:pt idx="986">
                  <c:v>19418.068358</c:v>
                </c:pt>
                <c:pt idx="987">
                  <c:v>19418.068358</c:v>
                </c:pt>
                <c:pt idx="988">
                  <c:v>19418.068358</c:v>
                </c:pt>
                <c:pt idx="989">
                  <c:v>19418.068358</c:v>
                </c:pt>
                <c:pt idx="990">
                  <c:v>19418.068358</c:v>
                </c:pt>
                <c:pt idx="991">
                  <c:v>19418.068358</c:v>
                </c:pt>
                <c:pt idx="992">
                  <c:v>19418.068358</c:v>
                </c:pt>
                <c:pt idx="993">
                  <c:v>19418.068358</c:v>
                </c:pt>
                <c:pt idx="994">
                  <c:v>19418.068358</c:v>
                </c:pt>
                <c:pt idx="995">
                  <c:v>19418.068358</c:v>
                </c:pt>
                <c:pt idx="996">
                  <c:v>20279.540430000001</c:v>
                </c:pt>
                <c:pt idx="997">
                  <c:v>20279.540430000001</c:v>
                </c:pt>
                <c:pt idx="998">
                  <c:v>20279.540430000001</c:v>
                </c:pt>
                <c:pt idx="999">
                  <c:v>20279.540430000001</c:v>
                </c:pt>
                <c:pt idx="1000">
                  <c:v>20279.540430000001</c:v>
                </c:pt>
                <c:pt idx="1001">
                  <c:v>20279.540430000001</c:v>
                </c:pt>
                <c:pt idx="1002">
                  <c:v>20279.540430000001</c:v>
                </c:pt>
                <c:pt idx="1003">
                  <c:v>20279.540430000001</c:v>
                </c:pt>
                <c:pt idx="1004">
                  <c:v>20279.540430000001</c:v>
                </c:pt>
                <c:pt idx="1005">
                  <c:v>20279.540430000001</c:v>
                </c:pt>
                <c:pt idx="1006">
                  <c:v>20279.540430000001</c:v>
                </c:pt>
                <c:pt idx="1007">
                  <c:v>20279.540430000001</c:v>
                </c:pt>
                <c:pt idx="1008">
                  <c:v>20279.540430000001</c:v>
                </c:pt>
                <c:pt idx="1009">
                  <c:v>20279.540430000001</c:v>
                </c:pt>
                <c:pt idx="1010">
                  <c:v>20279.540430000001</c:v>
                </c:pt>
                <c:pt idx="1011">
                  <c:v>20279.540430000001</c:v>
                </c:pt>
                <c:pt idx="1012">
                  <c:v>20279.540430000001</c:v>
                </c:pt>
                <c:pt idx="1013">
                  <c:v>20279.540430000001</c:v>
                </c:pt>
                <c:pt idx="1014">
                  <c:v>21704.600269999999</c:v>
                </c:pt>
                <c:pt idx="1015">
                  <c:v>21704.600269999999</c:v>
                </c:pt>
                <c:pt idx="1016">
                  <c:v>21704.600269999999</c:v>
                </c:pt>
                <c:pt idx="1017">
                  <c:v>21704.600269999999</c:v>
                </c:pt>
                <c:pt idx="1018">
                  <c:v>21704.600269999999</c:v>
                </c:pt>
                <c:pt idx="1019">
                  <c:v>21704.600269999999</c:v>
                </c:pt>
                <c:pt idx="1020">
                  <c:v>21704.600269999999</c:v>
                </c:pt>
                <c:pt idx="1021">
                  <c:v>22382.980606000001</c:v>
                </c:pt>
                <c:pt idx="1022">
                  <c:v>22382.980606000001</c:v>
                </c:pt>
                <c:pt idx="1023">
                  <c:v>22382.980606000001</c:v>
                </c:pt>
                <c:pt idx="1024">
                  <c:v>22382.980606000001</c:v>
                </c:pt>
                <c:pt idx="1025">
                  <c:v>22382.980606000001</c:v>
                </c:pt>
                <c:pt idx="1026">
                  <c:v>22382.980606000001</c:v>
                </c:pt>
                <c:pt idx="1027">
                  <c:v>22382.980606000001</c:v>
                </c:pt>
                <c:pt idx="1028">
                  <c:v>22382.980606000001</c:v>
                </c:pt>
                <c:pt idx="1029">
                  <c:v>22382.980606000001</c:v>
                </c:pt>
                <c:pt idx="1030">
                  <c:v>22382.980606000001</c:v>
                </c:pt>
                <c:pt idx="1031">
                  <c:v>22382.980606000001</c:v>
                </c:pt>
                <c:pt idx="1032">
                  <c:v>22382.980606000001</c:v>
                </c:pt>
                <c:pt idx="1033">
                  <c:v>22382.980606000001</c:v>
                </c:pt>
                <c:pt idx="1034">
                  <c:v>22382.980606000001</c:v>
                </c:pt>
                <c:pt idx="1035">
                  <c:v>22382.980606000001</c:v>
                </c:pt>
                <c:pt idx="1036">
                  <c:v>22382.980606000001</c:v>
                </c:pt>
                <c:pt idx="1037">
                  <c:v>22218.427220000001</c:v>
                </c:pt>
                <c:pt idx="1038">
                  <c:v>22218.427220000001</c:v>
                </c:pt>
                <c:pt idx="1039">
                  <c:v>22218.427220000001</c:v>
                </c:pt>
                <c:pt idx="1040">
                  <c:v>22218.427220000001</c:v>
                </c:pt>
                <c:pt idx="1041">
                  <c:v>22218.427220000001</c:v>
                </c:pt>
                <c:pt idx="1042">
                  <c:v>22218.427220000001</c:v>
                </c:pt>
                <c:pt idx="1043">
                  <c:v>22218.427220000001</c:v>
                </c:pt>
                <c:pt idx="1044">
                  <c:v>22218.427220000001</c:v>
                </c:pt>
                <c:pt idx="1045">
                  <c:v>22218.427220000001</c:v>
                </c:pt>
                <c:pt idx="1046">
                  <c:v>22218.427220000001</c:v>
                </c:pt>
                <c:pt idx="1047">
                  <c:v>22218.427220000001</c:v>
                </c:pt>
                <c:pt idx="1048">
                  <c:v>22218.427220000001</c:v>
                </c:pt>
                <c:pt idx="1049">
                  <c:v>22218.427220000001</c:v>
                </c:pt>
                <c:pt idx="1050">
                  <c:v>22218.427220000001</c:v>
                </c:pt>
                <c:pt idx="1051">
                  <c:v>22218.427220000001</c:v>
                </c:pt>
                <c:pt idx="1052">
                  <c:v>21488.427220000001</c:v>
                </c:pt>
                <c:pt idx="1053">
                  <c:v>21488.427220000001</c:v>
                </c:pt>
                <c:pt idx="1054">
                  <c:v>21488.427220000001</c:v>
                </c:pt>
                <c:pt idx="1055">
                  <c:v>21488.427220000001</c:v>
                </c:pt>
                <c:pt idx="1056">
                  <c:v>21488.427220000001</c:v>
                </c:pt>
                <c:pt idx="1057">
                  <c:v>21488.427220000001</c:v>
                </c:pt>
                <c:pt idx="1058">
                  <c:v>21488.427220000001</c:v>
                </c:pt>
                <c:pt idx="1059">
                  <c:v>21488.427220000001</c:v>
                </c:pt>
                <c:pt idx="1060">
                  <c:v>21488.427220000001</c:v>
                </c:pt>
                <c:pt idx="1061">
                  <c:v>21488.427220000001</c:v>
                </c:pt>
                <c:pt idx="1062">
                  <c:v>21488.427220000001</c:v>
                </c:pt>
                <c:pt idx="1063">
                  <c:v>21488.427220000001</c:v>
                </c:pt>
                <c:pt idx="1064">
                  <c:v>21488.427220000001</c:v>
                </c:pt>
                <c:pt idx="1065">
                  <c:v>21488.427220000001</c:v>
                </c:pt>
                <c:pt idx="1066">
                  <c:v>21488.427220000001</c:v>
                </c:pt>
                <c:pt idx="1067">
                  <c:v>21488.427220000001</c:v>
                </c:pt>
                <c:pt idx="1068">
                  <c:v>16236.897972999999</c:v>
                </c:pt>
                <c:pt idx="1069">
                  <c:v>16236.897972999999</c:v>
                </c:pt>
                <c:pt idx="1070">
                  <c:v>16236.897972999999</c:v>
                </c:pt>
                <c:pt idx="1071">
                  <c:v>16236.897972999999</c:v>
                </c:pt>
                <c:pt idx="1072">
                  <c:v>16236.897972999999</c:v>
                </c:pt>
                <c:pt idx="1073">
                  <c:v>16236.897972999999</c:v>
                </c:pt>
                <c:pt idx="1074">
                  <c:v>16236.897972999999</c:v>
                </c:pt>
                <c:pt idx="1075">
                  <c:v>16236.897972999999</c:v>
                </c:pt>
                <c:pt idx="1076">
                  <c:v>16236.897972999999</c:v>
                </c:pt>
                <c:pt idx="1077">
                  <c:v>16236.897972999999</c:v>
                </c:pt>
                <c:pt idx="1078">
                  <c:v>16236.897972999999</c:v>
                </c:pt>
                <c:pt idx="1079">
                  <c:v>16236.897972999999</c:v>
                </c:pt>
                <c:pt idx="1080">
                  <c:v>16236.897972999999</c:v>
                </c:pt>
                <c:pt idx="1081">
                  <c:v>16236.897972999999</c:v>
                </c:pt>
                <c:pt idx="1082">
                  <c:v>16236.897972999999</c:v>
                </c:pt>
                <c:pt idx="1083">
                  <c:v>16236.897972999999</c:v>
                </c:pt>
                <c:pt idx="1084">
                  <c:v>15506.897972999999</c:v>
                </c:pt>
                <c:pt idx="1085">
                  <c:v>15506.897972999999</c:v>
                </c:pt>
                <c:pt idx="1086">
                  <c:v>15506.897972999999</c:v>
                </c:pt>
                <c:pt idx="1087">
                  <c:v>15506.897972999999</c:v>
                </c:pt>
                <c:pt idx="1088">
                  <c:v>15506.897972999999</c:v>
                </c:pt>
                <c:pt idx="1089">
                  <c:v>15506.897972999999</c:v>
                </c:pt>
                <c:pt idx="1090">
                  <c:v>15506.897972999999</c:v>
                </c:pt>
                <c:pt idx="1091">
                  <c:v>15506.897972999999</c:v>
                </c:pt>
                <c:pt idx="1092">
                  <c:v>15506.897972999999</c:v>
                </c:pt>
                <c:pt idx="1093">
                  <c:v>15506.897972999999</c:v>
                </c:pt>
                <c:pt idx="1094">
                  <c:v>15506.897972999999</c:v>
                </c:pt>
                <c:pt idx="1095">
                  <c:v>15506.897972999999</c:v>
                </c:pt>
                <c:pt idx="1096">
                  <c:v>15506.897972999999</c:v>
                </c:pt>
                <c:pt idx="1097">
                  <c:v>15506.897972999999</c:v>
                </c:pt>
                <c:pt idx="1098">
                  <c:v>15506.897972999999</c:v>
                </c:pt>
                <c:pt idx="1099">
                  <c:v>15506.897972999999</c:v>
                </c:pt>
                <c:pt idx="1100">
                  <c:v>15506.897972999999</c:v>
                </c:pt>
                <c:pt idx="1101">
                  <c:v>15506.897972999999</c:v>
                </c:pt>
                <c:pt idx="1102">
                  <c:v>17331.669709999998</c:v>
                </c:pt>
                <c:pt idx="1103">
                  <c:v>17331.669709999998</c:v>
                </c:pt>
                <c:pt idx="1104">
                  <c:v>17331.669709999998</c:v>
                </c:pt>
                <c:pt idx="1105">
                  <c:v>17331.669709999998</c:v>
                </c:pt>
                <c:pt idx="1106">
                  <c:v>17331.669709999998</c:v>
                </c:pt>
                <c:pt idx="1107">
                  <c:v>17331.669709999998</c:v>
                </c:pt>
                <c:pt idx="1108">
                  <c:v>17331.669709999998</c:v>
                </c:pt>
                <c:pt idx="1109">
                  <c:v>17331.669709999998</c:v>
                </c:pt>
                <c:pt idx="1110">
                  <c:v>17331.669709999998</c:v>
                </c:pt>
                <c:pt idx="1111">
                  <c:v>17331.669709999998</c:v>
                </c:pt>
                <c:pt idx="1112">
                  <c:v>17331.669709999998</c:v>
                </c:pt>
                <c:pt idx="1113">
                  <c:v>17331.669709999998</c:v>
                </c:pt>
                <c:pt idx="1114">
                  <c:v>17331.669709999998</c:v>
                </c:pt>
                <c:pt idx="1115">
                  <c:v>17331.669709999998</c:v>
                </c:pt>
                <c:pt idx="1116">
                  <c:v>17331.669709999998</c:v>
                </c:pt>
                <c:pt idx="1117">
                  <c:v>17331.669709999998</c:v>
                </c:pt>
                <c:pt idx="1118">
                  <c:v>17331.669709999998</c:v>
                </c:pt>
                <c:pt idx="1119">
                  <c:v>18867.696612</c:v>
                </c:pt>
                <c:pt idx="1120">
                  <c:v>18867.696612</c:v>
                </c:pt>
                <c:pt idx="1121">
                  <c:v>18867.696612</c:v>
                </c:pt>
                <c:pt idx="1122">
                  <c:v>18867.696612</c:v>
                </c:pt>
                <c:pt idx="1123">
                  <c:v>18867.696612</c:v>
                </c:pt>
                <c:pt idx="1124">
                  <c:v>19535.699478999999</c:v>
                </c:pt>
                <c:pt idx="1125">
                  <c:v>19535.699478999999</c:v>
                </c:pt>
                <c:pt idx="1126">
                  <c:v>19535.699478999999</c:v>
                </c:pt>
                <c:pt idx="1127">
                  <c:v>19535.699478999999</c:v>
                </c:pt>
                <c:pt idx="1128">
                  <c:v>19535.699478999999</c:v>
                </c:pt>
                <c:pt idx="1129">
                  <c:v>19535.699478999999</c:v>
                </c:pt>
                <c:pt idx="1130">
                  <c:v>19535.699478999999</c:v>
                </c:pt>
                <c:pt idx="1131">
                  <c:v>19535.699478999999</c:v>
                </c:pt>
                <c:pt idx="1132">
                  <c:v>19535.699478999999</c:v>
                </c:pt>
                <c:pt idx="1133">
                  <c:v>19535.699478999999</c:v>
                </c:pt>
                <c:pt idx="1134">
                  <c:v>19535.699478999999</c:v>
                </c:pt>
                <c:pt idx="1135">
                  <c:v>19535.699478999999</c:v>
                </c:pt>
                <c:pt idx="1136">
                  <c:v>19535.699478999999</c:v>
                </c:pt>
                <c:pt idx="1137">
                  <c:v>19535.699478999999</c:v>
                </c:pt>
                <c:pt idx="1138">
                  <c:v>19535.699478999999</c:v>
                </c:pt>
                <c:pt idx="1139">
                  <c:v>20392.176496</c:v>
                </c:pt>
                <c:pt idx="1140">
                  <c:v>20392.176496</c:v>
                </c:pt>
                <c:pt idx="1141">
                  <c:v>20392.176496</c:v>
                </c:pt>
                <c:pt idx="1142">
                  <c:v>20392.176496</c:v>
                </c:pt>
                <c:pt idx="1143">
                  <c:v>20392.176496</c:v>
                </c:pt>
                <c:pt idx="1144">
                  <c:v>20392.176496</c:v>
                </c:pt>
                <c:pt idx="1145">
                  <c:v>21711.665836</c:v>
                </c:pt>
                <c:pt idx="1146">
                  <c:v>21711.665836</c:v>
                </c:pt>
                <c:pt idx="1147">
                  <c:v>21711.665836</c:v>
                </c:pt>
                <c:pt idx="1148">
                  <c:v>21711.665836</c:v>
                </c:pt>
                <c:pt idx="1149">
                  <c:v>21711.665836</c:v>
                </c:pt>
                <c:pt idx="1150">
                  <c:v>21711.665836</c:v>
                </c:pt>
                <c:pt idx="1151">
                  <c:v>21711.665836</c:v>
                </c:pt>
                <c:pt idx="1152">
                  <c:v>21711.665836</c:v>
                </c:pt>
                <c:pt idx="1153">
                  <c:v>21711.665836</c:v>
                </c:pt>
                <c:pt idx="1154">
                  <c:v>21711.665836</c:v>
                </c:pt>
                <c:pt idx="1155">
                  <c:v>21711.665836</c:v>
                </c:pt>
                <c:pt idx="1156">
                  <c:v>21711.665836</c:v>
                </c:pt>
                <c:pt idx="1157">
                  <c:v>21711.665836</c:v>
                </c:pt>
                <c:pt idx="1158">
                  <c:v>21711.665836</c:v>
                </c:pt>
                <c:pt idx="1159">
                  <c:v>21711.665836</c:v>
                </c:pt>
                <c:pt idx="1160">
                  <c:v>21711.665836</c:v>
                </c:pt>
                <c:pt idx="1161">
                  <c:v>21711.665836</c:v>
                </c:pt>
                <c:pt idx="1162">
                  <c:v>21711.665836</c:v>
                </c:pt>
                <c:pt idx="1163">
                  <c:v>21711.665836</c:v>
                </c:pt>
                <c:pt idx="1164">
                  <c:v>21711.665836</c:v>
                </c:pt>
                <c:pt idx="1165">
                  <c:v>21711.665836</c:v>
                </c:pt>
                <c:pt idx="1166">
                  <c:v>21711.665836</c:v>
                </c:pt>
                <c:pt idx="1167">
                  <c:v>21711.665836</c:v>
                </c:pt>
                <c:pt idx="1168">
                  <c:v>21711.665836</c:v>
                </c:pt>
                <c:pt idx="1169">
                  <c:v>21711.665836</c:v>
                </c:pt>
                <c:pt idx="1170">
                  <c:v>21711.665836</c:v>
                </c:pt>
                <c:pt idx="1171">
                  <c:v>21711.665836</c:v>
                </c:pt>
                <c:pt idx="1172">
                  <c:v>21711.665836</c:v>
                </c:pt>
                <c:pt idx="1173">
                  <c:v>21711.665836</c:v>
                </c:pt>
                <c:pt idx="1174">
                  <c:v>21711.665836</c:v>
                </c:pt>
                <c:pt idx="1175">
                  <c:v>21711.665836</c:v>
                </c:pt>
                <c:pt idx="1176">
                  <c:v>21711.665836</c:v>
                </c:pt>
                <c:pt idx="1177">
                  <c:v>21711.665836</c:v>
                </c:pt>
                <c:pt idx="1178">
                  <c:v>21711.665836</c:v>
                </c:pt>
                <c:pt idx="1179">
                  <c:v>21711.665836</c:v>
                </c:pt>
                <c:pt idx="1180">
                  <c:v>21711.665836</c:v>
                </c:pt>
                <c:pt idx="1181">
                  <c:v>21711.665836</c:v>
                </c:pt>
                <c:pt idx="1182">
                  <c:v>21711.665836</c:v>
                </c:pt>
                <c:pt idx="1183">
                  <c:v>21711.665836</c:v>
                </c:pt>
                <c:pt idx="1184">
                  <c:v>21711.665836</c:v>
                </c:pt>
                <c:pt idx="1185">
                  <c:v>1460</c:v>
                </c:pt>
                <c:pt idx="1186">
                  <c:v>1460</c:v>
                </c:pt>
                <c:pt idx="1187">
                  <c:v>1460</c:v>
                </c:pt>
                <c:pt idx="1188">
                  <c:v>1460</c:v>
                </c:pt>
                <c:pt idx="1189">
                  <c:v>1460</c:v>
                </c:pt>
                <c:pt idx="1190">
                  <c:v>1460</c:v>
                </c:pt>
                <c:pt idx="1191">
                  <c:v>1460</c:v>
                </c:pt>
                <c:pt idx="1192">
                  <c:v>1460</c:v>
                </c:pt>
                <c:pt idx="1193">
                  <c:v>1460</c:v>
                </c:pt>
                <c:pt idx="1194">
                  <c:v>1460</c:v>
                </c:pt>
                <c:pt idx="1195">
                  <c:v>1460</c:v>
                </c:pt>
                <c:pt idx="1196">
                  <c:v>1460</c:v>
                </c:pt>
                <c:pt idx="1197">
                  <c:v>1460</c:v>
                </c:pt>
                <c:pt idx="1198">
                  <c:v>1460</c:v>
                </c:pt>
                <c:pt idx="1199">
                  <c:v>2920</c:v>
                </c:pt>
                <c:pt idx="1200">
                  <c:v>2920</c:v>
                </c:pt>
                <c:pt idx="1201">
                  <c:v>2920</c:v>
                </c:pt>
                <c:pt idx="1202">
                  <c:v>2920</c:v>
                </c:pt>
                <c:pt idx="1203">
                  <c:v>2920</c:v>
                </c:pt>
                <c:pt idx="1204">
                  <c:v>2920</c:v>
                </c:pt>
                <c:pt idx="1205">
                  <c:v>2920</c:v>
                </c:pt>
                <c:pt idx="1206">
                  <c:v>2920</c:v>
                </c:pt>
                <c:pt idx="1207">
                  <c:v>2920</c:v>
                </c:pt>
                <c:pt idx="1208">
                  <c:v>2920</c:v>
                </c:pt>
                <c:pt idx="1209">
                  <c:v>2920</c:v>
                </c:pt>
                <c:pt idx="1210">
                  <c:v>2920</c:v>
                </c:pt>
                <c:pt idx="1211">
                  <c:v>2920</c:v>
                </c:pt>
                <c:pt idx="1212">
                  <c:v>2920</c:v>
                </c:pt>
                <c:pt idx="1213">
                  <c:v>2920</c:v>
                </c:pt>
                <c:pt idx="1214">
                  <c:v>2920</c:v>
                </c:pt>
                <c:pt idx="1215">
                  <c:v>2920</c:v>
                </c:pt>
                <c:pt idx="1216">
                  <c:v>2920</c:v>
                </c:pt>
                <c:pt idx="1217">
                  <c:v>2920</c:v>
                </c:pt>
                <c:pt idx="1218">
                  <c:v>2920</c:v>
                </c:pt>
                <c:pt idx="1219">
                  <c:v>2920</c:v>
                </c:pt>
                <c:pt idx="1220">
                  <c:v>2920</c:v>
                </c:pt>
                <c:pt idx="1221">
                  <c:v>2920</c:v>
                </c:pt>
                <c:pt idx="1222">
                  <c:v>11964.788772</c:v>
                </c:pt>
                <c:pt idx="1223">
                  <c:v>11964.788772</c:v>
                </c:pt>
                <c:pt idx="1224">
                  <c:v>11964.788772</c:v>
                </c:pt>
                <c:pt idx="1225">
                  <c:v>11964.788772</c:v>
                </c:pt>
                <c:pt idx="1226">
                  <c:v>11964.788772</c:v>
                </c:pt>
                <c:pt idx="1227">
                  <c:v>11964.788772</c:v>
                </c:pt>
                <c:pt idx="1228">
                  <c:v>11964.788772</c:v>
                </c:pt>
                <c:pt idx="1229">
                  <c:v>11964.788772</c:v>
                </c:pt>
                <c:pt idx="1230">
                  <c:v>11964.788772</c:v>
                </c:pt>
                <c:pt idx="1231">
                  <c:v>11964.788772</c:v>
                </c:pt>
                <c:pt idx="1232">
                  <c:v>11964.788772</c:v>
                </c:pt>
                <c:pt idx="1233">
                  <c:v>11964.788772</c:v>
                </c:pt>
                <c:pt idx="1234">
                  <c:v>12662.171511</c:v>
                </c:pt>
                <c:pt idx="1235">
                  <c:v>12662.171511</c:v>
                </c:pt>
                <c:pt idx="1236">
                  <c:v>12662.171511</c:v>
                </c:pt>
                <c:pt idx="1237">
                  <c:v>12662.171511</c:v>
                </c:pt>
                <c:pt idx="1238">
                  <c:v>12662.171511</c:v>
                </c:pt>
                <c:pt idx="1239">
                  <c:v>12662.171511</c:v>
                </c:pt>
                <c:pt idx="1240">
                  <c:v>12662.171511</c:v>
                </c:pt>
                <c:pt idx="1241">
                  <c:v>12662.171511</c:v>
                </c:pt>
                <c:pt idx="1242">
                  <c:v>13160.662130999999</c:v>
                </c:pt>
                <c:pt idx="1243">
                  <c:v>13160.662130999999</c:v>
                </c:pt>
                <c:pt idx="1244">
                  <c:v>13160.662130999999</c:v>
                </c:pt>
                <c:pt idx="1245">
                  <c:v>13160.662130999999</c:v>
                </c:pt>
                <c:pt idx="1246">
                  <c:v>13160.662130999999</c:v>
                </c:pt>
                <c:pt idx="1247">
                  <c:v>13160.662130999999</c:v>
                </c:pt>
                <c:pt idx="1248">
                  <c:v>13160.662130999999</c:v>
                </c:pt>
                <c:pt idx="1249">
                  <c:v>13160.662130999999</c:v>
                </c:pt>
                <c:pt idx="1250">
                  <c:v>13160.662130999999</c:v>
                </c:pt>
                <c:pt idx="1251">
                  <c:v>13160.662130999999</c:v>
                </c:pt>
                <c:pt idx="1252">
                  <c:v>13160.662130999999</c:v>
                </c:pt>
                <c:pt idx="1253">
                  <c:v>13160.662130999999</c:v>
                </c:pt>
                <c:pt idx="1254">
                  <c:v>13160.662130999999</c:v>
                </c:pt>
                <c:pt idx="1255">
                  <c:v>13160.662130999999</c:v>
                </c:pt>
                <c:pt idx="1256">
                  <c:v>13160.662130999999</c:v>
                </c:pt>
                <c:pt idx="1257">
                  <c:v>13160.662130999999</c:v>
                </c:pt>
                <c:pt idx="1258">
                  <c:v>13160.662130999999</c:v>
                </c:pt>
                <c:pt idx="1259">
                  <c:v>13160.662130999999</c:v>
                </c:pt>
                <c:pt idx="1260">
                  <c:v>13160.662130999999</c:v>
                </c:pt>
                <c:pt idx="1261">
                  <c:v>13160.662130999999</c:v>
                </c:pt>
                <c:pt idx="1262">
                  <c:v>13160.662130999999</c:v>
                </c:pt>
                <c:pt idx="1263">
                  <c:v>13160.662130999999</c:v>
                </c:pt>
                <c:pt idx="1264">
                  <c:v>13160.662130999999</c:v>
                </c:pt>
                <c:pt idx="1265">
                  <c:v>13160.662130999999</c:v>
                </c:pt>
                <c:pt idx="1266">
                  <c:v>13160.662130999999</c:v>
                </c:pt>
                <c:pt idx="1267">
                  <c:v>13160.662130999999</c:v>
                </c:pt>
                <c:pt idx="1268">
                  <c:v>13160.662130999999</c:v>
                </c:pt>
                <c:pt idx="1269">
                  <c:v>1460</c:v>
                </c:pt>
                <c:pt idx="1270">
                  <c:v>1460</c:v>
                </c:pt>
                <c:pt idx="1271">
                  <c:v>1460</c:v>
                </c:pt>
                <c:pt idx="1272">
                  <c:v>1460</c:v>
                </c:pt>
                <c:pt idx="1273">
                  <c:v>1460</c:v>
                </c:pt>
                <c:pt idx="1274">
                  <c:v>1460</c:v>
                </c:pt>
                <c:pt idx="1275">
                  <c:v>1460</c:v>
                </c:pt>
                <c:pt idx="1276">
                  <c:v>1460</c:v>
                </c:pt>
                <c:pt idx="1277">
                  <c:v>1460</c:v>
                </c:pt>
                <c:pt idx="1278">
                  <c:v>1460</c:v>
                </c:pt>
                <c:pt idx="1279">
                  <c:v>1460</c:v>
                </c:pt>
                <c:pt idx="1280">
                  <c:v>1460</c:v>
                </c:pt>
                <c:pt idx="1281">
                  <c:v>1460</c:v>
                </c:pt>
                <c:pt idx="1282">
                  <c:v>1460</c:v>
                </c:pt>
                <c:pt idx="1283">
                  <c:v>1460</c:v>
                </c:pt>
                <c:pt idx="1284">
                  <c:v>2920</c:v>
                </c:pt>
                <c:pt idx="1285">
                  <c:v>2920</c:v>
                </c:pt>
                <c:pt idx="1286">
                  <c:v>2920</c:v>
                </c:pt>
                <c:pt idx="1287">
                  <c:v>2920</c:v>
                </c:pt>
                <c:pt idx="1288">
                  <c:v>2920</c:v>
                </c:pt>
                <c:pt idx="1289">
                  <c:v>2920</c:v>
                </c:pt>
                <c:pt idx="1290">
                  <c:v>2920</c:v>
                </c:pt>
                <c:pt idx="1291">
                  <c:v>2920</c:v>
                </c:pt>
                <c:pt idx="1292">
                  <c:v>2920</c:v>
                </c:pt>
                <c:pt idx="1293">
                  <c:v>2920</c:v>
                </c:pt>
                <c:pt idx="1294">
                  <c:v>2920</c:v>
                </c:pt>
                <c:pt idx="1295">
                  <c:v>2920</c:v>
                </c:pt>
                <c:pt idx="1296">
                  <c:v>2920</c:v>
                </c:pt>
                <c:pt idx="1297">
                  <c:v>2920</c:v>
                </c:pt>
                <c:pt idx="1298">
                  <c:v>2920</c:v>
                </c:pt>
                <c:pt idx="1299">
                  <c:v>2920</c:v>
                </c:pt>
                <c:pt idx="1300">
                  <c:v>2920</c:v>
                </c:pt>
                <c:pt idx="1301">
                  <c:v>2920</c:v>
                </c:pt>
                <c:pt idx="1302">
                  <c:v>2920</c:v>
                </c:pt>
                <c:pt idx="1303">
                  <c:v>7184.131926</c:v>
                </c:pt>
                <c:pt idx="1304">
                  <c:v>7184.131926</c:v>
                </c:pt>
                <c:pt idx="1305">
                  <c:v>7184.131926</c:v>
                </c:pt>
                <c:pt idx="1306">
                  <c:v>7184.131926</c:v>
                </c:pt>
                <c:pt idx="1307">
                  <c:v>7184.131926</c:v>
                </c:pt>
                <c:pt idx="1308">
                  <c:v>7184.131926</c:v>
                </c:pt>
                <c:pt idx="1309">
                  <c:v>7184.131926</c:v>
                </c:pt>
                <c:pt idx="1310">
                  <c:v>7184.131926</c:v>
                </c:pt>
                <c:pt idx="1311">
                  <c:v>7765.7826089999999</c:v>
                </c:pt>
                <c:pt idx="1312">
                  <c:v>7765.7826089999999</c:v>
                </c:pt>
                <c:pt idx="1313">
                  <c:v>7765.7826089999999</c:v>
                </c:pt>
                <c:pt idx="1314">
                  <c:v>7765.7826089999999</c:v>
                </c:pt>
                <c:pt idx="1315">
                  <c:v>7765.7826089999999</c:v>
                </c:pt>
                <c:pt idx="1316">
                  <c:v>7765.7826089999999</c:v>
                </c:pt>
                <c:pt idx="1317">
                  <c:v>7765.7826089999999</c:v>
                </c:pt>
                <c:pt idx="1318">
                  <c:v>7765.7826089999999</c:v>
                </c:pt>
                <c:pt idx="1319">
                  <c:v>7765.7826089999999</c:v>
                </c:pt>
                <c:pt idx="1320">
                  <c:v>7765.7826089999999</c:v>
                </c:pt>
                <c:pt idx="1321">
                  <c:v>7765.7826089999999</c:v>
                </c:pt>
                <c:pt idx="1322">
                  <c:v>7765.7826089999999</c:v>
                </c:pt>
                <c:pt idx="1323">
                  <c:v>7765.7826089999999</c:v>
                </c:pt>
                <c:pt idx="1324">
                  <c:v>7765.7826089999999</c:v>
                </c:pt>
                <c:pt idx="1325">
                  <c:v>7765.7826089999999</c:v>
                </c:pt>
                <c:pt idx="1326">
                  <c:v>10589.417116000001</c:v>
                </c:pt>
                <c:pt idx="1327">
                  <c:v>10589.417116000001</c:v>
                </c:pt>
                <c:pt idx="1328">
                  <c:v>10589.417116000001</c:v>
                </c:pt>
                <c:pt idx="1329">
                  <c:v>10589.417116000001</c:v>
                </c:pt>
                <c:pt idx="1330">
                  <c:v>10589.417116000001</c:v>
                </c:pt>
                <c:pt idx="1331">
                  <c:v>10589.417116000001</c:v>
                </c:pt>
                <c:pt idx="1332">
                  <c:v>10589.417116000001</c:v>
                </c:pt>
                <c:pt idx="1333">
                  <c:v>10589.417116000001</c:v>
                </c:pt>
                <c:pt idx="1334">
                  <c:v>10589.417116000001</c:v>
                </c:pt>
                <c:pt idx="1335">
                  <c:v>10589.417116000001</c:v>
                </c:pt>
                <c:pt idx="1336">
                  <c:v>10589.417116000001</c:v>
                </c:pt>
                <c:pt idx="1337">
                  <c:v>10589.417116000001</c:v>
                </c:pt>
                <c:pt idx="1338">
                  <c:v>10589.417116000001</c:v>
                </c:pt>
                <c:pt idx="1339">
                  <c:v>10589.417116000001</c:v>
                </c:pt>
                <c:pt idx="1340">
                  <c:v>10589.417116000001</c:v>
                </c:pt>
                <c:pt idx="1341">
                  <c:v>10589.417116000001</c:v>
                </c:pt>
                <c:pt idx="1342">
                  <c:v>10589.417116000001</c:v>
                </c:pt>
                <c:pt idx="1343">
                  <c:v>10589.417116000001</c:v>
                </c:pt>
                <c:pt idx="1344">
                  <c:v>10589.417116000001</c:v>
                </c:pt>
                <c:pt idx="1345">
                  <c:v>10589.417116000001</c:v>
                </c:pt>
                <c:pt idx="1346">
                  <c:v>10589.417116000001</c:v>
                </c:pt>
                <c:pt idx="1347">
                  <c:v>10589.417116000001</c:v>
                </c:pt>
                <c:pt idx="1348">
                  <c:v>10589.417116000001</c:v>
                </c:pt>
                <c:pt idx="1349">
                  <c:v>10589.417116000001</c:v>
                </c:pt>
                <c:pt idx="1350">
                  <c:v>10589.417116000001</c:v>
                </c:pt>
                <c:pt idx="1351">
                  <c:v>11334.553991000001</c:v>
                </c:pt>
                <c:pt idx="1352">
                  <c:v>11334.553991000001</c:v>
                </c:pt>
                <c:pt idx="1353">
                  <c:v>11334.553991000001</c:v>
                </c:pt>
                <c:pt idx="1354">
                  <c:v>11334.553991000001</c:v>
                </c:pt>
                <c:pt idx="1355">
                  <c:v>11334.553991000001</c:v>
                </c:pt>
                <c:pt idx="1356">
                  <c:v>11334.553991000001</c:v>
                </c:pt>
                <c:pt idx="1357">
                  <c:v>11334.553991000001</c:v>
                </c:pt>
                <c:pt idx="1358">
                  <c:v>11334.553991000001</c:v>
                </c:pt>
                <c:pt idx="1359">
                  <c:v>11334.553991000001</c:v>
                </c:pt>
                <c:pt idx="1360">
                  <c:v>11334.553991000001</c:v>
                </c:pt>
                <c:pt idx="1361">
                  <c:v>11334.553991000001</c:v>
                </c:pt>
                <c:pt idx="1362">
                  <c:v>11334.553991000001</c:v>
                </c:pt>
                <c:pt idx="1363">
                  <c:v>11334.553991000001</c:v>
                </c:pt>
                <c:pt idx="1364">
                  <c:v>11334.553991000001</c:v>
                </c:pt>
                <c:pt idx="1365">
                  <c:v>11334.553991000001</c:v>
                </c:pt>
                <c:pt idx="1366">
                  <c:v>11334.553991000001</c:v>
                </c:pt>
                <c:pt idx="1367">
                  <c:v>11334.553991000001</c:v>
                </c:pt>
                <c:pt idx="1368">
                  <c:v>11334.553991000001</c:v>
                </c:pt>
                <c:pt idx="1369">
                  <c:v>11334.553991000001</c:v>
                </c:pt>
                <c:pt idx="1370">
                  <c:v>11334.553991000001</c:v>
                </c:pt>
                <c:pt idx="1371">
                  <c:v>11334.553991000001</c:v>
                </c:pt>
                <c:pt idx="1372">
                  <c:v>11334.553991000001</c:v>
                </c:pt>
                <c:pt idx="1373">
                  <c:v>11334.553991000001</c:v>
                </c:pt>
                <c:pt idx="1374">
                  <c:v>11334.553991000001</c:v>
                </c:pt>
                <c:pt idx="1375">
                  <c:v>10604.553991000001</c:v>
                </c:pt>
                <c:pt idx="1376">
                  <c:v>10604.553991000001</c:v>
                </c:pt>
                <c:pt idx="1377">
                  <c:v>10604.553991000001</c:v>
                </c:pt>
                <c:pt idx="1378">
                  <c:v>10604.553991000001</c:v>
                </c:pt>
                <c:pt idx="1379">
                  <c:v>10604.553991000001</c:v>
                </c:pt>
                <c:pt idx="1380">
                  <c:v>10604.553991000001</c:v>
                </c:pt>
                <c:pt idx="1381">
                  <c:v>10604.553991000001</c:v>
                </c:pt>
                <c:pt idx="1382">
                  <c:v>10604.553991000001</c:v>
                </c:pt>
                <c:pt idx="1383">
                  <c:v>10604.553991000001</c:v>
                </c:pt>
                <c:pt idx="1384">
                  <c:v>10604.553991000001</c:v>
                </c:pt>
                <c:pt idx="1385">
                  <c:v>10604.553991000001</c:v>
                </c:pt>
                <c:pt idx="1386">
                  <c:v>10604.553991000001</c:v>
                </c:pt>
                <c:pt idx="1387">
                  <c:v>10604.553991000001</c:v>
                </c:pt>
                <c:pt idx="1388">
                  <c:v>10604.553991000001</c:v>
                </c:pt>
                <c:pt idx="1389">
                  <c:v>10604.553991000001</c:v>
                </c:pt>
                <c:pt idx="1390">
                  <c:v>10604.553991000001</c:v>
                </c:pt>
                <c:pt idx="1391">
                  <c:v>10604.553991000001</c:v>
                </c:pt>
                <c:pt idx="1392">
                  <c:v>10604.553991000001</c:v>
                </c:pt>
                <c:pt idx="1393">
                  <c:v>10604.553991000001</c:v>
                </c:pt>
                <c:pt idx="1394">
                  <c:v>10604.553991000001</c:v>
                </c:pt>
                <c:pt idx="1395">
                  <c:v>10604.553991000001</c:v>
                </c:pt>
                <c:pt idx="1396">
                  <c:v>10604.553991000001</c:v>
                </c:pt>
                <c:pt idx="1397">
                  <c:v>10604.553991000001</c:v>
                </c:pt>
                <c:pt idx="1398">
                  <c:v>10604.553991000001</c:v>
                </c:pt>
                <c:pt idx="1399">
                  <c:v>12973.486204000001</c:v>
                </c:pt>
                <c:pt idx="1400">
                  <c:v>12973.486204000001</c:v>
                </c:pt>
                <c:pt idx="1401">
                  <c:v>12973.486204000001</c:v>
                </c:pt>
                <c:pt idx="1402">
                  <c:v>12973.486204000001</c:v>
                </c:pt>
                <c:pt idx="1403">
                  <c:v>12973.486204000001</c:v>
                </c:pt>
                <c:pt idx="1404">
                  <c:v>12973.486204000001</c:v>
                </c:pt>
                <c:pt idx="1405">
                  <c:v>12973.486204000001</c:v>
                </c:pt>
                <c:pt idx="1406">
                  <c:v>12973.486204000001</c:v>
                </c:pt>
                <c:pt idx="1407">
                  <c:v>12973.486204000001</c:v>
                </c:pt>
                <c:pt idx="1408">
                  <c:v>12973.486204000001</c:v>
                </c:pt>
                <c:pt idx="1409">
                  <c:v>12973.486204000001</c:v>
                </c:pt>
                <c:pt idx="1410">
                  <c:v>12973.486204000001</c:v>
                </c:pt>
                <c:pt idx="1411">
                  <c:v>12973.486204000001</c:v>
                </c:pt>
                <c:pt idx="1412">
                  <c:v>12973.486204000001</c:v>
                </c:pt>
                <c:pt idx="1413">
                  <c:v>12973.486204000001</c:v>
                </c:pt>
                <c:pt idx="1414">
                  <c:v>12973.486204000001</c:v>
                </c:pt>
                <c:pt idx="1415">
                  <c:v>12973.486204000001</c:v>
                </c:pt>
                <c:pt idx="1416">
                  <c:v>12973.486204000001</c:v>
                </c:pt>
                <c:pt idx="1417">
                  <c:v>12973.486204000001</c:v>
                </c:pt>
                <c:pt idx="1418">
                  <c:v>12973.486204000001</c:v>
                </c:pt>
                <c:pt idx="1419">
                  <c:v>12973.486204000001</c:v>
                </c:pt>
                <c:pt idx="1420">
                  <c:v>12973.486204000001</c:v>
                </c:pt>
                <c:pt idx="1421">
                  <c:v>13618.672113000001</c:v>
                </c:pt>
                <c:pt idx="1422">
                  <c:v>13618.672113000001</c:v>
                </c:pt>
                <c:pt idx="1423">
                  <c:v>13618.672113000001</c:v>
                </c:pt>
                <c:pt idx="1424">
                  <c:v>13618.672113000001</c:v>
                </c:pt>
                <c:pt idx="1425">
                  <c:v>13618.672113000001</c:v>
                </c:pt>
                <c:pt idx="1426">
                  <c:v>13618.672113000001</c:v>
                </c:pt>
                <c:pt idx="1427">
                  <c:v>13618.672113000001</c:v>
                </c:pt>
                <c:pt idx="1428">
                  <c:v>13618.672113000001</c:v>
                </c:pt>
                <c:pt idx="1429">
                  <c:v>13618.672113000001</c:v>
                </c:pt>
                <c:pt idx="1430">
                  <c:v>13618.672113000001</c:v>
                </c:pt>
                <c:pt idx="1431">
                  <c:v>13618.672113000001</c:v>
                </c:pt>
                <c:pt idx="1432">
                  <c:v>13618.672113000001</c:v>
                </c:pt>
                <c:pt idx="1433">
                  <c:v>13618.672113000001</c:v>
                </c:pt>
                <c:pt idx="1434">
                  <c:v>13618.672113000001</c:v>
                </c:pt>
                <c:pt idx="1435">
                  <c:v>13618.672113000001</c:v>
                </c:pt>
                <c:pt idx="1436">
                  <c:v>13618.672113000001</c:v>
                </c:pt>
                <c:pt idx="1437">
                  <c:v>13618.672113000001</c:v>
                </c:pt>
                <c:pt idx="1438">
                  <c:v>13618.672113000001</c:v>
                </c:pt>
                <c:pt idx="1439">
                  <c:v>13618.672113000001</c:v>
                </c:pt>
                <c:pt idx="1440">
                  <c:v>13618.672113000001</c:v>
                </c:pt>
                <c:pt idx="1441">
                  <c:v>13618.672113000001</c:v>
                </c:pt>
                <c:pt idx="1442">
                  <c:v>13618.672113000001</c:v>
                </c:pt>
                <c:pt idx="1443">
                  <c:v>13618.672113000001</c:v>
                </c:pt>
                <c:pt idx="1444">
                  <c:v>13618.672113000001</c:v>
                </c:pt>
                <c:pt idx="1445">
                  <c:v>13618.672113000001</c:v>
                </c:pt>
                <c:pt idx="1446">
                  <c:v>10584.317679</c:v>
                </c:pt>
                <c:pt idx="1447">
                  <c:v>10584.317679</c:v>
                </c:pt>
                <c:pt idx="1448">
                  <c:v>10584.317679</c:v>
                </c:pt>
                <c:pt idx="1449">
                  <c:v>10584.317679</c:v>
                </c:pt>
                <c:pt idx="1450">
                  <c:v>10584.317679</c:v>
                </c:pt>
                <c:pt idx="1451">
                  <c:v>10584.317679</c:v>
                </c:pt>
                <c:pt idx="1452">
                  <c:v>10584.317679</c:v>
                </c:pt>
                <c:pt idx="1453">
                  <c:v>10584.317679</c:v>
                </c:pt>
                <c:pt idx="1454">
                  <c:v>10584.317679</c:v>
                </c:pt>
                <c:pt idx="1455">
                  <c:v>10584.317679</c:v>
                </c:pt>
                <c:pt idx="1456">
                  <c:v>10584.317679</c:v>
                </c:pt>
                <c:pt idx="1457">
                  <c:v>10584.317679</c:v>
                </c:pt>
                <c:pt idx="1458">
                  <c:v>10584.317679</c:v>
                </c:pt>
                <c:pt idx="1459">
                  <c:v>10584.317679</c:v>
                </c:pt>
                <c:pt idx="1460">
                  <c:v>10584.317679</c:v>
                </c:pt>
                <c:pt idx="1461">
                  <c:v>10584.317679</c:v>
                </c:pt>
                <c:pt idx="1462">
                  <c:v>10584.317679</c:v>
                </c:pt>
                <c:pt idx="1463">
                  <c:v>10584.317679</c:v>
                </c:pt>
                <c:pt idx="1464">
                  <c:v>10584.317679</c:v>
                </c:pt>
                <c:pt idx="1465">
                  <c:v>10584.317679</c:v>
                </c:pt>
                <c:pt idx="1466">
                  <c:v>10584.317679</c:v>
                </c:pt>
                <c:pt idx="1467">
                  <c:v>10584.317679</c:v>
                </c:pt>
                <c:pt idx="1468">
                  <c:v>10584.317679</c:v>
                </c:pt>
                <c:pt idx="1469">
                  <c:v>10584.317679</c:v>
                </c:pt>
                <c:pt idx="1470">
                  <c:v>10584.317679</c:v>
                </c:pt>
                <c:pt idx="1471">
                  <c:v>9854.3176789999998</c:v>
                </c:pt>
                <c:pt idx="1472">
                  <c:v>9854.3176789999998</c:v>
                </c:pt>
                <c:pt idx="1473">
                  <c:v>9854.3176789999998</c:v>
                </c:pt>
                <c:pt idx="1474">
                  <c:v>9854.3176789999998</c:v>
                </c:pt>
                <c:pt idx="1475">
                  <c:v>9854.3176789999998</c:v>
                </c:pt>
                <c:pt idx="1476">
                  <c:v>9854.3176789999998</c:v>
                </c:pt>
                <c:pt idx="1477">
                  <c:v>9854.3176789999998</c:v>
                </c:pt>
                <c:pt idx="1478">
                  <c:v>9854.3176789999998</c:v>
                </c:pt>
                <c:pt idx="1479">
                  <c:v>9854.3176789999998</c:v>
                </c:pt>
                <c:pt idx="1480">
                  <c:v>9854.3176789999998</c:v>
                </c:pt>
                <c:pt idx="1481">
                  <c:v>9854.3176789999998</c:v>
                </c:pt>
                <c:pt idx="1482">
                  <c:v>9854.3176789999998</c:v>
                </c:pt>
                <c:pt idx="1483">
                  <c:v>9854.3176789999998</c:v>
                </c:pt>
                <c:pt idx="1484">
                  <c:v>9854.3176789999998</c:v>
                </c:pt>
                <c:pt idx="1485">
                  <c:v>9854.3176789999998</c:v>
                </c:pt>
                <c:pt idx="1486">
                  <c:v>9854.3176789999998</c:v>
                </c:pt>
                <c:pt idx="1487">
                  <c:v>9854.3176789999998</c:v>
                </c:pt>
                <c:pt idx="1488">
                  <c:v>9854.3176789999998</c:v>
                </c:pt>
                <c:pt idx="1489">
                  <c:v>9854.3176789999998</c:v>
                </c:pt>
                <c:pt idx="1490">
                  <c:v>9854.3176789999998</c:v>
                </c:pt>
                <c:pt idx="1491">
                  <c:v>9124.3176789999998</c:v>
                </c:pt>
                <c:pt idx="1492">
                  <c:v>9124.3176789999998</c:v>
                </c:pt>
                <c:pt idx="1493">
                  <c:v>9124.3176789999998</c:v>
                </c:pt>
                <c:pt idx="1494">
                  <c:v>9124.3176789999998</c:v>
                </c:pt>
                <c:pt idx="1495">
                  <c:v>9124.3176789999998</c:v>
                </c:pt>
                <c:pt idx="1496">
                  <c:v>9124.3176789999998</c:v>
                </c:pt>
                <c:pt idx="1497">
                  <c:v>9124.3176789999998</c:v>
                </c:pt>
                <c:pt idx="1498">
                  <c:v>9124.3176789999998</c:v>
                </c:pt>
                <c:pt idx="1499">
                  <c:v>9124.3176789999998</c:v>
                </c:pt>
                <c:pt idx="1500">
                  <c:v>9124.3176789999998</c:v>
                </c:pt>
                <c:pt idx="1501">
                  <c:v>9124.3176789999998</c:v>
                </c:pt>
                <c:pt idx="1502">
                  <c:v>9124.3176789999998</c:v>
                </c:pt>
                <c:pt idx="1503">
                  <c:v>9808.0928760000006</c:v>
                </c:pt>
                <c:pt idx="1504">
                  <c:v>9808.0928760000006</c:v>
                </c:pt>
                <c:pt idx="1505">
                  <c:v>9808.0928760000006</c:v>
                </c:pt>
                <c:pt idx="1506">
                  <c:v>9808.0928760000006</c:v>
                </c:pt>
                <c:pt idx="1507">
                  <c:v>9808.0928760000006</c:v>
                </c:pt>
                <c:pt idx="1508">
                  <c:v>9808.0928760000006</c:v>
                </c:pt>
                <c:pt idx="1509">
                  <c:v>9808.0928760000006</c:v>
                </c:pt>
                <c:pt idx="1510">
                  <c:v>9808.0928760000006</c:v>
                </c:pt>
                <c:pt idx="1511">
                  <c:v>10446.246904</c:v>
                </c:pt>
                <c:pt idx="1512">
                  <c:v>10446.246904</c:v>
                </c:pt>
                <c:pt idx="1513">
                  <c:v>10446.246904</c:v>
                </c:pt>
                <c:pt idx="1514">
                  <c:v>10446.246904</c:v>
                </c:pt>
                <c:pt idx="1515">
                  <c:v>10446.246904</c:v>
                </c:pt>
                <c:pt idx="1516">
                  <c:v>10446.246904</c:v>
                </c:pt>
                <c:pt idx="1517">
                  <c:v>10446.246904</c:v>
                </c:pt>
                <c:pt idx="1518">
                  <c:v>10446.246904</c:v>
                </c:pt>
                <c:pt idx="1519">
                  <c:v>10446.246904</c:v>
                </c:pt>
                <c:pt idx="1520">
                  <c:v>10446.246904</c:v>
                </c:pt>
                <c:pt idx="1521">
                  <c:v>10446.246904</c:v>
                </c:pt>
                <c:pt idx="1522">
                  <c:v>10446.246904</c:v>
                </c:pt>
                <c:pt idx="1523">
                  <c:v>10446.246904</c:v>
                </c:pt>
                <c:pt idx="1524">
                  <c:v>10446.246904</c:v>
                </c:pt>
                <c:pt idx="1525">
                  <c:v>11799.509289</c:v>
                </c:pt>
                <c:pt idx="1526">
                  <c:v>11799.509289</c:v>
                </c:pt>
                <c:pt idx="1527">
                  <c:v>11799.509289</c:v>
                </c:pt>
                <c:pt idx="1528">
                  <c:v>11799.509289</c:v>
                </c:pt>
                <c:pt idx="1529">
                  <c:v>11799.509289</c:v>
                </c:pt>
                <c:pt idx="1530">
                  <c:v>11799.509289</c:v>
                </c:pt>
                <c:pt idx="1531">
                  <c:v>11799.509289</c:v>
                </c:pt>
                <c:pt idx="1532">
                  <c:v>11799.509289</c:v>
                </c:pt>
                <c:pt idx="1533">
                  <c:v>11799.509289</c:v>
                </c:pt>
                <c:pt idx="1534">
                  <c:v>11799.509289</c:v>
                </c:pt>
                <c:pt idx="1535">
                  <c:v>11799.509289</c:v>
                </c:pt>
                <c:pt idx="1536">
                  <c:v>11799.509289</c:v>
                </c:pt>
                <c:pt idx="1537">
                  <c:v>11799.509289</c:v>
                </c:pt>
                <c:pt idx="1538">
                  <c:v>11799.509289</c:v>
                </c:pt>
                <c:pt idx="1539">
                  <c:v>11799.509289</c:v>
                </c:pt>
                <c:pt idx="1540">
                  <c:v>13964.651534000001</c:v>
                </c:pt>
                <c:pt idx="1541">
                  <c:v>13964.651534000001</c:v>
                </c:pt>
                <c:pt idx="1542">
                  <c:v>13964.651534000001</c:v>
                </c:pt>
                <c:pt idx="1543">
                  <c:v>13964.651534000001</c:v>
                </c:pt>
                <c:pt idx="1544">
                  <c:v>13964.651534000001</c:v>
                </c:pt>
                <c:pt idx="1545">
                  <c:v>13964.651534000001</c:v>
                </c:pt>
                <c:pt idx="1546">
                  <c:v>13964.651534000001</c:v>
                </c:pt>
                <c:pt idx="1547">
                  <c:v>13964.651534000001</c:v>
                </c:pt>
                <c:pt idx="1548">
                  <c:v>13964.651534000001</c:v>
                </c:pt>
                <c:pt idx="1549">
                  <c:v>13964.651534000001</c:v>
                </c:pt>
                <c:pt idx="1550">
                  <c:v>13964.651534000001</c:v>
                </c:pt>
                <c:pt idx="1551">
                  <c:v>13964.651534000001</c:v>
                </c:pt>
                <c:pt idx="1552">
                  <c:v>13964.651534000001</c:v>
                </c:pt>
                <c:pt idx="1553">
                  <c:v>13964.651534000001</c:v>
                </c:pt>
                <c:pt idx="1554">
                  <c:v>13964.651534000001</c:v>
                </c:pt>
                <c:pt idx="1555">
                  <c:v>13964.651534000001</c:v>
                </c:pt>
                <c:pt idx="1556">
                  <c:v>13964.651534000001</c:v>
                </c:pt>
                <c:pt idx="1557">
                  <c:v>13964.651534000001</c:v>
                </c:pt>
                <c:pt idx="1558">
                  <c:v>15968.201444</c:v>
                </c:pt>
                <c:pt idx="1559">
                  <c:v>15968.201444</c:v>
                </c:pt>
                <c:pt idx="1560">
                  <c:v>15968.201444</c:v>
                </c:pt>
                <c:pt idx="1561">
                  <c:v>15968.201444</c:v>
                </c:pt>
                <c:pt idx="1562">
                  <c:v>15968.201444</c:v>
                </c:pt>
                <c:pt idx="1563">
                  <c:v>15968.201444</c:v>
                </c:pt>
                <c:pt idx="1564">
                  <c:v>15968.201444</c:v>
                </c:pt>
                <c:pt idx="1565">
                  <c:v>15968.201444</c:v>
                </c:pt>
                <c:pt idx="1566">
                  <c:v>16624.852083000002</c:v>
                </c:pt>
                <c:pt idx="1567">
                  <c:v>16624.852083000002</c:v>
                </c:pt>
                <c:pt idx="1568">
                  <c:v>16624.852083000002</c:v>
                </c:pt>
                <c:pt idx="1569">
                  <c:v>16624.852083000002</c:v>
                </c:pt>
                <c:pt idx="1570">
                  <c:v>16624.852083000002</c:v>
                </c:pt>
                <c:pt idx="1571">
                  <c:v>16624.852083000002</c:v>
                </c:pt>
                <c:pt idx="1572">
                  <c:v>16624.852083000002</c:v>
                </c:pt>
                <c:pt idx="1573">
                  <c:v>16624.852083000002</c:v>
                </c:pt>
                <c:pt idx="1574">
                  <c:v>16624.852083000002</c:v>
                </c:pt>
                <c:pt idx="1575">
                  <c:v>16624.852083000002</c:v>
                </c:pt>
                <c:pt idx="1576">
                  <c:v>16624.852083000002</c:v>
                </c:pt>
                <c:pt idx="1577">
                  <c:v>16624.852083000002</c:v>
                </c:pt>
                <c:pt idx="1578">
                  <c:v>16624.852083000002</c:v>
                </c:pt>
                <c:pt idx="1579">
                  <c:v>16624.852083000002</c:v>
                </c:pt>
                <c:pt idx="1580">
                  <c:v>16624.852083000002</c:v>
                </c:pt>
                <c:pt idx="1581">
                  <c:v>16624.852083000002</c:v>
                </c:pt>
                <c:pt idx="1582">
                  <c:v>16624.852083000002</c:v>
                </c:pt>
                <c:pt idx="1583">
                  <c:v>17745.253847</c:v>
                </c:pt>
                <c:pt idx="1584">
                  <c:v>17745.253847</c:v>
                </c:pt>
                <c:pt idx="1585">
                  <c:v>17745.253847</c:v>
                </c:pt>
                <c:pt idx="1586">
                  <c:v>17745.253847</c:v>
                </c:pt>
                <c:pt idx="1587">
                  <c:v>17745.253847</c:v>
                </c:pt>
                <c:pt idx="1588">
                  <c:v>17745.253847</c:v>
                </c:pt>
                <c:pt idx="1589">
                  <c:v>17745.253847</c:v>
                </c:pt>
                <c:pt idx="1590">
                  <c:v>18337.946919999998</c:v>
                </c:pt>
                <c:pt idx="1591">
                  <c:v>18337.946919999998</c:v>
                </c:pt>
                <c:pt idx="1592">
                  <c:v>18337.946919999998</c:v>
                </c:pt>
                <c:pt idx="1593">
                  <c:v>18337.946919999998</c:v>
                </c:pt>
                <c:pt idx="1594">
                  <c:v>18337.946919999998</c:v>
                </c:pt>
                <c:pt idx="1595">
                  <c:v>18337.946919999998</c:v>
                </c:pt>
                <c:pt idx="1596">
                  <c:v>18337.946919999998</c:v>
                </c:pt>
                <c:pt idx="1597">
                  <c:v>18337.946919999998</c:v>
                </c:pt>
                <c:pt idx="1598">
                  <c:v>18337.946919999998</c:v>
                </c:pt>
                <c:pt idx="1599">
                  <c:v>18337.946919999998</c:v>
                </c:pt>
                <c:pt idx="1600">
                  <c:v>18337.946919999998</c:v>
                </c:pt>
                <c:pt idx="1601">
                  <c:v>18337.946919999998</c:v>
                </c:pt>
                <c:pt idx="1602">
                  <c:v>18337.946919999998</c:v>
                </c:pt>
                <c:pt idx="1603">
                  <c:v>18337.946919999998</c:v>
                </c:pt>
                <c:pt idx="1604">
                  <c:v>18337.946919999998</c:v>
                </c:pt>
                <c:pt idx="1605">
                  <c:v>18337.946919999998</c:v>
                </c:pt>
                <c:pt idx="1606">
                  <c:v>18337.946919999998</c:v>
                </c:pt>
                <c:pt idx="1607">
                  <c:v>18337.946919999998</c:v>
                </c:pt>
                <c:pt idx="1608">
                  <c:v>18337.946919999998</c:v>
                </c:pt>
                <c:pt idx="1609">
                  <c:v>18337.946919999998</c:v>
                </c:pt>
                <c:pt idx="1610">
                  <c:v>18337.946919999998</c:v>
                </c:pt>
                <c:pt idx="1611">
                  <c:v>18337.946919999998</c:v>
                </c:pt>
                <c:pt idx="1612">
                  <c:v>18337.946919999998</c:v>
                </c:pt>
                <c:pt idx="1613">
                  <c:v>18337.946919999998</c:v>
                </c:pt>
                <c:pt idx="1614">
                  <c:v>18337.946919999998</c:v>
                </c:pt>
                <c:pt idx="1615">
                  <c:v>18337.946919999998</c:v>
                </c:pt>
                <c:pt idx="1616">
                  <c:v>18337.946919999998</c:v>
                </c:pt>
                <c:pt idx="1617">
                  <c:v>18337.946919999998</c:v>
                </c:pt>
                <c:pt idx="1618">
                  <c:v>18337.946919999998</c:v>
                </c:pt>
                <c:pt idx="1619">
                  <c:v>18337.946919999998</c:v>
                </c:pt>
                <c:pt idx="1620">
                  <c:v>18337.946919999998</c:v>
                </c:pt>
                <c:pt idx="1621">
                  <c:v>18337.946919999998</c:v>
                </c:pt>
                <c:pt idx="1622">
                  <c:v>18337.946919999998</c:v>
                </c:pt>
                <c:pt idx="1623">
                  <c:v>18337.946919999998</c:v>
                </c:pt>
                <c:pt idx="1624">
                  <c:v>18337.946919999998</c:v>
                </c:pt>
                <c:pt idx="1625">
                  <c:v>18337.946919999998</c:v>
                </c:pt>
                <c:pt idx="1626">
                  <c:v>18337.946919999998</c:v>
                </c:pt>
                <c:pt idx="1627">
                  <c:v>18337.946919999998</c:v>
                </c:pt>
                <c:pt idx="1628">
                  <c:v>18337.946919999998</c:v>
                </c:pt>
                <c:pt idx="1629">
                  <c:v>18337.946919999998</c:v>
                </c:pt>
                <c:pt idx="1630">
                  <c:v>18337.946919999998</c:v>
                </c:pt>
                <c:pt idx="1631">
                  <c:v>18337.946919999998</c:v>
                </c:pt>
                <c:pt idx="1632">
                  <c:v>18337.946919999998</c:v>
                </c:pt>
                <c:pt idx="1633">
                  <c:v>1460</c:v>
                </c:pt>
                <c:pt idx="1634">
                  <c:v>1460</c:v>
                </c:pt>
                <c:pt idx="1635">
                  <c:v>1460</c:v>
                </c:pt>
                <c:pt idx="1636">
                  <c:v>1460</c:v>
                </c:pt>
                <c:pt idx="1637">
                  <c:v>1460</c:v>
                </c:pt>
                <c:pt idx="1638">
                  <c:v>1460</c:v>
                </c:pt>
                <c:pt idx="1639">
                  <c:v>1460</c:v>
                </c:pt>
                <c:pt idx="1640">
                  <c:v>1460</c:v>
                </c:pt>
                <c:pt idx="1641">
                  <c:v>1460</c:v>
                </c:pt>
                <c:pt idx="1642">
                  <c:v>1460</c:v>
                </c:pt>
                <c:pt idx="1643">
                  <c:v>1460</c:v>
                </c:pt>
                <c:pt idx="1644">
                  <c:v>1460</c:v>
                </c:pt>
                <c:pt idx="1645">
                  <c:v>1460</c:v>
                </c:pt>
                <c:pt idx="1646">
                  <c:v>1460</c:v>
                </c:pt>
                <c:pt idx="1647">
                  <c:v>1460</c:v>
                </c:pt>
                <c:pt idx="1648">
                  <c:v>1460</c:v>
                </c:pt>
                <c:pt idx="1649">
                  <c:v>1460</c:v>
                </c:pt>
                <c:pt idx="1650">
                  <c:v>2920</c:v>
                </c:pt>
                <c:pt idx="1651">
                  <c:v>2920</c:v>
                </c:pt>
                <c:pt idx="1652">
                  <c:v>2920</c:v>
                </c:pt>
                <c:pt idx="1653">
                  <c:v>2920</c:v>
                </c:pt>
                <c:pt idx="1654">
                  <c:v>2920</c:v>
                </c:pt>
                <c:pt idx="1655">
                  <c:v>2920</c:v>
                </c:pt>
                <c:pt idx="1656">
                  <c:v>2920</c:v>
                </c:pt>
                <c:pt idx="1657">
                  <c:v>2920</c:v>
                </c:pt>
                <c:pt idx="1658">
                  <c:v>2920</c:v>
                </c:pt>
                <c:pt idx="1659">
                  <c:v>2920</c:v>
                </c:pt>
                <c:pt idx="1660">
                  <c:v>2920</c:v>
                </c:pt>
                <c:pt idx="1661">
                  <c:v>2920</c:v>
                </c:pt>
                <c:pt idx="1662">
                  <c:v>2920</c:v>
                </c:pt>
                <c:pt idx="1663">
                  <c:v>2920</c:v>
                </c:pt>
                <c:pt idx="1664">
                  <c:v>2920</c:v>
                </c:pt>
                <c:pt idx="1665">
                  <c:v>2920</c:v>
                </c:pt>
                <c:pt idx="1666">
                  <c:v>2920</c:v>
                </c:pt>
                <c:pt idx="1667">
                  <c:v>2920</c:v>
                </c:pt>
                <c:pt idx="1668">
                  <c:v>2920</c:v>
                </c:pt>
                <c:pt idx="1669">
                  <c:v>2920</c:v>
                </c:pt>
                <c:pt idx="1670">
                  <c:v>2920</c:v>
                </c:pt>
                <c:pt idx="1671">
                  <c:v>2920</c:v>
                </c:pt>
                <c:pt idx="1672">
                  <c:v>2920</c:v>
                </c:pt>
                <c:pt idx="1673">
                  <c:v>9695.8516889999992</c:v>
                </c:pt>
                <c:pt idx="1674">
                  <c:v>9695.8516889999992</c:v>
                </c:pt>
                <c:pt idx="1675">
                  <c:v>9695.8516889999992</c:v>
                </c:pt>
                <c:pt idx="1676">
                  <c:v>9695.8516889999992</c:v>
                </c:pt>
                <c:pt idx="1677">
                  <c:v>9695.8516889999992</c:v>
                </c:pt>
                <c:pt idx="1678">
                  <c:v>9695.8516889999992</c:v>
                </c:pt>
                <c:pt idx="1679">
                  <c:v>9695.8516889999992</c:v>
                </c:pt>
                <c:pt idx="1680">
                  <c:v>9695.8516889999992</c:v>
                </c:pt>
                <c:pt idx="1681">
                  <c:v>9695.8516889999992</c:v>
                </c:pt>
                <c:pt idx="1682">
                  <c:v>10341.081093000001</c:v>
                </c:pt>
                <c:pt idx="1683">
                  <c:v>10341.081093000001</c:v>
                </c:pt>
                <c:pt idx="1684">
                  <c:v>10341.081093000001</c:v>
                </c:pt>
                <c:pt idx="1685">
                  <c:v>10341.081093000001</c:v>
                </c:pt>
                <c:pt idx="1686">
                  <c:v>10341.081093000001</c:v>
                </c:pt>
                <c:pt idx="1687">
                  <c:v>10341.081093000001</c:v>
                </c:pt>
                <c:pt idx="1688">
                  <c:v>10341.081093000001</c:v>
                </c:pt>
                <c:pt idx="1689">
                  <c:v>10341.081093000001</c:v>
                </c:pt>
                <c:pt idx="1690">
                  <c:v>10341.081093000001</c:v>
                </c:pt>
                <c:pt idx="1691">
                  <c:v>10341.081093000001</c:v>
                </c:pt>
                <c:pt idx="1692">
                  <c:v>10341.081093000001</c:v>
                </c:pt>
                <c:pt idx="1693">
                  <c:v>10341.081093000001</c:v>
                </c:pt>
                <c:pt idx="1694">
                  <c:v>10947.612321000001</c:v>
                </c:pt>
                <c:pt idx="1695">
                  <c:v>10947.612321000001</c:v>
                </c:pt>
                <c:pt idx="1696">
                  <c:v>10947.612321000001</c:v>
                </c:pt>
                <c:pt idx="1697">
                  <c:v>10947.612321000001</c:v>
                </c:pt>
                <c:pt idx="1698">
                  <c:v>10947.612321000001</c:v>
                </c:pt>
                <c:pt idx="1699">
                  <c:v>10947.612321000001</c:v>
                </c:pt>
                <c:pt idx="1700">
                  <c:v>10947.612321000001</c:v>
                </c:pt>
                <c:pt idx="1701">
                  <c:v>10947.612321000001</c:v>
                </c:pt>
                <c:pt idx="1702">
                  <c:v>10947.612321000001</c:v>
                </c:pt>
                <c:pt idx="1703">
                  <c:v>10947.612321000001</c:v>
                </c:pt>
                <c:pt idx="1704">
                  <c:v>10947.612321000001</c:v>
                </c:pt>
                <c:pt idx="1705">
                  <c:v>10947.612321000001</c:v>
                </c:pt>
                <c:pt idx="1706">
                  <c:v>10947.612321000001</c:v>
                </c:pt>
                <c:pt idx="1707">
                  <c:v>10947.612321000001</c:v>
                </c:pt>
                <c:pt idx="1708">
                  <c:v>10947.612321000001</c:v>
                </c:pt>
                <c:pt idx="1709">
                  <c:v>10947.612321000001</c:v>
                </c:pt>
                <c:pt idx="1710">
                  <c:v>10947.612321000001</c:v>
                </c:pt>
                <c:pt idx="1711">
                  <c:v>10947.612321000001</c:v>
                </c:pt>
                <c:pt idx="1712">
                  <c:v>12418.80553</c:v>
                </c:pt>
                <c:pt idx="1713">
                  <c:v>12418.80553</c:v>
                </c:pt>
                <c:pt idx="1714">
                  <c:v>12418.80553</c:v>
                </c:pt>
                <c:pt idx="1715">
                  <c:v>12418.80553</c:v>
                </c:pt>
                <c:pt idx="1716">
                  <c:v>12418.80553</c:v>
                </c:pt>
                <c:pt idx="1717">
                  <c:v>12418.80553</c:v>
                </c:pt>
                <c:pt idx="1718">
                  <c:v>12418.80553</c:v>
                </c:pt>
                <c:pt idx="1719">
                  <c:v>12418.80553</c:v>
                </c:pt>
                <c:pt idx="1720">
                  <c:v>12418.80553</c:v>
                </c:pt>
                <c:pt idx="1721">
                  <c:v>12418.80553</c:v>
                </c:pt>
                <c:pt idx="1722">
                  <c:v>13091.705569</c:v>
                </c:pt>
                <c:pt idx="1723">
                  <c:v>13091.705569</c:v>
                </c:pt>
                <c:pt idx="1724">
                  <c:v>13091.705569</c:v>
                </c:pt>
                <c:pt idx="1725">
                  <c:v>13091.705569</c:v>
                </c:pt>
                <c:pt idx="1726">
                  <c:v>13091.705569</c:v>
                </c:pt>
                <c:pt idx="1727">
                  <c:v>13091.705569</c:v>
                </c:pt>
                <c:pt idx="1728">
                  <c:v>13091.705569</c:v>
                </c:pt>
                <c:pt idx="1729">
                  <c:v>13091.705569</c:v>
                </c:pt>
                <c:pt idx="1730">
                  <c:v>13091.705569</c:v>
                </c:pt>
                <c:pt idx="1731">
                  <c:v>13091.705569</c:v>
                </c:pt>
                <c:pt idx="1732">
                  <c:v>13091.705569</c:v>
                </c:pt>
                <c:pt idx="1733">
                  <c:v>13091.705569</c:v>
                </c:pt>
                <c:pt idx="1734">
                  <c:v>13731.272143</c:v>
                </c:pt>
                <c:pt idx="1735">
                  <c:v>13731.272143</c:v>
                </c:pt>
                <c:pt idx="1736">
                  <c:v>13731.272143</c:v>
                </c:pt>
                <c:pt idx="1737">
                  <c:v>13731.272143</c:v>
                </c:pt>
                <c:pt idx="1738">
                  <c:v>13731.272143</c:v>
                </c:pt>
                <c:pt idx="1739">
                  <c:v>13731.272143</c:v>
                </c:pt>
                <c:pt idx="1740">
                  <c:v>13731.272143</c:v>
                </c:pt>
                <c:pt idx="1741">
                  <c:v>13731.272143</c:v>
                </c:pt>
                <c:pt idx="1742">
                  <c:v>13731.272143</c:v>
                </c:pt>
                <c:pt idx="1743">
                  <c:v>13731.272143</c:v>
                </c:pt>
                <c:pt idx="1744">
                  <c:v>13731.272143</c:v>
                </c:pt>
                <c:pt idx="1745">
                  <c:v>13731.272143</c:v>
                </c:pt>
                <c:pt idx="1746">
                  <c:v>13731.272143</c:v>
                </c:pt>
                <c:pt idx="1747">
                  <c:v>13731.272143</c:v>
                </c:pt>
                <c:pt idx="1748">
                  <c:v>13731.272143</c:v>
                </c:pt>
                <c:pt idx="1749">
                  <c:v>13731.272143</c:v>
                </c:pt>
                <c:pt idx="1750">
                  <c:v>14637.760571000001</c:v>
                </c:pt>
                <c:pt idx="1751">
                  <c:v>14637.760571000001</c:v>
                </c:pt>
                <c:pt idx="1752">
                  <c:v>14637.760571000001</c:v>
                </c:pt>
                <c:pt idx="1753">
                  <c:v>14637.760571000001</c:v>
                </c:pt>
                <c:pt idx="1754">
                  <c:v>14637.760571000001</c:v>
                </c:pt>
                <c:pt idx="1755">
                  <c:v>14637.760571000001</c:v>
                </c:pt>
                <c:pt idx="1756">
                  <c:v>14637.760571000001</c:v>
                </c:pt>
                <c:pt idx="1757">
                  <c:v>14637.760571000001</c:v>
                </c:pt>
                <c:pt idx="1758">
                  <c:v>14637.760571000001</c:v>
                </c:pt>
                <c:pt idx="1759">
                  <c:v>14637.760571000001</c:v>
                </c:pt>
                <c:pt idx="1760">
                  <c:v>14637.760571000001</c:v>
                </c:pt>
                <c:pt idx="1761">
                  <c:v>14637.760571000001</c:v>
                </c:pt>
                <c:pt idx="1762">
                  <c:v>14637.760571000001</c:v>
                </c:pt>
                <c:pt idx="1763">
                  <c:v>14637.760571000001</c:v>
                </c:pt>
                <c:pt idx="1764">
                  <c:v>14637.760571000001</c:v>
                </c:pt>
                <c:pt idx="1765">
                  <c:v>14637.760571000001</c:v>
                </c:pt>
                <c:pt idx="1766">
                  <c:v>14637.760571000001</c:v>
                </c:pt>
                <c:pt idx="1767">
                  <c:v>14637.760571000001</c:v>
                </c:pt>
                <c:pt idx="1768">
                  <c:v>14637.760571000001</c:v>
                </c:pt>
                <c:pt idx="1769">
                  <c:v>14637.760571000001</c:v>
                </c:pt>
                <c:pt idx="1770">
                  <c:v>14637.760571000001</c:v>
                </c:pt>
                <c:pt idx="1771">
                  <c:v>14637.760571000001</c:v>
                </c:pt>
                <c:pt idx="1772">
                  <c:v>16429.634744999999</c:v>
                </c:pt>
                <c:pt idx="1773">
                  <c:v>16429.634744999999</c:v>
                </c:pt>
                <c:pt idx="1774">
                  <c:v>16429.634744999999</c:v>
                </c:pt>
                <c:pt idx="1775">
                  <c:v>16429.634744999999</c:v>
                </c:pt>
                <c:pt idx="1776">
                  <c:v>16429.634744999999</c:v>
                </c:pt>
                <c:pt idx="1777">
                  <c:v>16429.634744999999</c:v>
                </c:pt>
                <c:pt idx="1778">
                  <c:v>16429.634744999999</c:v>
                </c:pt>
                <c:pt idx="1779">
                  <c:v>16429.634744999999</c:v>
                </c:pt>
                <c:pt idx="1780">
                  <c:v>16429.634744999999</c:v>
                </c:pt>
                <c:pt idx="1781">
                  <c:v>16429.634744999999</c:v>
                </c:pt>
                <c:pt idx="1782">
                  <c:v>16429.634744999999</c:v>
                </c:pt>
                <c:pt idx="1783">
                  <c:v>16429.634744999999</c:v>
                </c:pt>
                <c:pt idx="1784">
                  <c:v>16429.634744999999</c:v>
                </c:pt>
                <c:pt idx="1785">
                  <c:v>16429.634744999999</c:v>
                </c:pt>
                <c:pt idx="1786">
                  <c:v>16429.634744999999</c:v>
                </c:pt>
                <c:pt idx="1787">
                  <c:v>16429.634744999999</c:v>
                </c:pt>
                <c:pt idx="1788">
                  <c:v>16429.634744999999</c:v>
                </c:pt>
                <c:pt idx="1789">
                  <c:v>16429.634744999999</c:v>
                </c:pt>
                <c:pt idx="1790">
                  <c:v>16429.634744999999</c:v>
                </c:pt>
                <c:pt idx="1791">
                  <c:v>16429.634744999999</c:v>
                </c:pt>
                <c:pt idx="1792">
                  <c:v>16429.634744999999</c:v>
                </c:pt>
                <c:pt idx="1793">
                  <c:v>16429.634744999999</c:v>
                </c:pt>
                <c:pt idx="1794">
                  <c:v>16429.634744999999</c:v>
                </c:pt>
                <c:pt idx="1795">
                  <c:v>16429.634744999999</c:v>
                </c:pt>
                <c:pt idx="1796">
                  <c:v>16429.634744999999</c:v>
                </c:pt>
                <c:pt idx="1797">
                  <c:v>16429.634744999999</c:v>
                </c:pt>
                <c:pt idx="1798">
                  <c:v>16429.634744999999</c:v>
                </c:pt>
                <c:pt idx="1799">
                  <c:v>16429.634744999999</c:v>
                </c:pt>
                <c:pt idx="1800">
                  <c:v>16429.634744999999</c:v>
                </c:pt>
                <c:pt idx="1801">
                  <c:v>16429.634744999999</c:v>
                </c:pt>
                <c:pt idx="1802">
                  <c:v>16429.634744999999</c:v>
                </c:pt>
                <c:pt idx="1803">
                  <c:v>16429.634744999999</c:v>
                </c:pt>
                <c:pt idx="1804">
                  <c:v>16429.634744999999</c:v>
                </c:pt>
                <c:pt idx="1805">
                  <c:v>1460</c:v>
                </c:pt>
                <c:pt idx="1806">
                  <c:v>1460</c:v>
                </c:pt>
                <c:pt idx="1807">
                  <c:v>1460</c:v>
                </c:pt>
                <c:pt idx="1808">
                  <c:v>1460</c:v>
                </c:pt>
                <c:pt idx="1809">
                  <c:v>1460</c:v>
                </c:pt>
                <c:pt idx="1810">
                  <c:v>1460</c:v>
                </c:pt>
                <c:pt idx="1811">
                  <c:v>1460</c:v>
                </c:pt>
                <c:pt idx="1812">
                  <c:v>1460</c:v>
                </c:pt>
                <c:pt idx="1813">
                  <c:v>1460</c:v>
                </c:pt>
                <c:pt idx="1814">
                  <c:v>1460</c:v>
                </c:pt>
                <c:pt idx="1815">
                  <c:v>1460</c:v>
                </c:pt>
                <c:pt idx="1816">
                  <c:v>1460</c:v>
                </c:pt>
                <c:pt idx="1817">
                  <c:v>1460</c:v>
                </c:pt>
                <c:pt idx="1818">
                  <c:v>1460</c:v>
                </c:pt>
                <c:pt idx="1819">
                  <c:v>2920</c:v>
                </c:pt>
                <c:pt idx="1820">
                  <c:v>2920</c:v>
                </c:pt>
                <c:pt idx="1821">
                  <c:v>2920</c:v>
                </c:pt>
                <c:pt idx="1822">
                  <c:v>2920</c:v>
                </c:pt>
                <c:pt idx="1823">
                  <c:v>2920</c:v>
                </c:pt>
                <c:pt idx="1824">
                  <c:v>2920</c:v>
                </c:pt>
                <c:pt idx="1825">
                  <c:v>2920</c:v>
                </c:pt>
                <c:pt idx="1826">
                  <c:v>2920</c:v>
                </c:pt>
                <c:pt idx="1827">
                  <c:v>2920</c:v>
                </c:pt>
                <c:pt idx="1828">
                  <c:v>2920</c:v>
                </c:pt>
                <c:pt idx="1829">
                  <c:v>2920</c:v>
                </c:pt>
                <c:pt idx="1830">
                  <c:v>2920</c:v>
                </c:pt>
                <c:pt idx="1831">
                  <c:v>2920</c:v>
                </c:pt>
                <c:pt idx="1832">
                  <c:v>2920</c:v>
                </c:pt>
                <c:pt idx="1833">
                  <c:v>2920</c:v>
                </c:pt>
                <c:pt idx="1834">
                  <c:v>2920</c:v>
                </c:pt>
                <c:pt idx="1835">
                  <c:v>8144.8394259999995</c:v>
                </c:pt>
                <c:pt idx="1836">
                  <c:v>8144.8394259999995</c:v>
                </c:pt>
                <c:pt idx="1837">
                  <c:v>8144.8394259999995</c:v>
                </c:pt>
                <c:pt idx="1838">
                  <c:v>8144.8394259999995</c:v>
                </c:pt>
                <c:pt idx="1839">
                  <c:v>8144.8394259999995</c:v>
                </c:pt>
                <c:pt idx="1840">
                  <c:v>8144.8394259999995</c:v>
                </c:pt>
                <c:pt idx="1841">
                  <c:v>8144.8394259999995</c:v>
                </c:pt>
                <c:pt idx="1842">
                  <c:v>8144.8394259999995</c:v>
                </c:pt>
                <c:pt idx="1843">
                  <c:v>8144.8394259999995</c:v>
                </c:pt>
                <c:pt idx="1844">
                  <c:v>8144.8394259999995</c:v>
                </c:pt>
                <c:pt idx="1845">
                  <c:v>8144.8394259999995</c:v>
                </c:pt>
                <c:pt idx="1846">
                  <c:v>8144.8394259999995</c:v>
                </c:pt>
                <c:pt idx="1847">
                  <c:v>8144.8394259999995</c:v>
                </c:pt>
                <c:pt idx="1848">
                  <c:v>8144.8394259999995</c:v>
                </c:pt>
                <c:pt idx="1849">
                  <c:v>8144.8394259999995</c:v>
                </c:pt>
                <c:pt idx="1850">
                  <c:v>7414.8394259999995</c:v>
                </c:pt>
                <c:pt idx="1851">
                  <c:v>7414.8394259999995</c:v>
                </c:pt>
                <c:pt idx="1852">
                  <c:v>7414.8394259999995</c:v>
                </c:pt>
                <c:pt idx="1853">
                  <c:v>7414.8394259999995</c:v>
                </c:pt>
                <c:pt idx="1854">
                  <c:v>7414.8394259999995</c:v>
                </c:pt>
                <c:pt idx="1855">
                  <c:v>7414.8394259999995</c:v>
                </c:pt>
                <c:pt idx="1856">
                  <c:v>7414.8394259999995</c:v>
                </c:pt>
                <c:pt idx="1857">
                  <c:v>7414.8394259999995</c:v>
                </c:pt>
                <c:pt idx="1858">
                  <c:v>7414.8394259999995</c:v>
                </c:pt>
                <c:pt idx="1859">
                  <c:v>7414.8394259999995</c:v>
                </c:pt>
                <c:pt idx="1860">
                  <c:v>7414.8394259999995</c:v>
                </c:pt>
                <c:pt idx="1861">
                  <c:v>7414.8394259999995</c:v>
                </c:pt>
                <c:pt idx="1862">
                  <c:v>7414.8394259999995</c:v>
                </c:pt>
                <c:pt idx="1863">
                  <c:v>7414.8394259999995</c:v>
                </c:pt>
                <c:pt idx="1864">
                  <c:v>7414.8394259999995</c:v>
                </c:pt>
                <c:pt idx="1865">
                  <c:v>7414.8394259999995</c:v>
                </c:pt>
                <c:pt idx="1866">
                  <c:v>7414.8394259999995</c:v>
                </c:pt>
                <c:pt idx="1867">
                  <c:v>7414.8394259999995</c:v>
                </c:pt>
                <c:pt idx="1868">
                  <c:v>7414.8394259999995</c:v>
                </c:pt>
                <c:pt idx="1869">
                  <c:v>10745.537177</c:v>
                </c:pt>
                <c:pt idx="1870">
                  <c:v>10745.537177</c:v>
                </c:pt>
                <c:pt idx="1871">
                  <c:v>10745.537177</c:v>
                </c:pt>
                <c:pt idx="1872">
                  <c:v>10745.537177</c:v>
                </c:pt>
                <c:pt idx="1873">
                  <c:v>10745.537177</c:v>
                </c:pt>
                <c:pt idx="1874">
                  <c:v>10745.537177</c:v>
                </c:pt>
                <c:pt idx="1875">
                  <c:v>10745.537177</c:v>
                </c:pt>
                <c:pt idx="1876">
                  <c:v>10745.537177</c:v>
                </c:pt>
                <c:pt idx="1877">
                  <c:v>10745.537177</c:v>
                </c:pt>
                <c:pt idx="1878">
                  <c:v>10745.537177</c:v>
                </c:pt>
                <c:pt idx="1879">
                  <c:v>10745.537177</c:v>
                </c:pt>
                <c:pt idx="1880">
                  <c:v>10745.537177</c:v>
                </c:pt>
                <c:pt idx="1881">
                  <c:v>10745.537177</c:v>
                </c:pt>
                <c:pt idx="1882">
                  <c:v>10745.537177</c:v>
                </c:pt>
                <c:pt idx="1883">
                  <c:v>10745.537177</c:v>
                </c:pt>
                <c:pt idx="1884">
                  <c:v>10745.537177</c:v>
                </c:pt>
                <c:pt idx="1885">
                  <c:v>10745.537177</c:v>
                </c:pt>
                <c:pt idx="1886">
                  <c:v>10745.537177</c:v>
                </c:pt>
                <c:pt idx="1887">
                  <c:v>10745.537177</c:v>
                </c:pt>
                <c:pt idx="1888">
                  <c:v>13251.475546</c:v>
                </c:pt>
                <c:pt idx="1889">
                  <c:v>13251.475546</c:v>
                </c:pt>
                <c:pt idx="1890">
                  <c:v>13251.475546</c:v>
                </c:pt>
                <c:pt idx="1891">
                  <c:v>13251.475546</c:v>
                </c:pt>
                <c:pt idx="1892">
                  <c:v>13251.475546</c:v>
                </c:pt>
                <c:pt idx="1893">
                  <c:v>13251.475546</c:v>
                </c:pt>
                <c:pt idx="1894">
                  <c:v>13251.475546</c:v>
                </c:pt>
                <c:pt idx="1895">
                  <c:v>13251.475546</c:v>
                </c:pt>
                <c:pt idx="1896">
                  <c:v>13251.475546</c:v>
                </c:pt>
                <c:pt idx="1897">
                  <c:v>13251.475546</c:v>
                </c:pt>
                <c:pt idx="1898">
                  <c:v>13728.328654000001</c:v>
                </c:pt>
                <c:pt idx="1899">
                  <c:v>13728.328654000001</c:v>
                </c:pt>
                <c:pt idx="1900">
                  <c:v>13728.328654000001</c:v>
                </c:pt>
                <c:pt idx="1901">
                  <c:v>13728.328654000001</c:v>
                </c:pt>
                <c:pt idx="1902">
                  <c:v>13728.328654000001</c:v>
                </c:pt>
                <c:pt idx="1903">
                  <c:v>13728.328654000001</c:v>
                </c:pt>
                <c:pt idx="1904">
                  <c:v>13728.328654000001</c:v>
                </c:pt>
                <c:pt idx="1905">
                  <c:v>13728.328654000001</c:v>
                </c:pt>
                <c:pt idx="1906">
                  <c:v>13728.328654000001</c:v>
                </c:pt>
                <c:pt idx="1907">
                  <c:v>13728.328654000001</c:v>
                </c:pt>
                <c:pt idx="1908">
                  <c:v>13728.328654000001</c:v>
                </c:pt>
                <c:pt idx="1909">
                  <c:v>13728.328654000001</c:v>
                </c:pt>
                <c:pt idx="1910">
                  <c:v>13728.328654000001</c:v>
                </c:pt>
                <c:pt idx="1911">
                  <c:v>13728.328654000001</c:v>
                </c:pt>
                <c:pt idx="1912">
                  <c:v>13728.328654000001</c:v>
                </c:pt>
                <c:pt idx="1913">
                  <c:v>13728.328654000001</c:v>
                </c:pt>
                <c:pt idx="1914">
                  <c:v>13728.328654000001</c:v>
                </c:pt>
                <c:pt idx="1915">
                  <c:v>13728.328654000001</c:v>
                </c:pt>
                <c:pt idx="1916">
                  <c:v>13728.328654000001</c:v>
                </c:pt>
                <c:pt idx="1917">
                  <c:v>13728.328654000001</c:v>
                </c:pt>
                <c:pt idx="1918">
                  <c:v>13728.328654000001</c:v>
                </c:pt>
                <c:pt idx="1919">
                  <c:v>13728.328654000001</c:v>
                </c:pt>
                <c:pt idx="1920">
                  <c:v>13728.328654000001</c:v>
                </c:pt>
                <c:pt idx="1921">
                  <c:v>13728.328654000001</c:v>
                </c:pt>
                <c:pt idx="1922">
                  <c:v>13728.328654000001</c:v>
                </c:pt>
                <c:pt idx="1923">
                  <c:v>13728.328654000001</c:v>
                </c:pt>
                <c:pt idx="1924">
                  <c:v>13728.328654000001</c:v>
                </c:pt>
                <c:pt idx="1925">
                  <c:v>13728.328654000001</c:v>
                </c:pt>
                <c:pt idx="1926">
                  <c:v>13728.328654000001</c:v>
                </c:pt>
                <c:pt idx="1927">
                  <c:v>1460</c:v>
                </c:pt>
                <c:pt idx="1928">
                  <c:v>1460</c:v>
                </c:pt>
                <c:pt idx="1929">
                  <c:v>1460</c:v>
                </c:pt>
                <c:pt idx="1930">
                  <c:v>1460</c:v>
                </c:pt>
                <c:pt idx="1931">
                  <c:v>1460</c:v>
                </c:pt>
                <c:pt idx="1932">
                  <c:v>1460</c:v>
                </c:pt>
                <c:pt idx="1933">
                  <c:v>1460</c:v>
                </c:pt>
                <c:pt idx="1934">
                  <c:v>1460</c:v>
                </c:pt>
                <c:pt idx="1935">
                  <c:v>1460</c:v>
                </c:pt>
                <c:pt idx="1936">
                  <c:v>1460</c:v>
                </c:pt>
                <c:pt idx="1937">
                  <c:v>1460</c:v>
                </c:pt>
                <c:pt idx="1938">
                  <c:v>1460</c:v>
                </c:pt>
                <c:pt idx="1939">
                  <c:v>1460</c:v>
                </c:pt>
                <c:pt idx="1940">
                  <c:v>1460</c:v>
                </c:pt>
                <c:pt idx="1941">
                  <c:v>1460</c:v>
                </c:pt>
                <c:pt idx="1942">
                  <c:v>1460</c:v>
                </c:pt>
                <c:pt idx="1943">
                  <c:v>1460</c:v>
                </c:pt>
                <c:pt idx="1944">
                  <c:v>1460</c:v>
                </c:pt>
                <c:pt idx="1945">
                  <c:v>1460</c:v>
                </c:pt>
                <c:pt idx="1946">
                  <c:v>1460</c:v>
                </c:pt>
                <c:pt idx="1947">
                  <c:v>2920</c:v>
                </c:pt>
                <c:pt idx="1948">
                  <c:v>2920</c:v>
                </c:pt>
                <c:pt idx="1949">
                  <c:v>2920</c:v>
                </c:pt>
                <c:pt idx="1950">
                  <c:v>2920</c:v>
                </c:pt>
                <c:pt idx="1951">
                  <c:v>2920</c:v>
                </c:pt>
                <c:pt idx="1952">
                  <c:v>2920</c:v>
                </c:pt>
                <c:pt idx="1953">
                  <c:v>2920</c:v>
                </c:pt>
                <c:pt idx="1954">
                  <c:v>2920</c:v>
                </c:pt>
                <c:pt idx="1955">
                  <c:v>2920</c:v>
                </c:pt>
                <c:pt idx="1956">
                  <c:v>2920</c:v>
                </c:pt>
                <c:pt idx="1957">
                  <c:v>2920</c:v>
                </c:pt>
                <c:pt idx="1958">
                  <c:v>2920</c:v>
                </c:pt>
                <c:pt idx="1959">
                  <c:v>2920</c:v>
                </c:pt>
                <c:pt idx="1960">
                  <c:v>2920</c:v>
                </c:pt>
                <c:pt idx="1961">
                  <c:v>2920</c:v>
                </c:pt>
                <c:pt idx="1962">
                  <c:v>2920</c:v>
                </c:pt>
                <c:pt idx="1963">
                  <c:v>8305.3843039999992</c:v>
                </c:pt>
                <c:pt idx="1964">
                  <c:v>8305.3843039999992</c:v>
                </c:pt>
                <c:pt idx="1965">
                  <c:v>8305.3843039999992</c:v>
                </c:pt>
                <c:pt idx="1966">
                  <c:v>8305.3843039999992</c:v>
                </c:pt>
                <c:pt idx="1967">
                  <c:v>8305.3843039999992</c:v>
                </c:pt>
                <c:pt idx="1968">
                  <c:v>8305.3843039999992</c:v>
                </c:pt>
                <c:pt idx="1969">
                  <c:v>8305.3843039999992</c:v>
                </c:pt>
                <c:pt idx="1970">
                  <c:v>8305.3843039999992</c:v>
                </c:pt>
                <c:pt idx="1971">
                  <c:v>8305.3843039999992</c:v>
                </c:pt>
                <c:pt idx="1972">
                  <c:v>8305.3843039999992</c:v>
                </c:pt>
                <c:pt idx="1973">
                  <c:v>8305.3843039999992</c:v>
                </c:pt>
                <c:pt idx="1974">
                  <c:v>11372.865335</c:v>
                </c:pt>
                <c:pt idx="1975">
                  <c:v>11372.865335</c:v>
                </c:pt>
                <c:pt idx="1976">
                  <c:v>11372.865335</c:v>
                </c:pt>
                <c:pt idx="1977">
                  <c:v>11372.865335</c:v>
                </c:pt>
                <c:pt idx="1978">
                  <c:v>11372.865335</c:v>
                </c:pt>
                <c:pt idx="1979">
                  <c:v>11372.865335</c:v>
                </c:pt>
                <c:pt idx="1980">
                  <c:v>11372.865335</c:v>
                </c:pt>
                <c:pt idx="1981">
                  <c:v>11372.865335</c:v>
                </c:pt>
                <c:pt idx="1982">
                  <c:v>11372.865335</c:v>
                </c:pt>
                <c:pt idx="1983">
                  <c:v>11372.865335</c:v>
                </c:pt>
                <c:pt idx="1984">
                  <c:v>11372.865335</c:v>
                </c:pt>
                <c:pt idx="1985">
                  <c:v>11372.865335</c:v>
                </c:pt>
                <c:pt idx="1986">
                  <c:v>11372.865335</c:v>
                </c:pt>
                <c:pt idx="1987">
                  <c:v>11372.865335</c:v>
                </c:pt>
                <c:pt idx="1988">
                  <c:v>11372.865335</c:v>
                </c:pt>
                <c:pt idx="1989">
                  <c:v>11372.865335</c:v>
                </c:pt>
                <c:pt idx="1990">
                  <c:v>11372.865335</c:v>
                </c:pt>
                <c:pt idx="1991">
                  <c:v>11372.865335</c:v>
                </c:pt>
                <c:pt idx="1992">
                  <c:v>11372.865335</c:v>
                </c:pt>
                <c:pt idx="1993">
                  <c:v>13606.933711</c:v>
                </c:pt>
                <c:pt idx="1994">
                  <c:v>13606.933711</c:v>
                </c:pt>
                <c:pt idx="1995">
                  <c:v>13606.933711</c:v>
                </c:pt>
                <c:pt idx="1996">
                  <c:v>13606.933711</c:v>
                </c:pt>
                <c:pt idx="1997">
                  <c:v>13606.933711</c:v>
                </c:pt>
                <c:pt idx="1998">
                  <c:v>13606.933711</c:v>
                </c:pt>
                <c:pt idx="1999">
                  <c:v>13606.933711</c:v>
                </c:pt>
              </c:numCache>
            </c:numRef>
          </c:yVal>
          <c:smooth val="1"/>
          <c:extLst>
            <c:ext xmlns:c16="http://schemas.microsoft.com/office/drawing/2014/chart" uri="{C3380CC4-5D6E-409C-BE32-E72D297353CC}">
              <c16:uniqueId val="{00000000-7576-4FDB-A702-FD912E591E19}"/>
            </c:ext>
          </c:extLst>
        </c:ser>
        <c:dLbls>
          <c:showLegendKey val="0"/>
          <c:showVal val="0"/>
          <c:showCatName val="0"/>
          <c:showSerName val="0"/>
          <c:showPercent val="0"/>
          <c:showBubbleSize val="0"/>
        </c:dLbls>
        <c:axId val="1973484815"/>
        <c:axId val="1917540655"/>
      </c:scatterChart>
      <c:valAx>
        <c:axId val="19734848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sz="1000" b="0" i="0" u="none" strike="noStrike" kern="1200" baseline="0">
                    <a:solidFill>
                      <a:sysClr val="windowText" lastClr="000000">
                        <a:lumMod val="65000"/>
                        <a:lumOff val="35000"/>
                      </a:sysClr>
                    </a:solidFill>
                  </a:rPr>
                  <a:t>时间</a:t>
                </a:r>
                <a:r>
                  <a:rPr lang="en-US" altLang="zh-CN" sz="1000" b="0" i="0" u="none" strike="noStrike" kern="1200" baseline="0">
                    <a:solidFill>
                      <a:sysClr val="windowText" lastClr="000000">
                        <a:lumMod val="65000"/>
                        <a:lumOff val="35000"/>
                      </a:sysClr>
                    </a:solidFill>
                  </a:rPr>
                  <a:t>(us)</a:t>
                </a:r>
                <a:endParaRPr lang="zh-CN" altLang="en-US" sz="1000" b="0" i="0" u="none" strike="noStrike" kern="1200" baseline="0">
                  <a:solidFill>
                    <a:sysClr val="windowText" lastClr="000000">
                      <a:lumMod val="65000"/>
                      <a:lumOff val="35000"/>
                    </a:sys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17540655"/>
        <c:crosses val="autoZero"/>
        <c:crossBetween val="midCat"/>
      </c:valAx>
      <c:valAx>
        <c:axId val="1917540655"/>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u="none" strike="noStrike" kern="1200" baseline="0">
                    <a:solidFill>
                      <a:sysClr val="windowText" lastClr="000000">
                        <a:lumMod val="65000"/>
                        <a:lumOff val="35000"/>
                      </a:sysClr>
                    </a:solidFill>
                  </a:rPr>
                  <a:t>CWND(B)</a:t>
                </a:r>
                <a:endParaRPr lang="zh-CN" altLang="en-US" sz="1000" b="0" i="0" u="none" strike="noStrike" kern="1200" baseline="0">
                  <a:solidFill>
                    <a:sysClr val="windowText" lastClr="000000">
                      <a:lumMod val="65000"/>
                      <a:lumOff val="35000"/>
                    </a:sys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734848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CEC9-DDE4-4B30-87D6-0017517D5E27}" type="datetimeFigureOut">
              <a:rPr lang="zh-CN" altLang="en-US" smtClean="0"/>
              <a:t>2024/1/1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4487E-253C-4F2A-AD3B-D7DF4058A67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照片为学生拍摄的礼堂</a:t>
            </a:r>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ea typeface="华文中宋" panose="02010600040101010101" charset="-122"/>
              </a:defRPr>
            </a:lvl1pPr>
            <a:lvl2pPr marL="742950" indent="-285750">
              <a:defRPr sz="2000" b="1">
                <a:solidFill>
                  <a:schemeClr val="tx1"/>
                </a:solidFill>
                <a:latin typeface="Arial" panose="020B0604020202020204" pitchFamily="34" charset="0"/>
                <a:ea typeface="华文中宋" panose="02010600040101010101" charset="-122"/>
              </a:defRPr>
            </a:lvl2pPr>
            <a:lvl3pPr marL="1143000" indent="-228600">
              <a:defRPr sz="2000" b="1">
                <a:solidFill>
                  <a:schemeClr val="tx1"/>
                </a:solidFill>
                <a:latin typeface="Arial" panose="020B0604020202020204" pitchFamily="34" charset="0"/>
                <a:ea typeface="华文中宋" panose="02010600040101010101" charset="-122"/>
              </a:defRPr>
            </a:lvl3pPr>
            <a:lvl4pPr marL="1600200" indent="-228600">
              <a:defRPr sz="2000" b="1">
                <a:solidFill>
                  <a:schemeClr val="tx1"/>
                </a:solidFill>
                <a:latin typeface="Arial" panose="020B0604020202020204" pitchFamily="34" charset="0"/>
                <a:ea typeface="华文中宋" panose="02010600040101010101" charset="-122"/>
              </a:defRPr>
            </a:lvl4pPr>
            <a:lvl5pPr marL="2057400" indent="-228600">
              <a:defRPr sz="2000" b="1">
                <a:solidFill>
                  <a:schemeClr val="tx1"/>
                </a:solidFill>
                <a:latin typeface="Arial" panose="020B0604020202020204" pitchFamily="34" charset="0"/>
                <a:ea typeface="华文中宋" panose="02010600040101010101" charset="-122"/>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F000F6D-74D8-0C46-B428-4DE0EB034880}" type="slidenum">
              <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32825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71077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05302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31064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04218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12394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09408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35200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图片可以替换</a:t>
            </a:r>
          </a:p>
        </p:txBody>
      </p:sp>
      <p:sp>
        <p:nvSpPr>
          <p:cNvPr id="4" name="灯片编号占位符 3"/>
          <p:cNvSpPr>
            <a:spLocks noGrp="1"/>
          </p:cNvSpPr>
          <p:nvPr>
            <p:ph type="sldNum" sz="quarter" idx="10"/>
          </p:nvPr>
        </p:nvSpPr>
        <p:spPr/>
        <p:txBody>
          <a:bodyPr/>
          <a:lstStyle/>
          <a:p>
            <a:fld id="{5FD4487E-253C-4F2A-AD3B-D7DF4058A670}"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43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79630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0549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18991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07248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76461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19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2024/1/1</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2024/1/1</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2024/1/1</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2024/1/1</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t>2024/1/1</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A7C40F-0D87-4C47-A7B0-B93EF7B2BEDD}" type="datetimeFigureOut">
              <a:rPr lang="zh-CN" altLang="en-US" smtClean="0"/>
              <a:t>2024/1/1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FA7C40F-0D87-4C47-A7B0-B93EF7B2BEDD}" type="datetimeFigureOut">
              <a:rPr lang="zh-CN" altLang="en-US" smtClean="0"/>
              <a:t>2024/1/1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2024/1/1</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hq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2088106"/>
            <a:ext cx="12192000" cy="255927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panose="020B0604020202020204"/>
              <a:ea typeface="微软雅黑" panose="020B0503020204020204" charset="-122"/>
              <a:cs typeface="+mn-cs"/>
            </a:endParaRPr>
          </a:p>
        </p:txBody>
      </p:sp>
      <p:sp>
        <p:nvSpPr>
          <p:cNvPr id="2" name="标题 1"/>
          <p:cNvSpPr>
            <a:spLocks noGrp="1"/>
          </p:cNvSpPr>
          <p:nvPr>
            <p:ph type="ctrTitle"/>
          </p:nvPr>
        </p:nvSpPr>
        <p:spPr>
          <a:xfrm>
            <a:off x="1524000" y="1933085"/>
            <a:ext cx="9144000" cy="1992963"/>
          </a:xfrm>
        </p:spPr>
        <p:txBody>
          <a:bodyPr/>
          <a:lstStyle/>
          <a:p>
            <a:r>
              <a:rPr lang="zh-CN" altLang="en-US" b="1" dirty="0"/>
              <a:t>计算机网络研讨课第三阶段实验总结</a:t>
            </a:r>
          </a:p>
        </p:txBody>
      </p:sp>
      <p:sp>
        <p:nvSpPr>
          <p:cNvPr id="3" name="副标题 2"/>
          <p:cNvSpPr>
            <a:spLocks noGrp="1"/>
          </p:cNvSpPr>
          <p:nvPr>
            <p:ph type="subTitle" idx="1"/>
          </p:nvPr>
        </p:nvSpPr>
        <p:spPr>
          <a:xfrm>
            <a:off x="1524000" y="4005618"/>
            <a:ext cx="9144000" cy="1970829"/>
          </a:xfrm>
        </p:spPr>
        <p:txBody>
          <a:bodyPr>
            <a:normAutofit/>
          </a:bodyPr>
          <a:lstStyle/>
          <a:p>
            <a:r>
              <a:rPr lang="zh-CN" altLang="en-US" sz="2800" dirty="0"/>
              <a:t>贾城昊</a:t>
            </a:r>
          </a:p>
        </p:txBody>
      </p:sp>
      <p:pic>
        <p:nvPicPr>
          <p:cNvPr id="6" name="图片 5" descr="横版组合——透明.png"/>
          <p:cNvPicPr>
            <a:picLocks noChangeAspect="1"/>
          </p:cNvPicPr>
          <p:nvPr/>
        </p:nvPicPr>
        <p:blipFill>
          <a:blip r:embed="rId4" cstate="screen"/>
          <a:srcRect/>
          <a:stretch>
            <a:fillRect/>
          </a:stretch>
        </p:blipFill>
        <p:spPr bwMode="auto">
          <a:xfrm>
            <a:off x="3523853" y="698565"/>
            <a:ext cx="5144295"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——TCP </a:t>
            </a:r>
            <a:r>
              <a:rPr lang="zh-CN" altLang="en-US" dirty="0"/>
              <a:t>连接管理和数据包处理</a:t>
            </a:r>
          </a:p>
        </p:txBody>
      </p:sp>
      <p:sp>
        <p:nvSpPr>
          <p:cNvPr id="18" name="文本框 17">
            <a:extLst>
              <a:ext uri="{FF2B5EF4-FFF2-40B4-BE49-F238E27FC236}">
                <a16:creationId xmlns:a16="http://schemas.microsoft.com/office/drawing/2014/main" id="{750F5074-25E2-747D-57F5-809A9689871F}"/>
              </a:ext>
            </a:extLst>
          </p:cNvPr>
          <p:cNvSpPr txBox="1"/>
          <p:nvPr/>
        </p:nvSpPr>
        <p:spPr>
          <a:xfrm>
            <a:off x="729970" y="1168923"/>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4.    TCP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数据包和连接管理</a:t>
            </a:r>
            <a:r>
              <a:rPr lang="zh-CN" altLang="en-US" sz="2000" b="1" dirty="0">
                <a:solidFill>
                  <a:srgbClr val="000000"/>
                </a:solidFill>
                <a:latin typeface="Arial"/>
                <a:ea typeface="微软雅黑"/>
              </a:rPr>
              <a:t>（</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续）</a:t>
            </a:r>
          </a:p>
        </p:txBody>
      </p:sp>
      <p:pic>
        <p:nvPicPr>
          <p:cNvPr id="4" name="Picture 6">
            <a:extLst>
              <a:ext uri="{FF2B5EF4-FFF2-40B4-BE49-F238E27FC236}">
                <a16:creationId xmlns:a16="http://schemas.microsoft.com/office/drawing/2014/main" id="{3044923F-7DA2-2BB4-827F-CF0988A81E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75838" y="1569033"/>
            <a:ext cx="4471332" cy="4306605"/>
          </a:xfrm>
          <a:prstGeom prst="rect">
            <a:avLst/>
          </a:prstGeom>
          <a:noFill/>
        </p:spPr>
      </p:pic>
      <p:sp>
        <p:nvSpPr>
          <p:cNvPr id="6" name="文本框 5">
            <a:extLst>
              <a:ext uri="{FF2B5EF4-FFF2-40B4-BE49-F238E27FC236}">
                <a16:creationId xmlns:a16="http://schemas.microsoft.com/office/drawing/2014/main" id="{20048524-49C1-503F-5D20-C9BA8D7F49E9}"/>
              </a:ext>
            </a:extLst>
          </p:cNvPr>
          <p:cNvSpPr txBox="1"/>
          <p:nvPr/>
        </p:nvSpPr>
        <p:spPr>
          <a:xfrm>
            <a:off x="970004" y="1593471"/>
            <a:ext cx="6666472" cy="3742178"/>
          </a:xfrm>
          <a:prstGeom prst="rect">
            <a:avLst/>
          </a:prstGeom>
          <a:noFill/>
        </p:spPr>
        <p:txBody>
          <a:bodyPr wrap="square" rtlCol="0">
            <a:spAutoFit/>
          </a:bodyPr>
          <a:lstStyle/>
          <a:p>
            <a:pPr>
              <a:lnSpc>
                <a:spcPct val="150000"/>
              </a:lnSpc>
            </a:pPr>
            <a:r>
              <a:rPr lang="zh-CN" altLang="en-US" sz="1600" kern="0" dirty="0">
                <a:solidFill>
                  <a:srgbClr val="101214"/>
                </a:solidFill>
                <a:effectLst/>
                <a:latin typeface="+mn-ea"/>
                <a:cs typeface="宋体" panose="02010600030101010101" pitchFamily="2" charset="-122"/>
              </a:rPr>
              <a:t>       如果是</a:t>
            </a:r>
            <a:r>
              <a:rPr lang="en-US" altLang="zh-CN" sz="1600" kern="0" dirty="0">
                <a:solidFill>
                  <a:srgbClr val="FF0000"/>
                </a:solidFill>
                <a:effectLst/>
                <a:latin typeface="+mn-ea"/>
                <a:cs typeface="宋体" panose="02010600030101010101" pitchFamily="2" charset="-122"/>
              </a:rPr>
              <a:t>FIN_WAIT_1</a:t>
            </a:r>
            <a:r>
              <a:rPr lang="zh-CN" altLang="en-US" sz="1600" kern="0" dirty="0">
                <a:solidFill>
                  <a:srgbClr val="FF0000"/>
                </a:solidFill>
                <a:effectLst/>
                <a:latin typeface="+mn-ea"/>
                <a:cs typeface="宋体" panose="02010600030101010101" pitchFamily="2" charset="-122"/>
              </a:rPr>
              <a:t>状态</a:t>
            </a:r>
            <a:r>
              <a:rPr lang="zh-CN" altLang="en-US" sz="1600" kern="0" dirty="0">
                <a:solidFill>
                  <a:srgbClr val="101214"/>
                </a:solidFill>
                <a:effectLst/>
                <a:latin typeface="+mn-ea"/>
                <a:cs typeface="宋体" panose="02010600030101010101" pitchFamily="2" charset="-122"/>
              </a:rPr>
              <a:t>，说明本地端已启动连接终止，并</a:t>
            </a:r>
            <a:r>
              <a:rPr lang="zh-CN" altLang="en-US" sz="1600" kern="0" dirty="0">
                <a:solidFill>
                  <a:srgbClr val="FF0000"/>
                </a:solidFill>
                <a:effectLst/>
                <a:latin typeface="+mn-ea"/>
                <a:cs typeface="宋体" panose="02010600030101010101" pitchFamily="2" charset="-122"/>
              </a:rPr>
              <a:t>正在等待远程端的确认</a:t>
            </a:r>
            <a:r>
              <a:rPr lang="zh-CN" altLang="en-US" sz="1600" kern="0" dirty="0">
                <a:solidFill>
                  <a:srgbClr val="101214"/>
                </a:solidFill>
                <a:effectLst/>
                <a:latin typeface="+mn-ea"/>
                <a:cs typeface="宋体" panose="02010600030101010101" pitchFamily="2" charset="-122"/>
              </a:rPr>
              <a:t>，此时</a:t>
            </a:r>
            <a:r>
              <a:rPr lang="zh-CN" altLang="en-US" sz="1600" kern="0" dirty="0">
                <a:solidFill>
                  <a:srgbClr val="FF0000"/>
                </a:solidFill>
                <a:effectLst/>
                <a:latin typeface="+mn-ea"/>
                <a:cs typeface="宋体" panose="02010600030101010101" pitchFamily="2" charset="-122"/>
              </a:rPr>
              <a:t>已发送了一个</a:t>
            </a:r>
            <a:r>
              <a:rPr lang="en-US" altLang="zh-CN" sz="1600" kern="0" dirty="0">
                <a:solidFill>
                  <a:srgbClr val="FF0000"/>
                </a:solidFill>
                <a:effectLst/>
                <a:latin typeface="+mn-ea"/>
                <a:cs typeface="宋体" panose="02010600030101010101" pitchFamily="2" charset="-122"/>
              </a:rPr>
              <a:t>FIN</a:t>
            </a:r>
            <a:r>
              <a:rPr lang="zh-CN" altLang="en-US" sz="1600" kern="0" dirty="0">
                <a:solidFill>
                  <a:srgbClr val="101214"/>
                </a:solidFill>
                <a:effectLst/>
                <a:latin typeface="+mn-ea"/>
                <a:cs typeface="宋体" panose="02010600030101010101" pitchFamily="2" charset="-122"/>
              </a:rPr>
              <a:t>数据包。</a:t>
            </a:r>
          </a:p>
          <a:p>
            <a:pPr>
              <a:lnSpc>
                <a:spcPct val="150000"/>
              </a:lnSpc>
            </a:pPr>
            <a:r>
              <a:rPr lang="zh-CN" altLang="en-US" sz="1600" kern="0" dirty="0">
                <a:solidFill>
                  <a:srgbClr val="101214"/>
                </a:solidFill>
                <a:effectLst/>
                <a:latin typeface="+mn-ea"/>
                <a:cs typeface="宋体" panose="02010600030101010101" pitchFamily="2" charset="-122"/>
              </a:rPr>
              <a:t>        那么，在该状态下，收到一个</a:t>
            </a:r>
            <a:r>
              <a:rPr lang="en-US" altLang="zh-CN" sz="1600" kern="0" dirty="0">
                <a:solidFill>
                  <a:srgbClr val="101214"/>
                </a:solidFill>
                <a:effectLst/>
                <a:latin typeface="+mn-ea"/>
                <a:cs typeface="宋体" panose="02010600030101010101" pitchFamily="2" charset="-122"/>
              </a:rPr>
              <a:t>TCP</a:t>
            </a:r>
            <a:r>
              <a:rPr lang="zh-CN" altLang="en-US" sz="1600" kern="0" dirty="0">
                <a:solidFill>
                  <a:srgbClr val="101214"/>
                </a:solidFill>
                <a:effectLst/>
                <a:latin typeface="+mn-ea"/>
                <a:cs typeface="宋体" panose="02010600030101010101" pitchFamily="2" charset="-122"/>
              </a:rPr>
              <a:t>包后，首先</a:t>
            </a:r>
            <a:r>
              <a:rPr lang="zh-CN" altLang="en-US" sz="1600" kern="0" dirty="0">
                <a:solidFill>
                  <a:srgbClr val="FF0000"/>
                </a:solidFill>
                <a:effectLst/>
                <a:latin typeface="+mn-ea"/>
                <a:cs typeface="宋体" panose="02010600030101010101" pitchFamily="2" charset="-122"/>
              </a:rPr>
              <a:t>检查接收到的序列</a:t>
            </a:r>
            <a:r>
              <a:rPr lang="zh-CN" altLang="en-US" sz="1600" kern="0" dirty="0">
                <a:solidFill>
                  <a:srgbClr val="101214"/>
                </a:solidFill>
                <a:effectLst/>
                <a:latin typeface="+mn-ea"/>
                <a:cs typeface="宋体" panose="02010600030101010101" pitchFamily="2" charset="-122"/>
              </a:rPr>
              <a:t>，不合法则返回。然后更新 </a:t>
            </a:r>
            <a:r>
              <a:rPr lang="en-US" altLang="zh-CN" sz="1600" kern="0" dirty="0" err="1">
                <a:solidFill>
                  <a:srgbClr val="101214"/>
                </a:solidFill>
                <a:effectLst/>
                <a:latin typeface="+mn-ea"/>
                <a:cs typeface="宋体" panose="02010600030101010101" pitchFamily="2" charset="-122"/>
              </a:rPr>
              <a:t>rcv_nxt</a:t>
            </a:r>
            <a:r>
              <a:rPr lang="zh-CN" altLang="en-US" sz="1600" kern="0" dirty="0">
                <a:solidFill>
                  <a:srgbClr val="101214"/>
                </a:solidFill>
                <a:effectLst/>
                <a:latin typeface="+mn-ea"/>
                <a:cs typeface="宋体" panose="02010600030101010101" pitchFamily="2" charset="-122"/>
              </a:rPr>
              <a:t>，</a:t>
            </a:r>
            <a:r>
              <a:rPr lang="en-US" altLang="zh-CN" sz="1600" kern="0" dirty="0" err="1">
                <a:solidFill>
                  <a:srgbClr val="101214"/>
                </a:solidFill>
                <a:effectLst/>
                <a:latin typeface="+mn-ea"/>
                <a:cs typeface="宋体" panose="02010600030101010101" pitchFamily="2" charset="-122"/>
              </a:rPr>
              <a:t>snd_una</a:t>
            </a:r>
            <a:r>
              <a:rPr lang="zh-CN" altLang="en-US" sz="1600" kern="0" dirty="0">
                <a:solidFill>
                  <a:srgbClr val="101214"/>
                </a:solidFill>
                <a:effectLst/>
                <a:latin typeface="+mn-ea"/>
                <a:cs typeface="宋体" panose="02010600030101010101" pitchFamily="2" charset="-122"/>
              </a:rPr>
              <a:t>与窗口信息。接着，如果</a:t>
            </a:r>
            <a:r>
              <a:rPr lang="en-US" altLang="zh-CN" sz="1600" kern="0" dirty="0">
                <a:solidFill>
                  <a:srgbClr val="101214"/>
                </a:solidFill>
                <a:effectLst/>
                <a:latin typeface="+mn-ea"/>
                <a:cs typeface="宋体" panose="02010600030101010101" pitchFamily="2" charset="-122"/>
              </a:rPr>
              <a:t>TCP</a:t>
            </a:r>
            <a:r>
              <a:rPr lang="zh-CN" altLang="en-US" sz="1600" kern="0" dirty="0">
                <a:solidFill>
                  <a:srgbClr val="101214"/>
                </a:solidFill>
                <a:effectLst/>
                <a:latin typeface="+mn-ea"/>
                <a:cs typeface="宋体" panose="02010600030101010101" pitchFamily="2" charset="-122"/>
              </a:rPr>
              <a:t>控制包中</a:t>
            </a:r>
            <a:r>
              <a:rPr lang="zh-CN" altLang="en-US" sz="1600" kern="0" dirty="0">
                <a:solidFill>
                  <a:srgbClr val="FF0000"/>
                </a:solidFill>
                <a:effectLst/>
                <a:latin typeface="+mn-ea"/>
                <a:cs typeface="宋体" panose="02010600030101010101" pitchFamily="2" charset="-122"/>
              </a:rPr>
              <a:t>同时包含</a:t>
            </a:r>
            <a:r>
              <a:rPr lang="en-US" altLang="zh-CN" sz="1600" kern="0" dirty="0">
                <a:solidFill>
                  <a:srgbClr val="FF0000"/>
                </a:solidFill>
                <a:effectLst/>
                <a:latin typeface="+mn-ea"/>
                <a:cs typeface="宋体" panose="02010600030101010101" pitchFamily="2" charset="-122"/>
              </a:rPr>
              <a:t>FIN</a:t>
            </a:r>
            <a:r>
              <a:rPr lang="zh-CN" altLang="en-US" sz="1600" kern="0" dirty="0">
                <a:solidFill>
                  <a:srgbClr val="FF0000"/>
                </a:solidFill>
                <a:effectLst/>
                <a:latin typeface="+mn-ea"/>
                <a:cs typeface="宋体" panose="02010600030101010101" pitchFamily="2" charset="-122"/>
              </a:rPr>
              <a:t>和</a:t>
            </a:r>
            <a:r>
              <a:rPr lang="en-US" altLang="zh-CN" sz="1600" kern="0" dirty="0">
                <a:solidFill>
                  <a:srgbClr val="FF0000"/>
                </a:solidFill>
                <a:effectLst/>
                <a:latin typeface="+mn-ea"/>
                <a:cs typeface="宋体" panose="02010600030101010101" pitchFamily="2" charset="-122"/>
              </a:rPr>
              <a:t>ACK</a:t>
            </a:r>
            <a:r>
              <a:rPr lang="zh-CN" altLang="en-US" sz="1600" kern="0" dirty="0">
                <a:solidFill>
                  <a:srgbClr val="FF0000"/>
                </a:solidFill>
                <a:effectLst/>
                <a:latin typeface="+mn-ea"/>
                <a:cs typeface="宋体" panose="02010600030101010101" pitchFamily="2" charset="-122"/>
              </a:rPr>
              <a:t>标志</a:t>
            </a:r>
            <a:r>
              <a:rPr lang="zh-CN" altLang="en-US" sz="1600" kern="0" dirty="0">
                <a:solidFill>
                  <a:srgbClr val="101214"/>
                </a:solidFill>
                <a:effectLst/>
                <a:latin typeface="+mn-ea"/>
                <a:cs typeface="宋体" panose="02010600030101010101" pitchFamily="2" charset="-122"/>
              </a:rPr>
              <a:t>，并且发送序列号 </a:t>
            </a:r>
            <a:r>
              <a:rPr lang="en-US" altLang="zh-CN" sz="1600" kern="0" dirty="0" err="1">
                <a:solidFill>
                  <a:srgbClr val="101214"/>
                </a:solidFill>
                <a:effectLst/>
                <a:latin typeface="+mn-ea"/>
                <a:cs typeface="宋体" panose="02010600030101010101" pitchFamily="2" charset="-122"/>
              </a:rPr>
              <a:t>snd_nxt</a:t>
            </a:r>
            <a:r>
              <a:rPr lang="en-US" altLang="zh-CN" sz="1600" kern="0" dirty="0">
                <a:solidFill>
                  <a:srgbClr val="101214"/>
                </a:solidFill>
                <a:effectLst/>
                <a:latin typeface="+mn-ea"/>
                <a:cs typeface="宋体" panose="02010600030101010101" pitchFamily="2" charset="-122"/>
              </a:rPr>
              <a:t> </a:t>
            </a:r>
            <a:r>
              <a:rPr lang="zh-CN" altLang="en-US" sz="1600" kern="0" dirty="0">
                <a:solidFill>
                  <a:srgbClr val="101214"/>
                </a:solidFill>
                <a:effectLst/>
                <a:latin typeface="+mn-ea"/>
                <a:cs typeface="宋体" panose="02010600030101010101" pitchFamily="2" charset="-122"/>
              </a:rPr>
              <a:t>等于确认序列号 </a:t>
            </a:r>
            <a:r>
              <a:rPr lang="en-US" altLang="zh-CN" sz="1600" kern="0" dirty="0" err="1">
                <a:solidFill>
                  <a:srgbClr val="101214"/>
                </a:solidFill>
                <a:effectLst/>
                <a:latin typeface="+mn-ea"/>
                <a:cs typeface="宋体" panose="02010600030101010101" pitchFamily="2" charset="-122"/>
              </a:rPr>
              <a:t>snd_una</a:t>
            </a:r>
            <a:r>
              <a:rPr lang="zh-CN" altLang="en-US" sz="1600" kern="0" dirty="0">
                <a:solidFill>
                  <a:srgbClr val="101214"/>
                </a:solidFill>
                <a:effectLst/>
                <a:latin typeface="+mn-ea"/>
                <a:cs typeface="宋体" panose="02010600030101010101" pitchFamily="2" charset="-122"/>
              </a:rPr>
              <a:t>，则</a:t>
            </a:r>
            <a:r>
              <a:rPr lang="zh-CN" altLang="en-US" sz="1600" kern="0" dirty="0">
                <a:solidFill>
                  <a:srgbClr val="FF0000"/>
                </a:solidFill>
                <a:effectLst/>
                <a:latin typeface="+mn-ea"/>
                <a:cs typeface="宋体" panose="02010600030101010101" pitchFamily="2" charset="-122"/>
              </a:rPr>
              <a:t>切换到 </a:t>
            </a:r>
            <a:r>
              <a:rPr lang="en-US" altLang="zh-CN" sz="1600" kern="0" dirty="0">
                <a:solidFill>
                  <a:srgbClr val="FF0000"/>
                </a:solidFill>
                <a:effectLst/>
                <a:latin typeface="+mn-ea"/>
                <a:cs typeface="宋体" panose="02010600030101010101" pitchFamily="2" charset="-122"/>
              </a:rPr>
              <a:t>TCP_TIME_WAIT </a:t>
            </a:r>
            <a:r>
              <a:rPr lang="zh-CN" altLang="en-US" sz="1600" kern="0" dirty="0">
                <a:solidFill>
                  <a:srgbClr val="FF0000"/>
                </a:solidFill>
                <a:effectLst/>
                <a:latin typeface="+mn-ea"/>
                <a:cs typeface="宋体" panose="02010600030101010101" pitchFamily="2" charset="-122"/>
              </a:rPr>
              <a:t>状态</a:t>
            </a:r>
            <a:r>
              <a:rPr lang="zh-CN" altLang="en-US" sz="1600" kern="0" dirty="0">
                <a:solidFill>
                  <a:srgbClr val="101214"/>
                </a:solidFill>
                <a:effectLst/>
                <a:latin typeface="+mn-ea"/>
                <a:cs typeface="宋体" panose="02010600030101010101" pitchFamily="2" charset="-122"/>
              </a:rPr>
              <a:t>，</a:t>
            </a:r>
            <a:r>
              <a:rPr lang="zh-CN" altLang="en-US" sz="1600" kern="0" dirty="0">
                <a:solidFill>
                  <a:srgbClr val="FF0000"/>
                </a:solidFill>
                <a:effectLst/>
                <a:latin typeface="+mn-ea"/>
                <a:cs typeface="宋体" panose="02010600030101010101" pitchFamily="2" charset="-122"/>
              </a:rPr>
              <a:t>设置 </a:t>
            </a:r>
            <a:r>
              <a:rPr lang="en-US" altLang="zh-CN" sz="1600" kern="0" dirty="0">
                <a:solidFill>
                  <a:srgbClr val="FF0000"/>
                </a:solidFill>
                <a:effectLst/>
                <a:latin typeface="+mn-ea"/>
                <a:cs typeface="宋体" panose="02010600030101010101" pitchFamily="2" charset="-122"/>
              </a:rPr>
              <a:t>TIME_WAIT </a:t>
            </a:r>
            <a:r>
              <a:rPr lang="zh-CN" altLang="en-US" sz="1600" kern="0" dirty="0">
                <a:solidFill>
                  <a:srgbClr val="FF0000"/>
                </a:solidFill>
                <a:effectLst/>
                <a:latin typeface="+mn-ea"/>
                <a:cs typeface="宋体" panose="02010600030101010101" pitchFamily="2" charset="-122"/>
              </a:rPr>
              <a:t>定时器</a:t>
            </a:r>
            <a:r>
              <a:rPr lang="zh-CN" altLang="en-US" sz="1600" kern="0" dirty="0">
                <a:solidFill>
                  <a:srgbClr val="101214"/>
                </a:solidFill>
                <a:effectLst/>
                <a:latin typeface="+mn-ea"/>
                <a:cs typeface="宋体" panose="02010600030101010101" pitchFamily="2" charset="-122"/>
              </a:rPr>
              <a:t>，</a:t>
            </a:r>
            <a:r>
              <a:rPr lang="zh-CN" altLang="en-US" sz="1600" kern="0" dirty="0">
                <a:solidFill>
                  <a:srgbClr val="FF0000"/>
                </a:solidFill>
                <a:effectLst/>
                <a:latin typeface="+mn-ea"/>
                <a:cs typeface="宋体" panose="02010600030101010101" pitchFamily="2" charset="-122"/>
              </a:rPr>
              <a:t>发送</a:t>
            </a:r>
            <a:r>
              <a:rPr lang="en-US" altLang="zh-CN" sz="1600" kern="0" dirty="0">
                <a:solidFill>
                  <a:srgbClr val="FF0000"/>
                </a:solidFill>
                <a:effectLst/>
                <a:latin typeface="+mn-ea"/>
                <a:cs typeface="宋体" panose="02010600030101010101" pitchFamily="2" charset="-122"/>
              </a:rPr>
              <a:t>ACK</a:t>
            </a:r>
            <a:r>
              <a:rPr lang="zh-CN" altLang="en-US" sz="1600" kern="0" dirty="0">
                <a:solidFill>
                  <a:srgbClr val="101214"/>
                </a:solidFill>
                <a:effectLst/>
                <a:latin typeface="+mn-ea"/>
                <a:cs typeface="宋体" panose="02010600030101010101" pitchFamily="2" charset="-122"/>
              </a:rPr>
              <a:t>；如果</a:t>
            </a:r>
            <a:r>
              <a:rPr lang="zh-CN" altLang="en-US" sz="1600" kern="0" dirty="0">
                <a:solidFill>
                  <a:srgbClr val="FF0000"/>
                </a:solidFill>
                <a:effectLst/>
                <a:latin typeface="+mn-ea"/>
                <a:cs typeface="宋体" panose="02010600030101010101" pitchFamily="2" charset="-122"/>
              </a:rPr>
              <a:t>只包含</a:t>
            </a:r>
            <a:r>
              <a:rPr lang="en-US" altLang="zh-CN" sz="1600" kern="0" dirty="0">
                <a:solidFill>
                  <a:srgbClr val="FF0000"/>
                </a:solidFill>
                <a:effectLst/>
                <a:latin typeface="+mn-ea"/>
                <a:cs typeface="宋体" panose="02010600030101010101" pitchFamily="2" charset="-122"/>
              </a:rPr>
              <a:t>ACK</a:t>
            </a:r>
            <a:r>
              <a:rPr lang="zh-CN" altLang="en-US" sz="1600" kern="0" dirty="0">
                <a:solidFill>
                  <a:srgbClr val="FF0000"/>
                </a:solidFill>
                <a:effectLst/>
                <a:latin typeface="+mn-ea"/>
                <a:cs typeface="宋体" panose="02010600030101010101" pitchFamily="2" charset="-122"/>
              </a:rPr>
              <a:t>标志</a:t>
            </a:r>
            <a:r>
              <a:rPr lang="zh-CN" altLang="en-US" sz="1600" kern="0" dirty="0">
                <a:solidFill>
                  <a:srgbClr val="101214"/>
                </a:solidFill>
                <a:effectLst/>
                <a:latin typeface="+mn-ea"/>
                <a:cs typeface="宋体" panose="02010600030101010101" pitchFamily="2" charset="-122"/>
              </a:rPr>
              <a:t>，并且 </a:t>
            </a:r>
            <a:r>
              <a:rPr lang="en-US" altLang="zh-CN" sz="1600" kern="0" dirty="0" err="1">
                <a:solidFill>
                  <a:srgbClr val="101214"/>
                </a:solidFill>
                <a:effectLst/>
                <a:latin typeface="+mn-ea"/>
                <a:cs typeface="宋体" panose="02010600030101010101" pitchFamily="2" charset="-122"/>
              </a:rPr>
              <a:t>snd_nxt</a:t>
            </a:r>
            <a:r>
              <a:rPr lang="en-US" altLang="zh-CN" sz="1600" kern="0" dirty="0">
                <a:solidFill>
                  <a:srgbClr val="101214"/>
                </a:solidFill>
                <a:effectLst/>
                <a:latin typeface="+mn-ea"/>
                <a:cs typeface="宋体" panose="02010600030101010101" pitchFamily="2" charset="-122"/>
              </a:rPr>
              <a:t> </a:t>
            </a:r>
            <a:r>
              <a:rPr lang="zh-CN" altLang="en-US" sz="1600" kern="0" dirty="0">
                <a:solidFill>
                  <a:srgbClr val="101214"/>
                </a:solidFill>
                <a:effectLst/>
                <a:latin typeface="+mn-ea"/>
                <a:cs typeface="宋体" panose="02010600030101010101" pitchFamily="2" charset="-122"/>
              </a:rPr>
              <a:t>等于 </a:t>
            </a:r>
            <a:r>
              <a:rPr lang="en-US" altLang="zh-CN" sz="1600" kern="0" dirty="0" err="1">
                <a:solidFill>
                  <a:srgbClr val="101214"/>
                </a:solidFill>
                <a:effectLst/>
                <a:latin typeface="+mn-ea"/>
                <a:cs typeface="宋体" panose="02010600030101010101" pitchFamily="2" charset="-122"/>
              </a:rPr>
              <a:t>snd_una</a:t>
            </a:r>
            <a:r>
              <a:rPr lang="zh-CN" altLang="en-US" sz="1600" kern="0" dirty="0">
                <a:solidFill>
                  <a:srgbClr val="101214"/>
                </a:solidFill>
                <a:effectLst/>
                <a:latin typeface="+mn-ea"/>
                <a:cs typeface="宋体" panose="02010600030101010101" pitchFamily="2" charset="-122"/>
              </a:rPr>
              <a:t>，则</a:t>
            </a:r>
            <a:r>
              <a:rPr lang="zh-CN" altLang="en-US" sz="1600" kern="0" dirty="0">
                <a:solidFill>
                  <a:srgbClr val="FF0000"/>
                </a:solidFill>
                <a:effectLst/>
                <a:latin typeface="+mn-ea"/>
                <a:cs typeface="宋体" panose="02010600030101010101" pitchFamily="2" charset="-122"/>
              </a:rPr>
              <a:t>切换到 </a:t>
            </a:r>
            <a:r>
              <a:rPr lang="en-US" altLang="zh-CN" sz="1600" kern="0" dirty="0">
                <a:solidFill>
                  <a:srgbClr val="FF0000"/>
                </a:solidFill>
                <a:effectLst/>
                <a:latin typeface="+mn-ea"/>
                <a:cs typeface="宋体" panose="02010600030101010101" pitchFamily="2" charset="-122"/>
              </a:rPr>
              <a:t>TCP_FIN_WAIT_2 </a:t>
            </a:r>
            <a:r>
              <a:rPr lang="zh-CN" altLang="en-US" sz="1600" kern="0" dirty="0">
                <a:solidFill>
                  <a:srgbClr val="FF0000"/>
                </a:solidFill>
                <a:effectLst/>
                <a:latin typeface="+mn-ea"/>
                <a:cs typeface="宋体" panose="02010600030101010101" pitchFamily="2" charset="-122"/>
              </a:rPr>
              <a:t>状态</a:t>
            </a:r>
            <a:r>
              <a:rPr lang="zh-CN" altLang="en-US" sz="1600" kern="0" dirty="0">
                <a:solidFill>
                  <a:srgbClr val="101214"/>
                </a:solidFill>
                <a:effectLst/>
                <a:latin typeface="+mn-ea"/>
                <a:cs typeface="宋体" panose="02010600030101010101" pitchFamily="2" charset="-122"/>
              </a:rPr>
              <a:t>；如果</a:t>
            </a:r>
            <a:r>
              <a:rPr lang="en-US" altLang="zh-CN" sz="1600" kern="0" dirty="0">
                <a:solidFill>
                  <a:srgbClr val="101214"/>
                </a:solidFill>
                <a:effectLst/>
                <a:latin typeface="+mn-ea"/>
                <a:cs typeface="宋体" panose="02010600030101010101" pitchFamily="2" charset="-122"/>
              </a:rPr>
              <a:t>TCP</a:t>
            </a:r>
            <a:r>
              <a:rPr lang="zh-CN" altLang="en-US" sz="1600" kern="0" dirty="0">
                <a:solidFill>
                  <a:srgbClr val="101214"/>
                </a:solidFill>
                <a:effectLst/>
                <a:latin typeface="+mn-ea"/>
                <a:cs typeface="宋体" panose="02010600030101010101" pitchFamily="2" charset="-122"/>
              </a:rPr>
              <a:t>控制包中</a:t>
            </a:r>
            <a:r>
              <a:rPr lang="zh-CN" altLang="en-US" sz="1600" kern="0" dirty="0">
                <a:solidFill>
                  <a:srgbClr val="FF0000"/>
                </a:solidFill>
                <a:effectLst/>
                <a:latin typeface="+mn-ea"/>
                <a:cs typeface="宋体" panose="02010600030101010101" pitchFamily="2" charset="-122"/>
              </a:rPr>
              <a:t>只包含</a:t>
            </a:r>
            <a:r>
              <a:rPr lang="en-US" altLang="zh-CN" sz="1600" kern="0" dirty="0">
                <a:solidFill>
                  <a:srgbClr val="FF0000"/>
                </a:solidFill>
                <a:effectLst/>
                <a:latin typeface="+mn-ea"/>
                <a:cs typeface="宋体" panose="02010600030101010101" pitchFamily="2" charset="-122"/>
              </a:rPr>
              <a:t>FIN</a:t>
            </a:r>
            <a:r>
              <a:rPr lang="zh-CN" altLang="en-US" sz="1600" kern="0" dirty="0">
                <a:solidFill>
                  <a:srgbClr val="FF0000"/>
                </a:solidFill>
                <a:effectLst/>
                <a:latin typeface="+mn-ea"/>
                <a:cs typeface="宋体" panose="02010600030101010101" pitchFamily="2" charset="-122"/>
              </a:rPr>
              <a:t>标志</a:t>
            </a:r>
            <a:r>
              <a:rPr lang="zh-CN" altLang="en-US" sz="1600" kern="0" dirty="0">
                <a:solidFill>
                  <a:srgbClr val="101214"/>
                </a:solidFill>
                <a:effectLst/>
                <a:latin typeface="+mn-ea"/>
                <a:cs typeface="宋体" panose="02010600030101010101" pitchFamily="2" charset="-122"/>
              </a:rPr>
              <a:t>，则</a:t>
            </a:r>
            <a:r>
              <a:rPr lang="zh-CN" altLang="en-US" sz="1600" kern="0" dirty="0">
                <a:solidFill>
                  <a:srgbClr val="FF0000"/>
                </a:solidFill>
                <a:effectLst/>
                <a:latin typeface="+mn-ea"/>
                <a:cs typeface="宋体" panose="02010600030101010101" pitchFamily="2" charset="-122"/>
              </a:rPr>
              <a:t>切换到 </a:t>
            </a:r>
            <a:r>
              <a:rPr lang="en-US" altLang="zh-CN" sz="1600" kern="0" dirty="0">
                <a:solidFill>
                  <a:srgbClr val="FF0000"/>
                </a:solidFill>
                <a:effectLst/>
                <a:latin typeface="+mn-ea"/>
                <a:cs typeface="宋体" panose="02010600030101010101" pitchFamily="2" charset="-122"/>
              </a:rPr>
              <a:t>TCP_CLOSING </a:t>
            </a:r>
            <a:r>
              <a:rPr lang="zh-CN" altLang="en-US" sz="1600" kern="0" dirty="0">
                <a:solidFill>
                  <a:srgbClr val="FF0000"/>
                </a:solidFill>
                <a:effectLst/>
                <a:latin typeface="+mn-ea"/>
                <a:cs typeface="宋体" panose="02010600030101010101" pitchFamily="2" charset="-122"/>
              </a:rPr>
              <a:t>状态</a:t>
            </a:r>
            <a:r>
              <a:rPr lang="zh-CN" altLang="en-US" sz="1600" kern="0" dirty="0">
                <a:solidFill>
                  <a:srgbClr val="101214"/>
                </a:solidFill>
                <a:effectLst/>
                <a:latin typeface="+mn-ea"/>
                <a:cs typeface="宋体" panose="02010600030101010101" pitchFamily="2" charset="-122"/>
              </a:rPr>
              <a:t>，</a:t>
            </a:r>
            <a:r>
              <a:rPr lang="zh-CN" altLang="en-US" sz="1600" kern="0" dirty="0">
                <a:solidFill>
                  <a:srgbClr val="FF0000"/>
                </a:solidFill>
                <a:effectLst/>
                <a:latin typeface="+mn-ea"/>
                <a:cs typeface="宋体" panose="02010600030101010101" pitchFamily="2" charset="-122"/>
              </a:rPr>
              <a:t>发送</a:t>
            </a:r>
            <a:r>
              <a:rPr lang="en-US" altLang="zh-CN" sz="1600" kern="0" dirty="0">
                <a:solidFill>
                  <a:srgbClr val="FF0000"/>
                </a:solidFill>
                <a:effectLst/>
                <a:latin typeface="+mn-ea"/>
                <a:cs typeface="宋体" panose="02010600030101010101" pitchFamily="2" charset="-122"/>
              </a:rPr>
              <a:t>ACK</a:t>
            </a:r>
            <a:r>
              <a:rPr lang="zh-CN" altLang="en-US" sz="1600" kern="0" dirty="0">
                <a:solidFill>
                  <a:srgbClr val="101214"/>
                </a:solidFill>
                <a:effectLst/>
                <a:latin typeface="+mn-ea"/>
                <a:cs typeface="宋体" panose="02010600030101010101" pitchFamily="2" charset="-122"/>
              </a:rPr>
              <a:t>。</a:t>
            </a:r>
            <a:endParaRPr lang="en-US" altLang="zh-CN" sz="1600" kern="0" dirty="0">
              <a:solidFill>
                <a:srgbClr val="101214"/>
              </a:solidFill>
              <a:effectLst/>
              <a:latin typeface="+mn-ea"/>
              <a:cs typeface="宋体" panose="02010600030101010101" pitchFamily="2" charset="-122"/>
            </a:endParaRPr>
          </a:p>
          <a:p>
            <a:pPr>
              <a:lnSpc>
                <a:spcPct val="150000"/>
              </a:lnSpc>
            </a:pPr>
            <a:r>
              <a:rPr lang="en-US" altLang="zh-CN" sz="1600" kern="0" dirty="0">
                <a:solidFill>
                  <a:srgbClr val="101214"/>
                </a:solidFill>
                <a:latin typeface="+mn-ea"/>
                <a:cs typeface="宋体" panose="02010600030101010101" pitchFamily="2" charset="-122"/>
              </a:rPr>
              <a:t>       </a:t>
            </a:r>
            <a:r>
              <a:rPr lang="zh-CN" altLang="en-US" sz="1600" kern="0" dirty="0">
                <a:solidFill>
                  <a:srgbClr val="101214"/>
                </a:solidFill>
                <a:latin typeface="+mn-ea"/>
                <a:cs typeface="宋体" panose="02010600030101010101" pitchFamily="2" charset="-122"/>
              </a:rPr>
              <a:t>（定时器作用是等到时间后</a:t>
            </a:r>
            <a:r>
              <a:rPr lang="zh-CN" altLang="en-US" sz="1600" kern="0" dirty="0">
                <a:solidFill>
                  <a:srgbClr val="FF0000"/>
                </a:solidFill>
                <a:latin typeface="+mn-ea"/>
                <a:cs typeface="宋体" panose="02010600030101010101" pitchFamily="2" charset="-122"/>
              </a:rPr>
              <a:t>由另一线程正式断开连接并释放资源</a:t>
            </a:r>
            <a:r>
              <a:rPr lang="zh-CN" altLang="en-US" sz="1600" kern="0" dirty="0">
                <a:solidFill>
                  <a:srgbClr val="101214"/>
                </a:solidFill>
                <a:latin typeface="+mn-ea"/>
                <a:cs typeface="宋体" panose="02010600030101010101" pitchFamily="2" charset="-122"/>
              </a:rPr>
              <a:t>）</a:t>
            </a:r>
            <a:endParaRPr lang="zh-CN" altLang="en-US" sz="1600" kern="0" dirty="0">
              <a:solidFill>
                <a:srgbClr val="101214"/>
              </a:solidFill>
              <a:effectLst/>
              <a:latin typeface="+mn-ea"/>
              <a:cs typeface="宋体" panose="02010600030101010101" pitchFamily="2" charset="-122"/>
            </a:endParaRPr>
          </a:p>
        </p:txBody>
      </p:sp>
    </p:spTree>
    <p:extLst>
      <p:ext uri="{BB962C8B-B14F-4D97-AF65-F5344CB8AC3E}">
        <p14:creationId xmlns:p14="http://schemas.microsoft.com/office/powerpoint/2010/main" val="439089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——TCP </a:t>
            </a:r>
            <a:r>
              <a:rPr lang="zh-CN" altLang="en-US" dirty="0"/>
              <a:t>连接管理和数据包处理</a:t>
            </a:r>
          </a:p>
        </p:txBody>
      </p:sp>
      <p:sp>
        <p:nvSpPr>
          <p:cNvPr id="18" name="文本框 17">
            <a:extLst>
              <a:ext uri="{FF2B5EF4-FFF2-40B4-BE49-F238E27FC236}">
                <a16:creationId xmlns:a16="http://schemas.microsoft.com/office/drawing/2014/main" id="{750F5074-25E2-747D-57F5-809A9689871F}"/>
              </a:ext>
            </a:extLst>
          </p:cNvPr>
          <p:cNvSpPr txBox="1"/>
          <p:nvPr/>
        </p:nvSpPr>
        <p:spPr>
          <a:xfrm>
            <a:off x="729970" y="1168923"/>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4.    TCP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数据包和连接管理</a:t>
            </a:r>
            <a:r>
              <a:rPr lang="zh-CN" altLang="en-US" sz="2000" b="1" dirty="0">
                <a:solidFill>
                  <a:srgbClr val="000000"/>
                </a:solidFill>
                <a:latin typeface="Arial"/>
                <a:ea typeface="微软雅黑"/>
              </a:rPr>
              <a:t>（</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续）</a:t>
            </a:r>
          </a:p>
        </p:txBody>
      </p:sp>
      <p:pic>
        <p:nvPicPr>
          <p:cNvPr id="4" name="Picture 6">
            <a:extLst>
              <a:ext uri="{FF2B5EF4-FFF2-40B4-BE49-F238E27FC236}">
                <a16:creationId xmlns:a16="http://schemas.microsoft.com/office/drawing/2014/main" id="{3044923F-7DA2-2BB4-827F-CF0988A81E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75838" y="1569033"/>
            <a:ext cx="4471332" cy="4306605"/>
          </a:xfrm>
          <a:prstGeom prst="rect">
            <a:avLst/>
          </a:prstGeom>
          <a:noFill/>
        </p:spPr>
      </p:pic>
      <p:sp>
        <p:nvSpPr>
          <p:cNvPr id="6" name="文本框 5">
            <a:extLst>
              <a:ext uri="{FF2B5EF4-FFF2-40B4-BE49-F238E27FC236}">
                <a16:creationId xmlns:a16="http://schemas.microsoft.com/office/drawing/2014/main" id="{20048524-49C1-503F-5D20-C9BA8D7F49E9}"/>
              </a:ext>
            </a:extLst>
          </p:cNvPr>
          <p:cNvSpPr txBox="1"/>
          <p:nvPr/>
        </p:nvSpPr>
        <p:spPr>
          <a:xfrm>
            <a:off x="970004" y="1593471"/>
            <a:ext cx="6666472" cy="3742178"/>
          </a:xfrm>
          <a:prstGeom prst="rect">
            <a:avLst/>
          </a:prstGeom>
          <a:noFill/>
        </p:spPr>
        <p:txBody>
          <a:bodyPr wrap="square" rtlCol="0">
            <a:spAutoFit/>
          </a:bodyPr>
          <a:lstStyle/>
          <a:p>
            <a:pPr>
              <a:lnSpc>
                <a:spcPct val="150000"/>
              </a:lnSpc>
            </a:pPr>
            <a:r>
              <a:rPr lang="zh-CN" altLang="en-US" sz="1600" kern="0" dirty="0">
                <a:solidFill>
                  <a:srgbClr val="101214"/>
                </a:solidFill>
                <a:effectLst/>
                <a:latin typeface="+mn-ea"/>
                <a:cs typeface="宋体" panose="02010600030101010101" pitchFamily="2" charset="-122"/>
              </a:rPr>
              <a:t>       如果是</a:t>
            </a:r>
            <a:r>
              <a:rPr lang="en-US" altLang="zh-CN" sz="1600" kern="0" dirty="0">
                <a:solidFill>
                  <a:srgbClr val="FF0000"/>
                </a:solidFill>
                <a:effectLst/>
                <a:latin typeface="+mn-ea"/>
                <a:cs typeface="宋体" panose="02010600030101010101" pitchFamily="2" charset="-122"/>
              </a:rPr>
              <a:t>FIN_WAIT_2</a:t>
            </a:r>
            <a:r>
              <a:rPr lang="zh-CN" altLang="en-US" sz="1600" kern="0" dirty="0">
                <a:solidFill>
                  <a:srgbClr val="FF0000"/>
                </a:solidFill>
                <a:effectLst/>
                <a:latin typeface="+mn-ea"/>
                <a:cs typeface="宋体" panose="02010600030101010101" pitchFamily="2" charset="-122"/>
              </a:rPr>
              <a:t>状态</a:t>
            </a:r>
            <a:r>
              <a:rPr lang="zh-CN" altLang="en-US" sz="1600" kern="0" dirty="0">
                <a:solidFill>
                  <a:srgbClr val="101214"/>
                </a:solidFill>
                <a:effectLst/>
                <a:latin typeface="+mn-ea"/>
                <a:cs typeface="宋体" panose="02010600030101010101" pitchFamily="2" charset="-122"/>
              </a:rPr>
              <a:t>，说明本地端</a:t>
            </a:r>
            <a:r>
              <a:rPr lang="zh-CN" altLang="en-US" sz="1600" kern="0" dirty="0">
                <a:solidFill>
                  <a:srgbClr val="FF0000"/>
                </a:solidFill>
                <a:effectLst/>
                <a:latin typeface="+mn-ea"/>
                <a:cs typeface="宋体" panose="02010600030101010101" pitchFamily="2" charset="-122"/>
              </a:rPr>
              <a:t>已收到</a:t>
            </a:r>
            <a:r>
              <a:rPr lang="zh-CN" altLang="en-US" sz="1600" kern="0" dirty="0">
                <a:solidFill>
                  <a:srgbClr val="101214"/>
                </a:solidFill>
                <a:effectLst/>
                <a:latin typeface="+mn-ea"/>
                <a:cs typeface="宋体" panose="02010600030101010101" pitchFamily="2" charset="-122"/>
              </a:rPr>
              <a:t>对其连接终止请求的</a:t>
            </a:r>
            <a:r>
              <a:rPr lang="zh-CN" altLang="en-US" sz="1600" kern="0" dirty="0">
                <a:solidFill>
                  <a:srgbClr val="FF0000"/>
                </a:solidFill>
                <a:effectLst/>
                <a:latin typeface="+mn-ea"/>
                <a:cs typeface="宋体" panose="02010600030101010101" pitchFamily="2" charset="-122"/>
              </a:rPr>
              <a:t>确认</a:t>
            </a:r>
            <a:r>
              <a:rPr lang="zh-CN" altLang="en-US" sz="1600" kern="0" dirty="0">
                <a:solidFill>
                  <a:srgbClr val="101214"/>
                </a:solidFill>
                <a:effectLst/>
                <a:latin typeface="+mn-ea"/>
                <a:cs typeface="宋体" panose="02010600030101010101" pitchFamily="2" charset="-122"/>
              </a:rPr>
              <a:t>，但正在</a:t>
            </a:r>
            <a:r>
              <a:rPr lang="zh-CN" altLang="en-US" sz="1600" kern="0" dirty="0">
                <a:solidFill>
                  <a:srgbClr val="FF0000"/>
                </a:solidFill>
                <a:effectLst/>
                <a:latin typeface="+mn-ea"/>
                <a:cs typeface="宋体" panose="02010600030101010101" pitchFamily="2" charset="-122"/>
              </a:rPr>
              <a:t>等待远程端的终止请求</a:t>
            </a:r>
            <a:r>
              <a:rPr lang="zh-CN" altLang="en-US" sz="1600" kern="0" dirty="0">
                <a:solidFill>
                  <a:srgbClr val="101214"/>
                </a:solidFill>
                <a:effectLst/>
                <a:latin typeface="+mn-ea"/>
                <a:cs typeface="宋体" panose="02010600030101010101" pitchFamily="2" charset="-122"/>
              </a:rPr>
              <a:t>。</a:t>
            </a:r>
          </a:p>
          <a:p>
            <a:pPr>
              <a:lnSpc>
                <a:spcPct val="150000"/>
              </a:lnSpc>
            </a:pPr>
            <a:r>
              <a:rPr lang="zh-CN" altLang="en-US" sz="1600" kern="0" dirty="0">
                <a:solidFill>
                  <a:srgbClr val="101214"/>
                </a:solidFill>
                <a:effectLst/>
                <a:latin typeface="+mn-ea"/>
                <a:cs typeface="宋体" panose="02010600030101010101" pitchFamily="2" charset="-122"/>
              </a:rPr>
              <a:t>       如果是</a:t>
            </a:r>
            <a:r>
              <a:rPr lang="en-US" altLang="zh-CN" sz="1600" kern="0" dirty="0">
                <a:solidFill>
                  <a:srgbClr val="FF0000"/>
                </a:solidFill>
                <a:effectLst/>
                <a:latin typeface="+mn-ea"/>
                <a:cs typeface="宋体" panose="02010600030101010101" pitchFamily="2" charset="-122"/>
              </a:rPr>
              <a:t>CLOSING</a:t>
            </a:r>
            <a:r>
              <a:rPr lang="zh-CN" altLang="en-US" sz="1600" kern="0" dirty="0">
                <a:solidFill>
                  <a:srgbClr val="FF0000"/>
                </a:solidFill>
                <a:effectLst/>
                <a:latin typeface="+mn-ea"/>
                <a:cs typeface="宋体" panose="02010600030101010101" pitchFamily="2" charset="-122"/>
              </a:rPr>
              <a:t>状态</a:t>
            </a:r>
            <a:r>
              <a:rPr lang="zh-CN" altLang="en-US" sz="1600" kern="0" dirty="0">
                <a:solidFill>
                  <a:srgbClr val="101214"/>
                </a:solidFill>
                <a:effectLst/>
                <a:latin typeface="+mn-ea"/>
                <a:cs typeface="宋体" panose="02010600030101010101" pitchFamily="2" charset="-122"/>
              </a:rPr>
              <a:t>，说明本地端</a:t>
            </a:r>
            <a:r>
              <a:rPr lang="zh-CN" altLang="en-US" sz="1600" kern="0" dirty="0">
                <a:solidFill>
                  <a:srgbClr val="FF0000"/>
                </a:solidFill>
                <a:effectLst/>
                <a:latin typeface="+mn-ea"/>
                <a:cs typeface="宋体" panose="02010600030101010101" pitchFamily="2" charset="-122"/>
              </a:rPr>
              <a:t>已经收到远程端的</a:t>
            </a:r>
            <a:r>
              <a:rPr lang="en-US" altLang="zh-CN" sz="1600" kern="0" dirty="0">
                <a:solidFill>
                  <a:srgbClr val="FF0000"/>
                </a:solidFill>
                <a:effectLst/>
                <a:latin typeface="+mn-ea"/>
                <a:cs typeface="宋体" panose="02010600030101010101" pitchFamily="2" charset="-122"/>
              </a:rPr>
              <a:t>FIN </a:t>
            </a:r>
            <a:r>
              <a:rPr lang="zh-CN" altLang="en-US" sz="1600" kern="0" dirty="0">
                <a:solidFill>
                  <a:srgbClr val="FF0000"/>
                </a:solidFill>
                <a:effectLst/>
                <a:latin typeface="+mn-ea"/>
                <a:cs typeface="宋体" panose="02010600030101010101" pitchFamily="2" charset="-122"/>
              </a:rPr>
              <a:t>包</a:t>
            </a:r>
            <a:r>
              <a:rPr lang="zh-CN" altLang="en-US" sz="1600" kern="0" dirty="0">
                <a:solidFill>
                  <a:srgbClr val="101214"/>
                </a:solidFill>
                <a:effectLst/>
                <a:latin typeface="+mn-ea"/>
                <a:cs typeface="宋体" panose="02010600030101010101" pitchFamily="2" charset="-122"/>
              </a:rPr>
              <a:t>，同时本地端也向远程端</a:t>
            </a:r>
            <a:r>
              <a:rPr lang="zh-CN" altLang="en-US" sz="1600" kern="0" dirty="0">
                <a:solidFill>
                  <a:srgbClr val="FF0000"/>
                </a:solidFill>
                <a:effectLst/>
                <a:latin typeface="+mn-ea"/>
                <a:cs typeface="宋体" panose="02010600030101010101" pitchFamily="2" charset="-122"/>
              </a:rPr>
              <a:t>发送了</a:t>
            </a:r>
            <a:r>
              <a:rPr lang="en-US" altLang="zh-CN" sz="1600" kern="0" dirty="0">
                <a:solidFill>
                  <a:srgbClr val="FF0000"/>
                </a:solidFill>
                <a:effectLst/>
                <a:latin typeface="+mn-ea"/>
                <a:cs typeface="宋体" panose="02010600030101010101" pitchFamily="2" charset="-122"/>
              </a:rPr>
              <a:t>ACK</a:t>
            </a:r>
            <a:r>
              <a:rPr lang="zh-CN" altLang="en-US" sz="1600" kern="0" dirty="0">
                <a:solidFill>
                  <a:srgbClr val="FF0000"/>
                </a:solidFill>
                <a:effectLst/>
                <a:latin typeface="+mn-ea"/>
                <a:cs typeface="宋体" panose="02010600030101010101" pitchFamily="2" charset="-122"/>
              </a:rPr>
              <a:t>包</a:t>
            </a:r>
            <a:r>
              <a:rPr lang="zh-CN" altLang="en-US" sz="1600" kern="0" dirty="0">
                <a:solidFill>
                  <a:srgbClr val="101214"/>
                </a:solidFill>
                <a:effectLst/>
                <a:latin typeface="+mn-ea"/>
                <a:cs typeface="宋体" panose="02010600030101010101" pitchFamily="2" charset="-122"/>
              </a:rPr>
              <a:t>，但仍然在</a:t>
            </a:r>
            <a:r>
              <a:rPr lang="zh-CN" altLang="en-US" sz="1600" kern="0" dirty="0">
                <a:solidFill>
                  <a:srgbClr val="FF0000"/>
                </a:solidFill>
                <a:effectLst/>
                <a:latin typeface="+mn-ea"/>
                <a:cs typeface="宋体" panose="02010600030101010101" pitchFamily="2" charset="-122"/>
              </a:rPr>
              <a:t>等待对端的</a:t>
            </a:r>
            <a:r>
              <a:rPr lang="en-US" altLang="zh-CN" sz="1600" kern="0" dirty="0">
                <a:solidFill>
                  <a:srgbClr val="FF0000"/>
                </a:solidFill>
                <a:effectLst/>
                <a:latin typeface="+mn-ea"/>
                <a:cs typeface="宋体" panose="02010600030101010101" pitchFamily="2" charset="-122"/>
              </a:rPr>
              <a:t>ACK</a:t>
            </a:r>
            <a:r>
              <a:rPr lang="zh-CN" altLang="en-US" sz="1600" kern="0" dirty="0">
                <a:solidFill>
                  <a:srgbClr val="FF0000"/>
                </a:solidFill>
                <a:effectLst/>
                <a:latin typeface="+mn-ea"/>
                <a:cs typeface="宋体" panose="02010600030101010101" pitchFamily="2" charset="-122"/>
              </a:rPr>
              <a:t>包</a:t>
            </a:r>
          </a:p>
          <a:p>
            <a:pPr>
              <a:lnSpc>
                <a:spcPct val="150000"/>
              </a:lnSpc>
            </a:pPr>
            <a:r>
              <a:rPr lang="zh-CN" altLang="en-US" sz="1600" kern="0" dirty="0">
                <a:solidFill>
                  <a:srgbClr val="101214"/>
                </a:solidFill>
                <a:effectLst/>
                <a:latin typeface="+mn-ea"/>
                <a:cs typeface="宋体" panose="02010600030101010101" pitchFamily="2" charset="-122"/>
              </a:rPr>
              <a:t>        对于这两个状态，不需要做什么特殊的处理。检查接收到的序列号，更新 </a:t>
            </a:r>
            <a:r>
              <a:rPr lang="en-US" altLang="zh-CN" sz="1600" kern="0" dirty="0" err="1">
                <a:solidFill>
                  <a:srgbClr val="101214"/>
                </a:solidFill>
                <a:effectLst/>
                <a:latin typeface="+mn-ea"/>
                <a:cs typeface="宋体" panose="02010600030101010101" pitchFamily="2" charset="-122"/>
              </a:rPr>
              <a:t>rcv_nx</a:t>
            </a:r>
            <a:r>
              <a:rPr lang="zh-CN" altLang="en-US" sz="1600" kern="0" dirty="0">
                <a:solidFill>
                  <a:srgbClr val="101214"/>
                </a:solidFill>
                <a:effectLst/>
                <a:latin typeface="+mn-ea"/>
                <a:cs typeface="宋体" panose="02010600030101010101" pitchFamily="2" charset="-122"/>
              </a:rPr>
              <a:t>， </a:t>
            </a:r>
            <a:r>
              <a:rPr lang="en-US" altLang="zh-CN" sz="1600" kern="0" dirty="0" err="1">
                <a:solidFill>
                  <a:srgbClr val="101214"/>
                </a:solidFill>
                <a:effectLst/>
                <a:latin typeface="+mn-ea"/>
                <a:cs typeface="宋体" panose="02010600030101010101" pitchFamily="2" charset="-122"/>
              </a:rPr>
              <a:t>snd_una</a:t>
            </a:r>
            <a:r>
              <a:rPr lang="zh-CN" altLang="en-US" sz="1600" kern="0" dirty="0">
                <a:solidFill>
                  <a:srgbClr val="101214"/>
                </a:solidFill>
                <a:effectLst/>
                <a:latin typeface="+mn-ea"/>
                <a:cs typeface="宋体" panose="02010600030101010101" pitchFamily="2" charset="-122"/>
              </a:rPr>
              <a:t>与滑动窗口。然后</a:t>
            </a:r>
            <a:r>
              <a:rPr lang="zh-CN" altLang="en-US" sz="1600" kern="0" dirty="0">
                <a:solidFill>
                  <a:srgbClr val="FF0000"/>
                </a:solidFill>
                <a:effectLst/>
                <a:latin typeface="+mn-ea"/>
                <a:cs typeface="宋体" panose="02010600030101010101" pitchFamily="2" charset="-122"/>
              </a:rPr>
              <a:t>如果接收到了对应的包</a:t>
            </a:r>
            <a:r>
              <a:rPr lang="zh-CN" altLang="en-US" sz="1600" kern="0" dirty="0">
                <a:solidFill>
                  <a:srgbClr val="101214"/>
                </a:solidFill>
                <a:effectLst/>
                <a:latin typeface="+mn-ea"/>
                <a:cs typeface="宋体" panose="02010600030101010101" pitchFamily="2" charset="-122"/>
              </a:rPr>
              <a:t>（</a:t>
            </a:r>
            <a:r>
              <a:rPr lang="en-US" altLang="zh-CN" sz="1600" kern="0" dirty="0">
                <a:solidFill>
                  <a:srgbClr val="101214"/>
                </a:solidFill>
                <a:effectLst/>
                <a:latin typeface="+mn-ea"/>
                <a:cs typeface="宋体" panose="02010600030101010101" pitchFamily="2" charset="-122"/>
              </a:rPr>
              <a:t>FIN_WAIT_2</a:t>
            </a:r>
            <a:r>
              <a:rPr lang="zh-CN" altLang="en-US" sz="1600" kern="0" dirty="0">
                <a:solidFill>
                  <a:srgbClr val="101214"/>
                </a:solidFill>
                <a:effectLst/>
                <a:latin typeface="+mn-ea"/>
                <a:cs typeface="宋体" panose="02010600030101010101" pitchFamily="2" charset="-122"/>
              </a:rPr>
              <a:t>状态接受到了</a:t>
            </a:r>
            <a:r>
              <a:rPr lang="en-US" altLang="zh-CN" sz="1600" kern="0" dirty="0">
                <a:solidFill>
                  <a:srgbClr val="101214"/>
                </a:solidFill>
                <a:effectLst/>
                <a:latin typeface="+mn-ea"/>
                <a:cs typeface="宋体" panose="02010600030101010101" pitchFamily="2" charset="-122"/>
              </a:rPr>
              <a:t>FIN</a:t>
            </a:r>
            <a:r>
              <a:rPr lang="zh-CN" altLang="en-US" sz="1600" kern="0" dirty="0">
                <a:solidFill>
                  <a:srgbClr val="101214"/>
                </a:solidFill>
                <a:effectLst/>
                <a:latin typeface="+mn-ea"/>
                <a:cs typeface="宋体" panose="02010600030101010101" pitchFamily="2" charset="-122"/>
              </a:rPr>
              <a:t>包，</a:t>
            </a:r>
            <a:r>
              <a:rPr lang="en-US" altLang="zh-CN" sz="1600" kern="0" dirty="0">
                <a:solidFill>
                  <a:srgbClr val="101214"/>
                </a:solidFill>
                <a:effectLst/>
                <a:latin typeface="+mn-ea"/>
                <a:cs typeface="宋体" panose="02010600030101010101" pitchFamily="2" charset="-122"/>
              </a:rPr>
              <a:t>CLOSING</a:t>
            </a:r>
            <a:r>
              <a:rPr lang="zh-CN" altLang="en-US" sz="1600" kern="0" dirty="0">
                <a:solidFill>
                  <a:srgbClr val="101214"/>
                </a:solidFill>
                <a:effectLst/>
                <a:latin typeface="+mn-ea"/>
                <a:cs typeface="宋体" panose="02010600030101010101" pitchFamily="2" charset="-122"/>
              </a:rPr>
              <a:t>状态接收到了</a:t>
            </a:r>
            <a:r>
              <a:rPr lang="en-US" altLang="zh-CN" sz="1600" kern="0" dirty="0">
                <a:solidFill>
                  <a:srgbClr val="101214"/>
                </a:solidFill>
                <a:effectLst/>
                <a:latin typeface="+mn-ea"/>
                <a:cs typeface="宋体" panose="02010600030101010101" pitchFamily="2" charset="-122"/>
              </a:rPr>
              <a:t>ACK</a:t>
            </a:r>
            <a:r>
              <a:rPr lang="zh-CN" altLang="en-US" sz="1600" kern="0" dirty="0">
                <a:solidFill>
                  <a:srgbClr val="101214"/>
                </a:solidFill>
                <a:effectLst/>
                <a:latin typeface="+mn-ea"/>
                <a:cs typeface="宋体" panose="02010600030101010101" pitchFamily="2" charset="-122"/>
              </a:rPr>
              <a:t>包），则</a:t>
            </a:r>
            <a:r>
              <a:rPr lang="zh-CN" altLang="en-US" sz="1600" kern="0" dirty="0">
                <a:solidFill>
                  <a:srgbClr val="FF0000"/>
                </a:solidFill>
                <a:effectLst/>
                <a:latin typeface="+mn-ea"/>
                <a:cs typeface="宋体" panose="02010600030101010101" pitchFamily="2" charset="-122"/>
              </a:rPr>
              <a:t>切换到 </a:t>
            </a:r>
            <a:r>
              <a:rPr lang="en-US" altLang="zh-CN" sz="1600" kern="0" dirty="0">
                <a:solidFill>
                  <a:srgbClr val="FF0000"/>
                </a:solidFill>
                <a:effectLst/>
                <a:latin typeface="+mn-ea"/>
                <a:cs typeface="宋体" panose="02010600030101010101" pitchFamily="2" charset="-122"/>
              </a:rPr>
              <a:t>TCP_TIME_WAIT </a:t>
            </a:r>
            <a:r>
              <a:rPr lang="zh-CN" altLang="en-US" sz="1600" kern="0" dirty="0">
                <a:solidFill>
                  <a:srgbClr val="FF0000"/>
                </a:solidFill>
                <a:effectLst/>
                <a:latin typeface="+mn-ea"/>
                <a:cs typeface="宋体" panose="02010600030101010101" pitchFamily="2" charset="-122"/>
              </a:rPr>
              <a:t>状态</a:t>
            </a:r>
            <a:r>
              <a:rPr lang="zh-CN" altLang="en-US" sz="1600" kern="0" dirty="0">
                <a:solidFill>
                  <a:srgbClr val="101214"/>
                </a:solidFill>
                <a:effectLst/>
                <a:latin typeface="+mn-ea"/>
                <a:cs typeface="宋体" panose="02010600030101010101" pitchFamily="2" charset="-122"/>
              </a:rPr>
              <a:t>，</a:t>
            </a:r>
            <a:r>
              <a:rPr lang="zh-CN" altLang="en-US" sz="1600" kern="0" dirty="0">
                <a:solidFill>
                  <a:srgbClr val="FF0000"/>
                </a:solidFill>
                <a:effectLst/>
                <a:latin typeface="+mn-ea"/>
                <a:cs typeface="宋体" panose="02010600030101010101" pitchFamily="2" charset="-122"/>
              </a:rPr>
              <a:t>设置 </a:t>
            </a:r>
            <a:r>
              <a:rPr lang="en-US" altLang="zh-CN" sz="1600" kern="0" dirty="0">
                <a:solidFill>
                  <a:srgbClr val="FF0000"/>
                </a:solidFill>
                <a:effectLst/>
                <a:latin typeface="+mn-ea"/>
                <a:cs typeface="宋体" panose="02010600030101010101" pitchFamily="2" charset="-122"/>
              </a:rPr>
              <a:t>TIME_WAIT </a:t>
            </a:r>
            <a:r>
              <a:rPr lang="zh-CN" altLang="en-US" sz="1600" kern="0" dirty="0">
                <a:solidFill>
                  <a:srgbClr val="FF0000"/>
                </a:solidFill>
                <a:effectLst/>
                <a:latin typeface="+mn-ea"/>
                <a:cs typeface="宋体" panose="02010600030101010101" pitchFamily="2" charset="-122"/>
              </a:rPr>
              <a:t>定时器</a:t>
            </a:r>
            <a:r>
              <a:rPr lang="zh-CN" altLang="en-US" sz="1600" kern="0" dirty="0">
                <a:solidFill>
                  <a:srgbClr val="101214"/>
                </a:solidFill>
                <a:effectLst/>
                <a:latin typeface="+mn-ea"/>
                <a:cs typeface="宋体" panose="02010600030101010101" pitchFamily="2" charset="-122"/>
              </a:rPr>
              <a:t>。如果是</a:t>
            </a:r>
            <a:r>
              <a:rPr lang="en-US" altLang="zh-CN" sz="1600" kern="0" dirty="0">
                <a:solidFill>
                  <a:srgbClr val="FF0000"/>
                </a:solidFill>
                <a:effectLst/>
                <a:latin typeface="+mn-ea"/>
                <a:cs typeface="宋体" panose="02010600030101010101" pitchFamily="2" charset="-122"/>
              </a:rPr>
              <a:t>FIN_WAIT_2</a:t>
            </a:r>
            <a:r>
              <a:rPr lang="zh-CN" altLang="en-US" sz="1600" kern="0" dirty="0">
                <a:solidFill>
                  <a:srgbClr val="FF0000"/>
                </a:solidFill>
                <a:effectLst/>
                <a:latin typeface="+mn-ea"/>
                <a:cs typeface="宋体" panose="02010600030101010101" pitchFamily="2" charset="-122"/>
              </a:rPr>
              <a:t>状态，还需要发送</a:t>
            </a:r>
            <a:r>
              <a:rPr lang="en-US" altLang="zh-CN" sz="1600" kern="0" dirty="0">
                <a:solidFill>
                  <a:srgbClr val="FF0000"/>
                </a:solidFill>
                <a:effectLst/>
                <a:latin typeface="+mn-ea"/>
                <a:cs typeface="宋体" panose="02010600030101010101" pitchFamily="2" charset="-122"/>
              </a:rPr>
              <a:t>ACK</a:t>
            </a:r>
            <a:r>
              <a:rPr lang="zh-CN" altLang="en-US" sz="1600" kern="0" dirty="0">
                <a:solidFill>
                  <a:srgbClr val="101214"/>
                </a:solidFill>
                <a:effectLst/>
                <a:latin typeface="+mn-ea"/>
                <a:cs typeface="宋体" panose="02010600030101010101" pitchFamily="2" charset="-122"/>
              </a:rPr>
              <a:t>进行回应。</a:t>
            </a:r>
          </a:p>
          <a:p>
            <a:pPr>
              <a:lnSpc>
                <a:spcPct val="150000"/>
              </a:lnSpc>
            </a:pPr>
            <a:r>
              <a:rPr lang="en-US" altLang="zh-CN" sz="1600" kern="0" dirty="0">
                <a:solidFill>
                  <a:srgbClr val="101214"/>
                </a:solidFill>
                <a:latin typeface="+mn-ea"/>
                <a:cs typeface="宋体" panose="02010600030101010101" pitchFamily="2" charset="-122"/>
              </a:rPr>
              <a:t>      </a:t>
            </a:r>
            <a:endParaRPr lang="zh-CN" altLang="en-US" sz="1600" kern="0" dirty="0">
              <a:solidFill>
                <a:srgbClr val="101214"/>
              </a:solidFill>
              <a:effectLst/>
              <a:latin typeface="+mn-ea"/>
              <a:cs typeface="宋体" panose="02010600030101010101" pitchFamily="2" charset="-122"/>
            </a:endParaRPr>
          </a:p>
        </p:txBody>
      </p:sp>
    </p:spTree>
    <p:extLst>
      <p:ext uri="{BB962C8B-B14F-4D97-AF65-F5344CB8AC3E}">
        <p14:creationId xmlns:p14="http://schemas.microsoft.com/office/powerpoint/2010/main" val="4076902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——TCP </a:t>
            </a:r>
            <a:r>
              <a:rPr lang="zh-CN" altLang="en-US" dirty="0"/>
              <a:t>连接管理和数据包处理</a:t>
            </a:r>
          </a:p>
        </p:txBody>
      </p:sp>
      <p:sp>
        <p:nvSpPr>
          <p:cNvPr id="18" name="文本框 17">
            <a:extLst>
              <a:ext uri="{FF2B5EF4-FFF2-40B4-BE49-F238E27FC236}">
                <a16:creationId xmlns:a16="http://schemas.microsoft.com/office/drawing/2014/main" id="{750F5074-25E2-747D-57F5-809A9689871F}"/>
              </a:ext>
            </a:extLst>
          </p:cNvPr>
          <p:cNvSpPr txBox="1"/>
          <p:nvPr/>
        </p:nvSpPr>
        <p:spPr>
          <a:xfrm>
            <a:off x="729970" y="1168923"/>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4.    TCP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数据包和连接管理</a:t>
            </a:r>
            <a:r>
              <a:rPr lang="zh-CN" altLang="en-US" sz="2000" b="1" dirty="0">
                <a:solidFill>
                  <a:srgbClr val="000000"/>
                </a:solidFill>
                <a:latin typeface="Arial"/>
                <a:ea typeface="微软雅黑"/>
              </a:rPr>
              <a:t>（</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续）</a:t>
            </a:r>
          </a:p>
        </p:txBody>
      </p:sp>
      <p:pic>
        <p:nvPicPr>
          <p:cNvPr id="4" name="Picture 6">
            <a:extLst>
              <a:ext uri="{FF2B5EF4-FFF2-40B4-BE49-F238E27FC236}">
                <a16:creationId xmlns:a16="http://schemas.microsoft.com/office/drawing/2014/main" id="{3044923F-7DA2-2BB4-827F-CF0988A81E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75838" y="1569033"/>
            <a:ext cx="4471332" cy="4306605"/>
          </a:xfrm>
          <a:prstGeom prst="rect">
            <a:avLst/>
          </a:prstGeom>
          <a:noFill/>
        </p:spPr>
      </p:pic>
      <p:sp>
        <p:nvSpPr>
          <p:cNvPr id="6" name="文本框 5">
            <a:extLst>
              <a:ext uri="{FF2B5EF4-FFF2-40B4-BE49-F238E27FC236}">
                <a16:creationId xmlns:a16="http://schemas.microsoft.com/office/drawing/2014/main" id="{20048524-49C1-503F-5D20-C9BA8D7F49E9}"/>
              </a:ext>
            </a:extLst>
          </p:cNvPr>
          <p:cNvSpPr txBox="1"/>
          <p:nvPr/>
        </p:nvSpPr>
        <p:spPr>
          <a:xfrm>
            <a:off x="970004" y="1593471"/>
            <a:ext cx="6666472" cy="3742178"/>
          </a:xfrm>
          <a:prstGeom prst="rect">
            <a:avLst/>
          </a:prstGeom>
          <a:noFill/>
        </p:spPr>
        <p:txBody>
          <a:bodyPr wrap="square" rtlCol="0">
            <a:spAutoFit/>
          </a:bodyPr>
          <a:lstStyle/>
          <a:p>
            <a:pPr>
              <a:lnSpc>
                <a:spcPct val="150000"/>
              </a:lnSpc>
            </a:pPr>
            <a:r>
              <a:rPr lang="zh-CN" altLang="en-US" sz="1600" kern="0" dirty="0">
                <a:solidFill>
                  <a:srgbClr val="101214"/>
                </a:solidFill>
                <a:effectLst/>
                <a:latin typeface="+mn-ea"/>
                <a:cs typeface="宋体" panose="02010600030101010101" pitchFamily="2" charset="-122"/>
              </a:rPr>
              <a:t>       而对于</a:t>
            </a:r>
            <a:r>
              <a:rPr lang="en-US" altLang="zh-CN" sz="1600" kern="0" dirty="0">
                <a:solidFill>
                  <a:srgbClr val="FF0000"/>
                </a:solidFill>
                <a:effectLst/>
                <a:latin typeface="+mn-ea"/>
                <a:cs typeface="宋体" panose="02010600030101010101" pitchFamily="2" charset="-122"/>
              </a:rPr>
              <a:t>TIME_WAIT</a:t>
            </a:r>
            <a:r>
              <a:rPr lang="zh-CN" altLang="en-US" sz="1600" kern="0" dirty="0">
                <a:solidFill>
                  <a:srgbClr val="FF0000"/>
                </a:solidFill>
                <a:effectLst/>
                <a:latin typeface="+mn-ea"/>
                <a:cs typeface="宋体" panose="02010600030101010101" pitchFamily="2" charset="-122"/>
              </a:rPr>
              <a:t>和</a:t>
            </a:r>
            <a:r>
              <a:rPr lang="en-US" altLang="zh-CN" sz="1600" kern="0" dirty="0">
                <a:solidFill>
                  <a:srgbClr val="FF0000"/>
                </a:solidFill>
                <a:effectLst/>
                <a:latin typeface="+mn-ea"/>
                <a:cs typeface="宋体" panose="02010600030101010101" pitchFamily="2" charset="-122"/>
              </a:rPr>
              <a:t>CLOSE_WAIT</a:t>
            </a:r>
            <a:r>
              <a:rPr lang="zh-CN" altLang="en-US" sz="1600" kern="0" dirty="0">
                <a:solidFill>
                  <a:srgbClr val="FF0000"/>
                </a:solidFill>
                <a:effectLst/>
                <a:latin typeface="+mn-ea"/>
                <a:cs typeface="宋体" panose="02010600030101010101" pitchFamily="2" charset="-122"/>
              </a:rPr>
              <a:t>在此处均不需要进行处理</a:t>
            </a:r>
            <a:r>
              <a:rPr lang="zh-CN" altLang="en-US" sz="1600" kern="0" dirty="0">
                <a:solidFill>
                  <a:srgbClr val="101214"/>
                </a:solidFill>
                <a:effectLst/>
                <a:latin typeface="+mn-ea"/>
                <a:cs typeface="宋体" panose="02010600030101010101" pitchFamily="2" charset="-122"/>
              </a:rPr>
              <a:t>，前者等待计时器时间到后</a:t>
            </a:r>
            <a:r>
              <a:rPr lang="zh-CN" altLang="en-US" sz="1600" kern="0" dirty="0">
                <a:solidFill>
                  <a:srgbClr val="FF0000"/>
                </a:solidFill>
                <a:effectLst/>
                <a:latin typeface="+mn-ea"/>
                <a:cs typeface="宋体" panose="02010600030101010101" pitchFamily="2" charset="-122"/>
              </a:rPr>
              <a:t>由另一线程正式断开连接并释放资源</a:t>
            </a:r>
            <a:r>
              <a:rPr lang="zh-CN" altLang="en-US" sz="1600" kern="0" dirty="0">
                <a:solidFill>
                  <a:srgbClr val="101214"/>
                </a:solidFill>
                <a:effectLst/>
                <a:latin typeface="+mn-ea"/>
                <a:cs typeface="宋体" panose="02010600030101010101" pitchFamily="2" charset="-122"/>
              </a:rPr>
              <a:t>，后者</a:t>
            </a:r>
            <a:r>
              <a:rPr lang="zh-CN" altLang="en-US" sz="1600" kern="0" dirty="0">
                <a:solidFill>
                  <a:srgbClr val="FF0000"/>
                </a:solidFill>
                <a:effectLst/>
                <a:latin typeface="+mn-ea"/>
                <a:cs typeface="宋体" panose="02010600030101010101" pitchFamily="2" charset="-122"/>
              </a:rPr>
              <a:t>由</a:t>
            </a:r>
            <a:r>
              <a:rPr lang="en-US" altLang="zh-CN" sz="1600" kern="0" dirty="0" err="1">
                <a:solidFill>
                  <a:srgbClr val="FF0000"/>
                </a:solidFill>
                <a:effectLst/>
                <a:latin typeface="+mn-ea"/>
                <a:cs typeface="宋体" panose="02010600030101010101" pitchFamily="2" charset="-122"/>
              </a:rPr>
              <a:t>tcp_sock_close</a:t>
            </a:r>
            <a:r>
              <a:rPr lang="zh-CN" altLang="en-US" sz="1600" kern="0" dirty="0">
                <a:solidFill>
                  <a:srgbClr val="FF0000"/>
                </a:solidFill>
                <a:effectLst/>
                <a:latin typeface="+mn-ea"/>
                <a:cs typeface="宋体" panose="02010600030101010101" pitchFamily="2" charset="-122"/>
              </a:rPr>
              <a:t>函数进行处理</a:t>
            </a:r>
            <a:r>
              <a:rPr lang="zh-CN" altLang="en-US" sz="1600" kern="0" dirty="0">
                <a:solidFill>
                  <a:srgbClr val="101214"/>
                </a:solidFill>
                <a:effectLst/>
                <a:latin typeface="+mn-ea"/>
                <a:cs typeface="宋体" panose="02010600030101010101" pitchFamily="2" charset="-122"/>
              </a:rPr>
              <a:t>即可。</a:t>
            </a:r>
          </a:p>
          <a:p>
            <a:pPr>
              <a:lnSpc>
                <a:spcPct val="150000"/>
              </a:lnSpc>
            </a:pPr>
            <a:r>
              <a:rPr lang="zh-CN" altLang="en-US" sz="1600" kern="0" dirty="0">
                <a:solidFill>
                  <a:srgbClr val="101214"/>
                </a:solidFill>
                <a:effectLst/>
                <a:latin typeface="+mn-ea"/>
                <a:cs typeface="宋体" panose="02010600030101010101" pitchFamily="2" charset="-122"/>
              </a:rPr>
              <a:t>       对于</a:t>
            </a:r>
            <a:r>
              <a:rPr lang="en-US" altLang="zh-CN" sz="1600" kern="0" dirty="0">
                <a:solidFill>
                  <a:srgbClr val="FF0000"/>
                </a:solidFill>
                <a:effectLst/>
                <a:latin typeface="+mn-ea"/>
                <a:cs typeface="宋体" panose="02010600030101010101" pitchFamily="2" charset="-122"/>
              </a:rPr>
              <a:t>LAST_ACK</a:t>
            </a:r>
            <a:r>
              <a:rPr lang="zh-CN" altLang="en-US" sz="1600" kern="0" dirty="0">
                <a:solidFill>
                  <a:srgbClr val="FF0000"/>
                </a:solidFill>
                <a:effectLst/>
                <a:latin typeface="+mn-ea"/>
                <a:cs typeface="宋体" panose="02010600030101010101" pitchFamily="2" charset="-122"/>
              </a:rPr>
              <a:t>状态</a:t>
            </a:r>
            <a:r>
              <a:rPr lang="zh-CN" altLang="en-US" sz="1600" kern="0" dirty="0">
                <a:solidFill>
                  <a:srgbClr val="101214"/>
                </a:solidFill>
                <a:effectLst/>
                <a:latin typeface="+mn-ea"/>
                <a:cs typeface="宋体" panose="02010600030101010101" pitchFamily="2" charset="-122"/>
              </a:rPr>
              <a:t>，其</a:t>
            </a:r>
            <a:r>
              <a:rPr lang="zh-CN" altLang="en-US" sz="1600" kern="0" dirty="0">
                <a:effectLst/>
                <a:latin typeface="+mn-ea"/>
                <a:cs typeface="宋体" panose="02010600030101010101" pitchFamily="2" charset="-122"/>
              </a:rPr>
              <a:t>代表</a:t>
            </a:r>
            <a:r>
              <a:rPr lang="zh-CN" altLang="en-US" sz="1600" kern="0" dirty="0">
                <a:solidFill>
                  <a:srgbClr val="FF0000"/>
                </a:solidFill>
                <a:effectLst/>
                <a:latin typeface="+mn-ea"/>
                <a:cs typeface="宋体" panose="02010600030101010101" pitchFamily="2" charset="-122"/>
              </a:rPr>
              <a:t>本地端已启动连接终止，也收到对端的</a:t>
            </a:r>
            <a:r>
              <a:rPr lang="en-US" altLang="zh-CN" sz="1600" kern="0" dirty="0">
                <a:solidFill>
                  <a:srgbClr val="FF0000"/>
                </a:solidFill>
                <a:effectLst/>
                <a:latin typeface="+mn-ea"/>
                <a:cs typeface="宋体" panose="02010600030101010101" pitchFamily="2" charset="-122"/>
              </a:rPr>
              <a:t>FIN</a:t>
            </a:r>
            <a:r>
              <a:rPr lang="zh-CN" altLang="en-US" sz="1600" kern="0" dirty="0">
                <a:solidFill>
                  <a:srgbClr val="101214"/>
                </a:solidFill>
                <a:effectLst/>
                <a:latin typeface="+mn-ea"/>
                <a:cs typeface="宋体" panose="02010600030101010101" pitchFamily="2" charset="-122"/>
              </a:rPr>
              <a:t>，正在</a:t>
            </a:r>
            <a:r>
              <a:rPr lang="zh-CN" altLang="en-US" sz="1600" kern="0" dirty="0">
                <a:solidFill>
                  <a:srgbClr val="FF0000"/>
                </a:solidFill>
                <a:effectLst/>
                <a:latin typeface="+mn-ea"/>
                <a:cs typeface="宋体" panose="02010600030101010101" pitchFamily="2" charset="-122"/>
              </a:rPr>
              <a:t>等待最终确认</a:t>
            </a:r>
            <a:r>
              <a:rPr lang="zh-CN" altLang="en-US" sz="1600" kern="0" dirty="0">
                <a:solidFill>
                  <a:srgbClr val="101214"/>
                </a:solidFill>
                <a:effectLst/>
                <a:latin typeface="+mn-ea"/>
                <a:cs typeface="宋体" panose="02010600030101010101" pitchFamily="2" charset="-122"/>
              </a:rPr>
              <a:t>以完成连接关闭。所以检查完接收到的序列号，更新 </a:t>
            </a:r>
            <a:r>
              <a:rPr lang="en-US" altLang="zh-CN" sz="1600" kern="0" dirty="0" err="1">
                <a:solidFill>
                  <a:srgbClr val="101214"/>
                </a:solidFill>
                <a:effectLst/>
                <a:latin typeface="+mn-ea"/>
                <a:cs typeface="宋体" panose="02010600030101010101" pitchFamily="2" charset="-122"/>
              </a:rPr>
              <a:t>rcv_nxt</a:t>
            </a:r>
            <a:r>
              <a:rPr lang="zh-CN" altLang="en-US" sz="1600" kern="0" dirty="0">
                <a:solidFill>
                  <a:srgbClr val="101214"/>
                </a:solidFill>
                <a:effectLst/>
                <a:latin typeface="+mn-ea"/>
                <a:cs typeface="宋体" panose="02010600030101010101" pitchFamily="2" charset="-122"/>
              </a:rPr>
              <a:t>，</a:t>
            </a:r>
            <a:r>
              <a:rPr lang="en-US" altLang="zh-CN" sz="1600" kern="0" dirty="0" err="1">
                <a:solidFill>
                  <a:srgbClr val="101214"/>
                </a:solidFill>
                <a:effectLst/>
                <a:latin typeface="+mn-ea"/>
                <a:cs typeface="宋体" panose="02010600030101010101" pitchFamily="2" charset="-122"/>
              </a:rPr>
              <a:t>snd_una</a:t>
            </a:r>
            <a:r>
              <a:rPr lang="zh-CN" altLang="en-US" sz="1600" kern="0" dirty="0">
                <a:solidFill>
                  <a:srgbClr val="101214"/>
                </a:solidFill>
                <a:effectLst/>
                <a:latin typeface="+mn-ea"/>
                <a:cs typeface="宋体" panose="02010600030101010101" pitchFamily="2" charset="-122"/>
              </a:rPr>
              <a:t>，窗口信息后，如果同时</a:t>
            </a:r>
            <a:r>
              <a:rPr lang="zh-CN" altLang="en-US" sz="1600" kern="0" dirty="0">
                <a:solidFill>
                  <a:srgbClr val="FF0000"/>
                </a:solidFill>
                <a:effectLst/>
                <a:latin typeface="+mn-ea"/>
                <a:cs typeface="宋体" panose="02010600030101010101" pitchFamily="2" charset="-122"/>
              </a:rPr>
              <a:t>包含</a:t>
            </a:r>
            <a:r>
              <a:rPr lang="en-US" altLang="zh-CN" sz="1600" kern="0" dirty="0">
                <a:solidFill>
                  <a:srgbClr val="FF0000"/>
                </a:solidFill>
                <a:effectLst/>
                <a:latin typeface="+mn-ea"/>
                <a:cs typeface="宋体" panose="02010600030101010101" pitchFamily="2" charset="-122"/>
              </a:rPr>
              <a:t>ACK</a:t>
            </a:r>
            <a:r>
              <a:rPr lang="zh-CN" altLang="en-US" sz="1600" kern="0" dirty="0">
                <a:solidFill>
                  <a:srgbClr val="FF0000"/>
                </a:solidFill>
                <a:effectLst/>
                <a:latin typeface="+mn-ea"/>
                <a:cs typeface="宋体" panose="02010600030101010101" pitchFamily="2" charset="-122"/>
              </a:rPr>
              <a:t>标志</a:t>
            </a:r>
            <a:r>
              <a:rPr lang="zh-CN" altLang="en-US" sz="1600" kern="0" dirty="0">
                <a:solidFill>
                  <a:srgbClr val="101214"/>
                </a:solidFill>
                <a:effectLst/>
                <a:latin typeface="+mn-ea"/>
                <a:cs typeface="宋体" panose="02010600030101010101" pitchFamily="2" charset="-122"/>
              </a:rPr>
              <a:t>，并且 </a:t>
            </a:r>
            <a:r>
              <a:rPr lang="en-US" altLang="zh-CN" sz="1600" kern="0" dirty="0" err="1">
                <a:solidFill>
                  <a:srgbClr val="101214"/>
                </a:solidFill>
                <a:effectLst/>
                <a:latin typeface="+mn-ea"/>
                <a:cs typeface="宋体" panose="02010600030101010101" pitchFamily="2" charset="-122"/>
              </a:rPr>
              <a:t>snd_nxt</a:t>
            </a:r>
            <a:r>
              <a:rPr lang="en-US" altLang="zh-CN" sz="1600" kern="0" dirty="0">
                <a:solidFill>
                  <a:srgbClr val="101214"/>
                </a:solidFill>
                <a:effectLst/>
                <a:latin typeface="+mn-ea"/>
                <a:cs typeface="宋体" panose="02010600030101010101" pitchFamily="2" charset="-122"/>
              </a:rPr>
              <a:t> </a:t>
            </a:r>
            <a:r>
              <a:rPr lang="zh-CN" altLang="en-US" sz="1600" kern="0" dirty="0">
                <a:solidFill>
                  <a:srgbClr val="101214"/>
                </a:solidFill>
                <a:effectLst/>
                <a:latin typeface="+mn-ea"/>
                <a:cs typeface="宋体" panose="02010600030101010101" pitchFamily="2" charset="-122"/>
              </a:rPr>
              <a:t>等于 </a:t>
            </a:r>
            <a:r>
              <a:rPr lang="en-US" altLang="zh-CN" sz="1600" kern="0" dirty="0" err="1">
                <a:solidFill>
                  <a:srgbClr val="101214"/>
                </a:solidFill>
                <a:effectLst/>
                <a:latin typeface="+mn-ea"/>
                <a:cs typeface="宋体" panose="02010600030101010101" pitchFamily="2" charset="-122"/>
              </a:rPr>
              <a:t>snd_una</a:t>
            </a:r>
            <a:r>
              <a:rPr lang="zh-CN" altLang="en-US" sz="1600" kern="0" dirty="0">
                <a:solidFill>
                  <a:srgbClr val="101214"/>
                </a:solidFill>
                <a:effectLst/>
                <a:latin typeface="+mn-ea"/>
                <a:cs typeface="宋体" panose="02010600030101010101" pitchFamily="2" charset="-122"/>
              </a:rPr>
              <a:t>，则</a:t>
            </a:r>
            <a:r>
              <a:rPr lang="zh-CN" altLang="en-US" sz="1600" kern="0" dirty="0">
                <a:solidFill>
                  <a:srgbClr val="FF0000"/>
                </a:solidFill>
                <a:effectLst/>
                <a:latin typeface="+mn-ea"/>
                <a:cs typeface="宋体" panose="02010600030101010101" pitchFamily="2" charset="-122"/>
              </a:rPr>
              <a:t>切换到 </a:t>
            </a:r>
            <a:r>
              <a:rPr lang="en-US" altLang="zh-CN" sz="1600" kern="0" dirty="0">
                <a:solidFill>
                  <a:srgbClr val="FF0000"/>
                </a:solidFill>
                <a:effectLst/>
                <a:latin typeface="+mn-ea"/>
                <a:cs typeface="宋体" panose="02010600030101010101" pitchFamily="2" charset="-122"/>
              </a:rPr>
              <a:t>CLOSED </a:t>
            </a:r>
            <a:r>
              <a:rPr lang="zh-CN" altLang="en-US" sz="1600" kern="0" dirty="0">
                <a:solidFill>
                  <a:srgbClr val="FF0000"/>
                </a:solidFill>
                <a:effectLst/>
                <a:latin typeface="+mn-ea"/>
                <a:cs typeface="宋体" panose="02010600030101010101" pitchFamily="2" charset="-122"/>
              </a:rPr>
              <a:t>状态</a:t>
            </a:r>
            <a:r>
              <a:rPr lang="zh-CN" altLang="en-US" sz="1600" kern="0" dirty="0">
                <a:solidFill>
                  <a:srgbClr val="101214"/>
                </a:solidFill>
                <a:effectLst/>
                <a:latin typeface="+mn-ea"/>
                <a:cs typeface="宋体" panose="02010600030101010101" pitchFamily="2" charset="-122"/>
              </a:rPr>
              <a:t>，</a:t>
            </a:r>
            <a:r>
              <a:rPr lang="zh-CN" altLang="en-US" sz="1600" kern="0" dirty="0">
                <a:solidFill>
                  <a:srgbClr val="FF0000"/>
                </a:solidFill>
                <a:effectLst/>
                <a:latin typeface="+mn-ea"/>
                <a:cs typeface="宋体" panose="02010600030101010101" pitchFamily="2" charset="-122"/>
              </a:rPr>
              <a:t>释放套接字资源</a:t>
            </a:r>
            <a:r>
              <a:rPr lang="zh-CN" altLang="en-US" sz="1600" kern="0" dirty="0">
                <a:solidFill>
                  <a:srgbClr val="101214"/>
                </a:solidFill>
                <a:effectLst/>
                <a:latin typeface="+mn-ea"/>
                <a:cs typeface="宋体" panose="02010600030101010101" pitchFamily="2" charset="-122"/>
              </a:rPr>
              <a:t>。</a:t>
            </a:r>
          </a:p>
          <a:p>
            <a:pPr>
              <a:lnSpc>
                <a:spcPct val="150000"/>
              </a:lnSpc>
            </a:pPr>
            <a:r>
              <a:rPr lang="zh-CN" altLang="en-US" sz="1600" kern="0" dirty="0">
                <a:solidFill>
                  <a:srgbClr val="101214"/>
                </a:solidFill>
                <a:effectLst/>
                <a:latin typeface="+mn-ea"/>
                <a:cs typeface="宋体" panose="02010600030101010101" pitchFamily="2" charset="-122"/>
              </a:rPr>
              <a:t>       对于</a:t>
            </a:r>
            <a:r>
              <a:rPr lang="en-US" altLang="zh-CN" sz="1600" kern="0" dirty="0">
                <a:solidFill>
                  <a:srgbClr val="FF0000"/>
                </a:solidFill>
                <a:effectLst/>
                <a:latin typeface="+mn-ea"/>
                <a:cs typeface="宋体" panose="02010600030101010101" pitchFamily="2" charset="-122"/>
              </a:rPr>
              <a:t>CLOSED</a:t>
            </a:r>
            <a:r>
              <a:rPr lang="zh-CN" altLang="en-US" sz="1600" kern="0" dirty="0">
                <a:solidFill>
                  <a:srgbClr val="FF0000"/>
                </a:solidFill>
                <a:effectLst/>
                <a:latin typeface="+mn-ea"/>
                <a:cs typeface="宋体" panose="02010600030101010101" pitchFamily="2" charset="-122"/>
              </a:rPr>
              <a:t>状态</a:t>
            </a:r>
            <a:r>
              <a:rPr lang="zh-CN" altLang="en-US" sz="1600" kern="0" dirty="0">
                <a:solidFill>
                  <a:srgbClr val="101214"/>
                </a:solidFill>
                <a:effectLst/>
                <a:latin typeface="+mn-ea"/>
                <a:cs typeface="宋体" panose="02010600030101010101" pitchFamily="2" charset="-122"/>
              </a:rPr>
              <a:t>，表明此时</a:t>
            </a:r>
            <a:r>
              <a:rPr lang="en-US" altLang="zh-CN" sz="1600" kern="0" dirty="0">
                <a:solidFill>
                  <a:srgbClr val="101214"/>
                </a:solidFill>
                <a:effectLst/>
                <a:latin typeface="+mn-ea"/>
                <a:cs typeface="宋体" panose="02010600030101010101" pitchFamily="2" charset="-122"/>
              </a:rPr>
              <a:t>TCP</a:t>
            </a:r>
            <a:r>
              <a:rPr lang="zh-CN" altLang="en-US" sz="1600" kern="0" dirty="0">
                <a:solidFill>
                  <a:srgbClr val="101214"/>
                </a:solidFill>
                <a:effectLst/>
                <a:latin typeface="+mn-ea"/>
                <a:cs typeface="宋体" panose="02010600030101010101" pitchFamily="2" charset="-122"/>
              </a:rPr>
              <a:t>连接已关闭，不能发送或接收数据，所以</a:t>
            </a:r>
            <a:r>
              <a:rPr lang="zh-CN" altLang="en-US" sz="1600" kern="0" dirty="0">
                <a:solidFill>
                  <a:srgbClr val="FF0000"/>
                </a:solidFill>
                <a:effectLst/>
                <a:latin typeface="+mn-ea"/>
                <a:cs typeface="宋体" panose="02010600030101010101" pitchFamily="2" charset="-122"/>
              </a:rPr>
              <a:t>释放资源即可</a:t>
            </a:r>
            <a:r>
              <a:rPr lang="zh-CN" altLang="en-US" sz="1600" kern="0" dirty="0">
                <a:solidFill>
                  <a:srgbClr val="101214"/>
                </a:solidFill>
                <a:effectLst/>
                <a:latin typeface="+mn-ea"/>
                <a:cs typeface="宋体" panose="02010600030101010101" pitchFamily="2" charset="-122"/>
              </a:rPr>
              <a:t>。</a:t>
            </a:r>
          </a:p>
          <a:p>
            <a:pPr>
              <a:lnSpc>
                <a:spcPct val="150000"/>
              </a:lnSpc>
            </a:pPr>
            <a:r>
              <a:rPr lang="en-US" altLang="zh-CN" sz="1600" kern="0" dirty="0">
                <a:solidFill>
                  <a:srgbClr val="101214"/>
                </a:solidFill>
                <a:latin typeface="+mn-ea"/>
                <a:cs typeface="宋体" panose="02010600030101010101" pitchFamily="2" charset="-122"/>
              </a:rPr>
              <a:t>      </a:t>
            </a:r>
            <a:endParaRPr lang="zh-CN" altLang="en-US" sz="1600" kern="0" dirty="0">
              <a:solidFill>
                <a:srgbClr val="101214"/>
              </a:solidFill>
              <a:effectLst/>
              <a:latin typeface="+mn-ea"/>
              <a:cs typeface="宋体" panose="02010600030101010101" pitchFamily="2" charset="-122"/>
            </a:endParaRPr>
          </a:p>
        </p:txBody>
      </p:sp>
    </p:spTree>
    <p:extLst>
      <p:ext uri="{BB962C8B-B14F-4D97-AF65-F5344CB8AC3E}">
        <p14:creationId xmlns:p14="http://schemas.microsoft.com/office/powerpoint/2010/main" val="2472575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——TCP</a:t>
            </a:r>
            <a:r>
              <a:rPr lang="zh-CN" altLang="en-US" dirty="0"/>
              <a:t>定时器管理</a:t>
            </a:r>
          </a:p>
        </p:txBody>
      </p:sp>
      <p:sp>
        <p:nvSpPr>
          <p:cNvPr id="2" name="文本框 1">
            <a:extLst>
              <a:ext uri="{FF2B5EF4-FFF2-40B4-BE49-F238E27FC236}">
                <a16:creationId xmlns:a16="http://schemas.microsoft.com/office/drawing/2014/main" id="{92B2F3FB-D327-2DBF-266C-FA16136C2ABB}"/>
              </a:ext>
            </a:extLst>
          </p:cNvPr>
          <p:cNvSpPr txBox="1"/>
          <p:nvPr/>
        </p:nvSpPr>
        <p:spPr>
          <a:xfrm>
            <a:off x="360060" y="3810558"/>
            <a:ext cx="10673063" cy="1705403"/>
          </a:xfrm>
          <a:prstGeom prst="rect">
            <a:avLst/>
          </a:prstGeom>
          <a:noFill/>
        </p:spPr>
        <p:txBody>
          <a:bodyPr wrap="square" rtlCol="0">
            <a:spAutoFit/>
          </a:bodyPr>
          <a:lstStyle/>
          <a:p>
            <a:pPr marL="768985" indent="304800" algn="just">
              <a:lnSpc>
                <a:spcPct val="150000"/>
              </a:lnSpc>
              <a:spcBef>
                <a:spcPts val="600"/>
              </a:spcBef>
              <a:spcAft>
                <a:spcPts val="600"/>
              </a:spcAft>
            </a:pPr>
            <a:r>
              <a:rPr lang="en-US" altLang="zh-CN" kern="0" dirty="0">
                <a:solidFill>
                  <a:srgbClr val="101214"/>
                </a:solidFill>
                <a:effectLst/>
                <a:latin typeface="+mn-ea"/>
                <a:cs typeface="宋体" panose="02010600030101010101" pitchFamily="2" charset="-122"/>
              </a:rPr>
              <a:t>   </a:t>
            </a:r>
            <a:r>
              <a:rPr lang="en-US" altLang="zh-CN" kern="0" dirty="0" err="1">
                <a:solidFill>
                  <a:srgbClr val="101214"/>
                </a:solidFill>
                <a:effectLst/>
                <a:latin typeface="+mn-ea"/>
                <a:cs typeface="宋体" panose="02010600030101010101" pitchFamily="2" charset="-122"/>
              </a:rPr>
              <a:t>tcp_scan_timer_list</a:t>
            </a:r>
            <a:r>
              <a:rPr lang="zh-CN" altLang="en-US" kern="0" dirty="0">
                <a:solidFill>
                  <a:srgbClr val="101214"/>
                </a:solidFill>
                <a:effectLst/>
                <a:latin typeface="+mn-ea"/>
                <a:cs typeface="宋体" panose="02010600030101010101" pitchFamily="2" charset="-122"/>
              </a:rPr>
              <a:t>用于扫描定时器队列。这一队列中的</a:t>
            </a:r>
            <a:r>
              <a:rPr lang="en-US" altLang="zh-CN" kern="0" dirty="0">
                <a:solidFill>
                  <a:srgbClr val="101214"/>
                </a:solidFill>
                <a:effectLst/>
                <a:latin typeface="+mn-ea"/>
                <a:cs typeface="宋体" panose="02010600030101010101" pitchFamily="2" charset="-122"/>
              </a:rPr>
              <a:t>TCP</a:t>
            </a:r>
            <a:r>
              <a:rPr lang="zh-CN" altLang="en-US" kern="0" dirty="0">
                <a:solidFill>
                  <a:srgbClr val="101214"/>
                </a:solidFill>
                <a:effectLst/>
                <a:latin typeface="+mn-ea"/>
                <a:cs typeface="宋体" panose="02010600030101010101" pitchFamily="2" charset="-122"/>
              </a:rPr>
              <a:t>状态描述符在进入</a:t>
            </a:r>
            <a:r>
              <a:rPr lang="en-US" altLang="zh-CN" kern="0" dirty="0">
                <a:solidFill>
                  <a:srgbClr val="101214"/>
                </a:solidFill>
                <a:effectLst/>
                <a:latin typeface="+mn-ea"/>
                <a:cs typeface="宋体" panose="02010600030101010101" pitchFamily="2" charset="-122"/>
              </a:rPr>
              <a:t>TIME_WAIT</a:t>
            </a:r>
            <a:r>
              <a:rPr lang="zh-CN" altLang="en-US" kern="0" dirty="0">
                <a:solidFill>
                  <a:srgbClr val="101214"/>
                </a:solidFill>
                <a:effectLst/>
                <a:latin typeface="+mn-ea"/>
                <a:cs typeface="宋体" panose="02010600030101010101" pitchFamily="2" charset="-122"/>
              </a:rPr>
              <a:t>状态时加入队列，</a:t>
            </a:r>
            <a:r>
              <a:rPr lang="zh-CN" altLang="en-US" kern="0" dirty="0">
                <a:solidFill>
                  <a:srgbClr val="FF0000"/>
                </a:solidFill>
                <a:effectLst/>
                <a:latin typeface="+mn-ea"/>
                <a:cs typeface="宋体" panose="02010600030101010101" pitchFamily="2" charset="-122"/>
              </a:rPr>
              <a:t>达到两倍</a:t>
            </a:r>
            <a:r>
              <a:rPr lang="en-US" altLang="zh-CN" kern="0" dirty="0">
                <a:solidFill>
                  <a:srgbClr val="FF0000"/>
                </a:solidFill>
                <a:effectLst/>
                <a:latin typeface="+mn-ea"/>
                <a:cs typeface="宋体" panose="02010600030101010101" pitchFamily="2" charset="-122"/>
              </a:rPr>
              <a:t>MSL</a:t>
            </a:r>
            <a:r>
              <a:rPr lang="zh-CN" altLang="en-US" kern="0" dirty="0">
                <a:solidFill>
                  <a:srgbClr val="FF0000"/>
                </a:solidFill>
                <a:effectLst/>
                <a:latin typeface="+mn-ea"/>
                <a:cs typeface="宋体" panose="02010600030101010101" pitchFamily="2" charset="-122"/>
              </a:rPr>
              <a:t>时间后释放资源</a:t>
            </a:r>
            <a:r>
              <a:rPr lang="zh-CN" altLang="en-US" kern="0" dirty="0">
                <a:solidFill>
                  <a:srgbClr val="101214"/>
                </a:solidFill>
                <a:effectLst/>
                <a:latin typeface="+mn-ea"/>
                <a:cs typeface="宋体" panose="02010600030101010101" pitchFamily="2" charset="-122"/>
              </a:rPr>
              <a:t>。对于对应类型的定时器，将相应的 </a:t>
            </a:r>
            <a:r>
              <a:rPr lang="en-US" altLang="zh-CN" kern="0" dirty="0">
                <a:solidFill>
                  <a:srgbClr val="101214"/>
                </a:solidFill>
                <a:effectLst/>
                <a:latin typeface="+mn-ea"/>
                <a:cs typeface="宋体" panose="02010600030101010101" pitchFamily="2" charset="-122"/>
              </a:rPr>
              <a:t>TCP </a:t>
            </a:r>
            <a:r>
              <a:rPr lang="zh-CN" altLang="en-US" kern="0" dirty="0">
                <a:solidFill>
                  <a:srgbClr val="101214"/>
                </a:solidFill>
                <a:effectLst/>
                <a:latin typeface="+mn-ea"/>
                <a:cs typeface="宋体" panose="02010600030101010101" pitchFamily="2" charset="-122"/>
              </a:rPr>
              <a:t>连接</a:t>
            </a:r>
            <a:r>
              <a:rPr lang="zh-CN" altLang="en-US" kern="0" dirty="0">
                <a:solidFill>
                  <a:srgbClr val="FF0000"/>
                </a:solidFill>
                <a:effectLst/>
                <a:latin typeface="+mn-ea"/>
                <a:cs typeface="宋体" panose="02010600030101010101" pitchFamily="2" charset="-122"/>
              </a:rPr>
              <a:t>从 </a:t>
            </a:r>
            <a:r>
              <a:rPr lang="en-US" altLang="zh-CN" kern="0" dirty="0">
                <a:solidFill>
                  <a:srgbClr val="FF0000"/>
                </a:solidFill>
                <a:effectLst/>
                <a:latin typeface="+mn-ea"/>
                <a:cs typeface="宋体" panose="02010600030101010101" pitchFamily="2" charset="-122"/>
              </a:rPr>
              <a:t>TCP_TIME_WAIT </a:t>
            </a:r>
            <a:r>
              <a:rPr lang="zh-CN" altLang="en-US" kern="0" dirty="0">
                <a:solidFill>
                  <a:srgbClr val="FF0000"/>
                </a:solidFill>
                <a:effectLst/>
                <a:latin typeface="+mn-ea"/>
                <a:cs typeface="宋体" panose="02010600030101010101" pitchFamily="2" charset="-122"/>
              </a:rPr>
              <a:t>状态迁移到 </a:t>
            </a:r>
            <a:r>
              <a:rPr lang="en-US" altLang="zh-CN" kern="0" dirty="0">
                <a:solidFill>
                  <a:srgbClr val="FF0000"/>
                </a:solidFill>
                <a:effectLst/>
                <a:latin typeface="+mn-ea"/>
                <a:cs typeface="宋体" panose="02010600030101010101" pitchFamily="2" charset="-122"/>
              </a:rPr>
              <a:t>TCP_CLOSED </a:t>
            </a:r>
            <a:r>
              <a:rPr lang="zh-CN" altLang="en-US" kern="0" dirty="0">
                <a:solidFill>
                  <a:srgbClr val="FF0000"/>
                </a:solidFill>
                <a:effectLst/>
                <a:latin typeface="+mn-ea"/>
                <a:cs typeface="宋体" panose="02010600030101010101" pitchFamily="2" charset="-122"/>
              </a:rPr>
              <a:t>状态，释放相关资源，并从定时器列表中移除。</a:t>
            </a:r>
            <a:r>
              <a:rPr lang="zh-CN" altLang="en-US" kern="0" dirty="0">
                <a:effectLst/>
                <a:latin typeface="+mn-ea"/>
                <a:cs typeface="宋体" panose="02010600030101010101" pitchFamily="2" charset="-122"/>
              </a:rPr>
              <a:t>对于重传定时器，此实验还不用管</a:t>
            </a:r>
            <a:endParaRPr kumimoji="0" lang="zh-CN" altLang="en-US" b="0" i="0" u="none" strike="noStrike" kern="1200" cap="none" spc="0" normalizeH="0" baseline="0" noProof="0" dirty="0">
              <a:ln>
                <a:noFill/>
              </a:ln>
              <a:effectLst/>
              <a:uLnTx/>
              <a:uFillTx/>
              <a:latin typeface="+mn-ea"/>
              <a:cs typeface="+mn-cs"/>
            </a:endParaRPr>
          </a:p>
        </p:txBody>
      </p:sp>
      <p:sp>
        <p:nvSpPr>
          <p:cNvPr id="14" name="文本框 13">
            <a:extLst>
              <a:ext uri="{FF2B5EF4-FFF2-40B4-BE49-F238E27FC236}">
                <a16:creationId xmlns:a16="http://schemas.microsoft.com/office/drawing/2014/main" id="{F995922A-96DF-2CD2-A5C2-489CE31DE695}"/>
              </a:ext>
            </a:extLst>
          </p:cNvPr>
          <p:cNvSpPr txBox="1"/>
          <p:nvPr/>
        </p:nvSpPr>
        <p:spPr>
          <a:xfrm>
            <a:off x="717613" y="3410448"/>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2.</a:t>
            </a:r>
            <a:r>
              <a:rPr lang="zh-CN" altLang="en-US" sz="2000" b="1" dirty="0">
                <a:solidFill>
                  <a:srgbClr val="000000"/>
                </a:solidFill>
                <a:latin typeface="Arial"/>
                <a:ea typeface="微软雅黑"/>
              </a:rPr>
              <a:t> </a:t>
            </a:r>
            <a:r>
              <a:rPr lang="en-US" altLang="zh-CN" sz="2000" b="1" dirty="0">
                <a:solidFill>
                  <a:srgbClr val="000000"/>
                </a:solidFill>
                <a:latin typeface="Arial"/>
                <a:ea typeface="微软雅黑"/>
              </a:rPr>
              <a:t>  </a:t>
            </a:r>
            <a:r>
              <a:rPr lang="zh-CN" altLang="en-US" sz="2000" b="1" dirty="0">
                <a:solidFill>
                  <a:srgbClr val="000000"/>
                </a:solidFill>
                <a:latin typeface="Arial"/>
                <a:ea typeface="微软雅黑"/>
              </a:rPr>
              <a:t>定时器队列扫描与释放</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7" name="文本框 16">
            <a:extLst>
              <a:ext uri="{FF2B5EF4-FFF2-40B4-BE49-F238E27FC236}">
                <a16:creationId xmlns:a16="http://schemas.microsoft.com/office/drawing/2014/main" id="{39F07ED0-AE88-EB19-A692-92171DF79D07}"/>
              </a:ext>
            </a:extLst>
          </p:cNvPr>
          <p:cNvSpPr txBox="1"/>
          <p:nvPr/>
        </p:nvSpPr>
        <p:spPr>
          <a:xfrm>
            <a:off x="488830" y="1716414"/>
            <a:ext cx="10864970" cy="1289905"/>
          </a:xfrm>
          <a:prstGeom prst="rect">
            <a:avLst/>
          </a:prstGeom>
          <a:noFill/>
        </p:spPr>
        <p:txBody>
          <a:bodyPr wrap="square" rtlCol="0">
            <a:spAutoFit/>
          </a:bodyPr>
          <a:lstStyle/>
          <a:p>
            <a:pPr marL="685800" indent="304800" algn="just">
              <a:lnSpc>
                <a:spcPct val="150000"/>
              </a:lnSpc>
              <a:spcBef>
                <a:spcPts val="600"/>
              </a:spcBef>
              <a:spcAft>
                <a:spcPts val="600"/>
              </a:spcAft>
            </a:pPr>
            <a:r>
              <a:rPr lang="en-US" altLang="zh-CN" kern="0" dirty="0" err="1">
                <a:solidFill>
                  <a:srgbClr val="101214"/>
                </a:solidFill>
                <a:effectLst/>
                <a:latin typeface="+mn-ea"/>
                <a:cs typeface="宋体" panose="02010600030101010101" pitchFamily="2" charset="-122"/>
              </a:rPr>
              <a:t>tcp_set_timewait_timer</a:t>
            </a:r>
            <a:r>
              <a:rPr lang="zh-CN" altLang="en-US" kern="0" dirty="0">
                <a:solidFill>
                  <a:srgbClr val="101214"/>
                </a:solidFill>
                <a:effectLst/>
                <a:latin typeface="+mn-ea"/>
                <a:cs typeface="宋体" panose="02010600030101010101" pitchFamily="2" charset="-122"/>
              </a:rPr>
              <a:t>函数用于</a:t>
            </a:r>
            <a:r>
              <a:rPr lang="zh-CN" altLang="en-US" kern="0" dirty="0">
                <a:solidFill>
                  <a:srgbClr val="FF0000"/>
                </a:solidFill>
                <a:effectLst/>
                <a:latin typeface="+mn-ea"/>
                <a:cs typeface="宋体" panose="02010600030101010101" pitchFamily="2" charset="-122"/>
              </a:rPr>
              <a:t>设置</a:t>
            </a:r>
            <a:r>
              <a:rPr lang="en-US" altLang="zh-CN" kern="0" dirty="0">
                <a:solidFill>
                  <a:srgbClr val="FF0000"/>
                </a:solidFill>
                <a:effectLst/>
                <a:latin typeface="+mn-ea"/>
                <a:cs typeface="宋体" panose="02010600030101010101" pitchFamily="2" charset="-122"/>
              </a:rPr>
              <a:t>TCP</a:t>
            </a:r>
            <a:r>
              <a:rPr lang="zh-CN" altLang="en-US" kern="0" dirty="0">
                <a:solidFill>
                  <a:srgbClr val="FF0000"/>
                </a:solidFill>
                <a:effectLst/>
                <a:latin typeface="+mn-ea"/>
                <a:cs typeface="宋体" panose="02010600030101010101" pitchFamily="2" charset="-122"/>
              </a:rPr>
              <a:t>连接的</a:t>
            </a:r>
            <a:r>
              <a:rPr lang="en-US" altLang="zh-CN" kern="0" dirty="0">
                <a:solidFill>
                  <a:srgbClr val="FF0000"/>
                </a:solidFill>
                <a:effectLst/>
                <a:latin typeface="+mn-ea"/>
                <a:cs typeface="宋体" panose="02010600030101010101" pitchFamily="2" charset="-122"/>
              </a:rPr>
              <a:t>Time-Wait</a:t>
            </a:r>
            <a:r>
              <a:rPr lang="zh-CN" altLang="en-US" kern="0" dirty="0">
                <a:solidFill>
                  <a:srgbClr val="FF0000"/>
                </a:solidFill>
                <a:effectLst/>
                <a:latin typeface="+mn-ea"/>
                <a:cs typeface="宋体" panose="02010600030101010101" pitchFamily="2" charset="-122"/>
              </a:rPr>
              <a:t>定时器</a:t>
            </a:r>
            <a:r>
              <a:rPr lang="zh-CN" altLang="en-US" kern="0" dirty="0">
                <a:solidFill>
                  <a:srgbClr val="101214"/>
                </a:solidFill>
                <a:effectLst/>
                <a:latin typeface="+mn-ea"/>
                <a:cs typeface="宋体" panose="02010600030101010101" pitchFamily="2" charset="-122"/>
              </a:rPr>
              <a:t>。主要包括：</a:t>
            </a:r>
            <a:r>
              <a:rPr lang="zh-CN" altLang="en-US" kern="0" dirty="0">
                <a:solidFill>
                  <a:srgbClr val="FF0000"/>
                </a:solidFill>
                <a:effectLst/>
                <a:latin typeface="+mn-ea"/>
                <a:cs typeface="宋体" panose="02010600030101010101" pitchFamily="2" charset="-122"/>
              </a:rPr>
              <a:t>启用定时器，并设置其类型。设定定时器的超时时间</a:t>
            </a:r>
            <a:r>
              <a:rPr lang="zh-CN" altLang="en-US" kern="0" dirty="0">
                <a:solidFill>
                  <a:srgbClr val="101214"/>
                </a:solidFill>
                <a:effectLst/>
                <a:latin typeface="+mn-ea"/>
                <a:cs typeface="宋体" panose="02010600030101010101" pitchFamily="2" charset="-122"/>
              </a:rPr>
              <a:t>。将相应的 </a:t>
            </a:r>
            <a:r>
              <a:rPr lang="en-US" altLang="zh-CN" kern="0" dirty="0">
                <a:solidFill>
                  <a:srgbClr val="101214"/>
                </a:solidFill>
                <a:effectLst/>
                <a:latin typeface="+mn-ea"/>
                <a:cs typeface="宋体" panose="02010600030101010101" pitchFamily="2" charset="-122"/>
              </a:rPr>
              <a:t>TCP </a:t>
            </a:r>
            <a:r>
              <a:rPr lang="zh-CN" altLang="en-US" kern="0" dirty="0">
                <a:solidFill>
                  <a:srgbClr val="101214"/>
                </a:solidFill>
                <a:effectLst/>
                <a:latin typeface="+mn-ea"/>
                <a:cs typeface="宋体" panose="02010600030101010101" pitchFamily="2" charset="-122"/>
              </a:rPr>
              <a:t>连接</a:t>
            </a:r>
            <a:r>
              <a:rPr lang="zh-CN" altLang="en-US" kern="0" dirty="0">
                <a:solidFill>
                  <a:srgbClr val="FF0000"/>
                </a:solidFill>
                <a:effectLst/>
                <a:latin typeface="+mn-ea"/>
                <a:cs typeface="宋体" panose="02010600030101010101" pitchFamily="2" charset="-122"/>
              </a:rPr>
              <a:t>加入到 </a:t>
            </a:r>
            <a:r>
              <a:rPr lang="en-US" altLang="zh-CN" kern="0" dirty="0">
                <a:solidFill>
                  <a:srgbClr val="FF0000"/>
                </a:solidFill>
                <a:effectLst/>
                <a:latin typeface="+mn-ea"/>
                <a:cs typeface="宋体" panose="02010600030101010101" pitchFamily="2" charset="-122"/>
              </a:rPr>
              <a:t>Time-Wait </a:t>
            </a:r>
            <a:r>
              <a:rPr lang="zh-CN" altLang="en-US" kern="0" dirty="0">
                <a:solidFill>
                  <a:srgbClr val="FF0000"/>
                </a:solidFill>
                <a:effectLst/>
                <a:latin typeface="+mn-ea"/>
                <a:cs typeface="宋体" panose="02010600030101010101" pitchFamily="2" charset="-122"/>
              </a:rPr>
              <a:t>定时器列表</a:t>
            </a:r>
            <a:r>
              <a:rPr lang="zh-CN" altLang="en-US" kern="0" dirty="0">
                <a:solidFill>
                  <a:srgbClr val="101214"/>
                </a:solidFill>
                <a:effectLst/>
                <a:latin typeface="+mn-ea"/>
                <a:cs typeface="宋体" panose="02010600030101010101" pitchFamily="2" charset="-122"/>
              </a:rPr>
              <a:t>中，并</a:t>
            </a:r>
            <a:r>
              <a:rPr lang="zh-CN" altLang="en-US" kern="0" dirty="0">
                <a:solidFill>
                  <a:srgbClr val="FF0000"/>
                </a:solidFill>
                <a:effectLst/>
                <a:latin typeface="+mn-ea"/>
                <a:cs typeface="宋体" panose="02010600030101010101" pitchFamily="2" charset="-122"/>
              </a:rPr>
              <a:t>增加该连接的引用计数</a:t>
            </a:r>
            <a:r>
              <a:rPr lang="zh-CN" altLang="en-US" kern="0" dirty="0">
                <a:solidFill>
                  <a:srgbClr val="101214"/>
                </a:solidFill>
                <a:effectLst/>
                <a:latin typeface="+mn-ea"/>
                <a:cs typeface="宋体" panose="02010600030101010101" pitchFamily="2" charset="-122"/>
              </a:rPr>
              <a:t>。</a:t>
            </a:r>
          </a:p>
        </p:txBody>
      </p:sp>
      <p:sp>
        <p:nvSpPr>
          <p:cNvPr id="18" name="文本框 17">
            <a:extLst>
              <a:ext uri="{FF2B5EF4-FFF2-40B4-BE49-F238E27FC236}">
                <a16:creationId xmlns:a16="http://schemas.microsoft.com/office/drawing/2014/main" id="{750F5074-25E2-747D-57F5-809A9689871F}"/>
              </a:ext>
            </a:extLst>
          </p:cNvPr>
          <p:cNvSpPr txBox="1"/>
          <p:nvPr/>
        </p:nvSpPr>
        <p:spPr>
          <a:xfrm>
            <a:off x="717613" y="1235997"/>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1</a:t>
            </a: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 </a:t>
            </a:r>
            <a:r>
              <a:rPr lang="en-US" altLang="zh-CN" sz="2000" b="1" dirty="0">
                <a:solidFill>
                  <a:srgbClr val="000000"/>
                </a:solidFill>
                <a:latin typeface="Arial"/>
                <a:ea typeface="微软雅黑"/>
              </a:rPr>
              <a:t>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定时器的设置</a:t>
            </a:r>
          </a:p>
        </p:txBody>
      </p:sp>
    </p:spTree>
    <p:extLst>
      <p:ext uri="{BB962C8B-B14F-4D97-AF65-F5344CB8AC3E}">
        <p14:creationId xmlns:p14="http://schemas.microsoft.com/office/powerpoint/2010/main" val="3424484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实验结果与分析</a:t>
            </a:r>
          </a:p>
        </p:txBody>
      </p:sp>
      <p:sp>
        <p:nvSpPr>
          <p:cNvPr id="7" name="文本框 6">
            <a:extLst>
              <a:ext uri="{FF2B5EF4-FFF2-40B4-BE49-F238E27FC236}">
                <a16:creationId xmlns:a16="http://schemas.microsoft.com/office/drawing/2014/main" id="{CFF32EAC-95A3-866E-4433-C7BDEEA1BBC6}"/>
              </a:ext>
            </a:extLst>
          </p:cNvPr>
          <p:cNvSpPr txBox="1"/>
          <p:nvPr/>
        </p:nvSpPr>
        <p:spPr>
          <a:xfrm>
            <a:off x="717613" y="1235997"/>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1</a:t>
            </a: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 </a:t>
            </a:r>
            <a:r>
              <a:rPr lang="zh-CN" altLang="en-US" sz="2000" b="1" dirty="0">
                <a:solidFill>
                  <a:srgbClr val="000000"/>
                </a:solidFill>
                <a:latin typeface="Arial"/>
                <a:ea typeface="微软雅黑"/>
              </a:rPr>
              <a:t>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连接管理</a:t>
            </a:r>
          </a:p>
        </p:txBody>
      </p:sp>
      <p:pic>
        <p:nvPicPr>
          <p:cNvPr id="3" name="图片 2">
            <a:extLst>
              <a:ext uri="{FF2B5EF4-FFF2-40B4-BE49-F238E27FC236}">
                <a16:creationId xmlns:a16="http://schemas.microsoft.com/office/drawing/2014/main" id="{5758F8A5-D8ED-91F5-6D67-0F43102C7569}"/>
              </a:ext>
            </a:extLst>
          </p:cNvPr>
          <p:cNvPicPr>
            <a:picLocks noChangeAspect="1"/>
          </p:cNvPicPr>
          <p:nvPr/>
        </p:nvPicPr>
        <p:blipFill>
          <a:blip r:embed="rId3"/>
          <a:stretch>
            <a:fillRect/>
          </a:stretch>
        </p:blipFill>
        <p:spPr>
          <a:xfrm>
            <a:off x="1192136" y="2210489"/>
            <a:ext cx="4294264" cy="2252775"/>
          </a:xfrm>
          <a:prstGeom prst="rect">
            <a:avLst/>
          </a:prstGeom>
        </p:spPr>
      </p:pic>
      <p:pic>
        <p:nvPicPr>
          <p:cNvPr id="4" name="图片 3">
            <a:extLst>
              <a:ext uri="{FF2B5EF4-FFF2-40B4-BE49-F238E27FC236}">
                <a16:creationId xmlns:a16="http://schemas.microsoft.com/office/drawing/2014/main" id="{16B49FC7-CB9B-63E4-C156-EA716D6EF335}"/>
              </a:ext>
            </a:extLst>
          </p:cNvPr>
          <p:cNvPicPr>
            <a:picLocks noChangeAspect="1"/>
          </p:cNvPicPr>
          <p:nvPr/>
        </p:nvPicPr>
        <p:blipFill>
          <a:blip r:embed="rId4"/>
          <a:stretch>
            <a:fillRect/>
          </a:stretch>
        </p:blipFill>
        <p:spPr>
          <a:xfrm>
            <a:off x="6388178" y="2323077"/>
            <a:ext cx="4790859" cy="2211846"/>
          </a:xfrm>
          <a:prstGeom prst="rect">
            <a:avLst/>
          </a:prstGeom>
        </p:spPr>
      </p:pic>
      <p:sp>
        <p:nvSpPr>
          <p:cNvPr id="5" name="文本框 4">
            <a:extLst>
              <a:ext uri="{FF2B5EF4-FFF2-40B4-BE49-F238E27FC236}">
                <a16:creationId xmlns:a16="http://schemas.microsoft.com/office/drawing/2014/main" id="{13573658-7175-8407-F94C-AB185B81200F}"/>
              </a:ext>
            </a:extLst>
          </p:cNvPr>
          <p:cNvSpPr txBox="1"/>
          <p:nvPr/>
        </p:nvSpPr>
        <p:spPr>
          <a:xfrm>
            <a:off x="1012963" y="1841157"/>
            <a:ext cx="10577675" cy="369332"/>
          </a:xfrm>
          <a:prstGeom prst="rect">
            <a:avLst/>
          </a:prstGeom>
          <a:noFill/>
        </p:spPr>
        <p:txBody>
          <a:bodyPr wrap="square" rtlCol="0">
            <a:spAutoFit/>
          </a:bodyPr>
          <a:lstStyle/>
          <a:p>
            <a:r>
              <a:rPr lang="zh-CN" altLang="en-US" dirty="0"/>
              <a:t>由于时间限制，只展示本实验</a:t>
            </a:r>
            <a:r>
              <a:rPr lang="en-US" altLang="zh-CN" dirty="0"/>
              <a:t>Server</a:t>
            </a:r>
            <a:r>
              <a:rPr lang="zh-CN" altLang="en-US" dirty="0"/>
              <a:t>与本实验</a:t>
            </a:r>
            <a:r>
              <a:rPr lang="en-US" altLang="zh-CN" dirty="0"/>
              <a:t>Client</a:t>
            </a:r>
            <a:r>
              <a:rPr lang="zh-CN" altLang="en-US" dirty="0"/>
              <a:t>结果</a:t>
            </a:r>
          </a:p>
        </p:txBody>
      </p:sp>
      <p:pic>
        <p:nvPicPr>
          <p:cNvPr id="6" name="图片 5">
            <a:extLst>
              <a:ext uri="{FF2B5EF4-FFF2-40B4-BE49-F238E27FC236}">
                <a16:creationId xmlns:a16="http://schemas.microsoft.com/office/drawing/2014/main" id="{78D36789-F8C2-8372-9A7A-4C1626770983}"/>
              </a:ext>
            </a:extLst>
          </p:cNvPr>
          <p:cNvPicPr>
            <a:picLocks noChangeAspect="1"/>
          </p:cNvPicPr>
          <p:nvPr/>
        </p:nvPicPr>
        <p:blipFill>
          <a:blip r:embed="rId5"/>
          <a:stretch>
            <a:fillRect/>
          </a:stretch>
        </p:blipFill>
        <p:spPr>
          <a:xfrm>
            <a:off x="1192135" y="4647511"/>
            <a:ext cx="6531493" cy="2136348"/>
          </a:xfrm>
          <a:prstGeom prst="rect">
            <a:avLst/>
          </a:prstGeom>
        </p:spPr>
      </p:pic>
    </p:spTree>
    <p:extLst>
      <p:ext uri="{BB962C8B-B14F-4D97-AF65-F5344CB8AC3E}">
        <p14:creationId xmlns:p14="http://schemas.microsoft.com/office/powerpoint/2010/main" val="2703410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实验结果与分析</a:t>
            </a:r>
          </a:p>
        </p:txBody>
      </p:sp>
      <p:sp>
        <p:nvSpPr>
          <p:cNvPr id="7" name="文本框 6">
            <a:extLst>
              <a:ext uri="{FF2B5EF4-FFF2-40B4-BE49-F238E27FC236}">
                <a16:creationId xmlns:a16="http://schemas.microsoft.com/office/drawing/2014/main" id="{CFF32EAC-95A3-866E-4433-C7BDEEA1BBC6}"/>
              </a:ext>
            </a:extLst>
          </p:cNvPr>
          <p:cNvSpPr txBox="1"/>
          <p:nvPr/>
        </p:nvSpPr>
        <p:spPr>
          <a:xfrm>
            <a:off x="717613" y="1235997"/>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2.  </a:t>
            </a:r>
            <a:r>
              <a:rPr lang="zh-CN" altLang="en-US" sz="2000" b="1" dirty="0">
                <a:solidFill>
                  <a:srgbClr val="000000"/>
                </a:solidFill>
                <a:latin typeface="Arial"/>
                <a:ea typeface="微软雅黑"/>
              </a:rPr>
              <a:t>短消息收发</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13573658-7175-8407-F94C-AB185B81200F}"/>
              </a:ext>
            </a:extLst>
          </p:cNvPr>
          <p:cNvSpPr txBox="1"/>
          <p:nvPr/>
        </p:nvSpPr>
        <p:spPr>
          <a:xfrm>
            <a:off x="1012963" y="1841157"/>
            <a:ext cx="10577675" cy="369332"/>
          </a:xfrm>
          <a:prstGeom prst="rect">
            <a:avLst/>
          </a:prstGeom>
          <a:noFill/>
        </p:spPr>
        <p:txBody>
          <a:bodyPr wrap="square" rtlCol="0">
            <a:spAutoFit/>
          </a:bodyPr>
          <a:lstStyle/>
          <a:p>
            <a:r>
              <a:rPr lang="zh-CN" altLang="en-US" dirty="0"/>
              <a:t>由于时间限制，只展示本实验</a:t>
            </a:r>
            <a:r>
              <a:rPr lang="en-US" altLang="zh-CN" dirty="0"/>
              <a:t>Server</a:t>
            </a:r>
            <a:r>
              <a:rPr lang="zh-CN" altLang="en-US" dirty="0"/>
              <a:t>与本实验</a:t>
            </a:r>
            <a:r>
              <a:rPr lang="en-US" altLang="zh-CN" dirty="0"/>
              <a:t>Client</a:t>
            </a:r>
            <a:r>
              <a:rPr lang="zh-CN" altLang="en-US" dirty="0"/>
              <a:t>结果</a:t>
            </a:r>
          </a:p>
        </p:txBody>
      </p:sp>
      <p:pic>
        <p:nvPicPr>
          <p:cNvPr id="6" name="图片 5">
            <a:extLst>
              <a:ext uri="{FF2B5EF4-FFF2-40B4-BE49-F238E27FC236}">
                <a16:creationId xmlns:a16="http://schemas.microsoft.com/office/drawing/2014/main" id="{5CFD96D9-365E-0BF2-3ED3-DA845981718A}"/>
              </a:ext>
            </a:extLst>
          </p:cNvPr>
          <p:cNvPicPr>
            <a:picLocks noChangeAspect="1"/>
          </p:cNvPicPr>
          <p:nvPr/>
        </p:nvPicPr>
        <p:blipFill>
          <a:blip r:embed="rId3"/>
          <a:stretch>
            <a:fillRect/>
          </a:stretch>
        </p:blipFill>
        <p:spPr>
          <a:xfrm>
            <a:off x="772083" y="2286000"/>
            <a:ext cx="4778375" cy="2743200"/>
          </a:xfrm>
          <a:prstGeom prst="rect">
            <a:avLst/>
          </a:prstGeom>
        </p:spPr>
      </p:pic>
      <p:pic>
        <p:nvPicPr>
          <p:cNvPr id="8" name="图片 7">
            <a:extLst>
              <a:ext uri="{FF2B5EF4-FFF2-40B4-BE49-F238E27FC236}">
                <a16:creationId xmlns:a16="http://schemas.microsoft.com/office/drawing/2014/main" id="{D092F847-D2D4-5405-119E-B9EB1FE88D93}"/>
              </a:ext>
            </a:extLst>
          </p:cNvPr>
          <p:cNvPicPr>
            <a:picLocks noChangeAspect="1"/>
          </p:cNvPicPr>
          <p:nvPr/>
        </p:nvPicPr>
        <p:blipFill>
          <a:blip r:embed="rId4"/>
          <a:stretch>
            <a:fillRect/>
          </a:stretch>
        </p:blipFill>
        <p:spPr>
          <a:xfrm>
            <a:off x="5869468" y="2286000"/>
            <a:ext cx="4716145" cy="3340735"/>
          </a:xfrm>
          <a:prstGeom prst="rect">
            <a:avLst/>
          </a:prstGeom>
        </p:spPr>
      </p:pic>
    </p:spTree>
    <p:extLst>
      <p:ext uri="{BB962C8B-B14F-4D97-AF65-F5344CB8AC3E}">
        <p14:creationId xmlns:p14="http://schemas.microsoft.com/office/powerpoint/2010/main" val="3015401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实验结果与分析</a:t>
            </a:r>
          </a:p>
        </p:txBody>
      </p:sp>
      <p:sp>
        <p:nvSpPr>
          <p:cNvPr id="7" name="文本框 6">
            <a:extLst>
              <a:ext uri="{FF2B5EF4-FFF2-40B4-BE49-F238E27FC236}">
                <a16:creationId xmlns:a16="http://schemas.microsoft.com/office/drawing/2014/main" id="{CFF32EAC-95A3-866E-4433-C7BDEEA1BBC6}"/>
              </a:ext>
            </a:extLst>
          </p:cNvPr>
          <p:cNvSpPr txBox="1"/>
          <p:nvPr/>
        </p:nvSpPr>
        <p:spPr>
          <a:xfrm>
            <a:off x="717613" y="1235997"/>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1</a:t>
            </a: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 </a:t>
            </a:r>
            <a:r>
              <a:rPr lang="zh-CN" altLang="en-US" sz="2000" b="1" dirty="0">
                <a:solidFill>
                  <a:srgbClr val="000000"/>
                </a:solidFill>
                <a:latin typeface="Arial"/>
                <a:ea typeface="微软雅黑"/>
              </a:rPr>
              <a:t>  文件传输</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13573658-7175-8407-F94C-AB185B81200F}"/>
              </a:ext>
            </a:extLst>
          </p:cNvPr>
          <p:cNvSpPr txBox="1"/>
          <p:nvPr/>
        </p:nvSpPr>
        <p:spPr>
          <a:xfrm>
            <a:off x="1012963" y="1841157"/>
            <a:ext cx="10577675" cy="369332"/>
          </a:xfrm>
          <a:prstGeom prst="rect">
            <a:avLst/>
          </a:prstGeom>
          <a:noFill/>
        </p:spPr>
        <p:txBody>
          <a:bodyPr wrap="square" rtlCol="0">
            <a:spAutoFit/>
          </a:bodyPr>
          <a:lstStyle/>
          <a:p>
            <a:r>
              <a:rPr lang="zh-CN" altLang="en-US" dirty="0"/>
              <a:t>由于时间限制，只展示本实验</a:t>
            </a:r>
            <a:r>
              <a:rPr lang="en-US" altLang="zh-CN" dirty="0"/>
              <a:t>Server</a:t>
            </a:r>
            <a:r>
              <a:rPr lang="zh-CN" altLang="en-US" dirty="0"/>
              <a:t>与本实验</a:t>
            </a:r>
            <a:r>
              <a:rPr lang="en-US" altLang="zh-CN" dirty="0"/>
              <a:t>Client</a:t>
            </a:r>
            <a:r>
              <a:rPr lang="zh-CN" altLang="en-US" dirty="0"/>
              <a:t>结果</a:t>
            </a:r>
          </a:p>
        </p:txBody>
      </p:sp>
      <p:pic>
        <p:nvPicPr>
          <p:cNvPr id="6" name="图片 5">
            <a:extLst>
              <a:ext uri="{FF2B5EF4-FFF2-40B4-BE49-F238E27FC236}">
                <a16:creationId xmlns:a16="http://schemas.microsoft.com/office/drawing/2014/main" id="{BC3172D5-F5E3-8E4D-DB43-A6656E5D1BED}"/>
              </a:ext>
            </a:extLst>
          </p:cNvPr>
          <p:cNvPicPr>
            <a:picLocks noChangeAspect="1"/>
          </p:cNvPicPr>
          <p:nvPr/>
        </p:nvPicPr>
        <p:blipFill>
          <a:blip r:embed="rId3"/>
          <a:stretch>
            <a:fillRect/>
          </a:stretch>
        </p:blipFill>
        <p:spPr>
          <a:xfrm>
            <a:off x="2243978" y="2306465"/>
            <a:ext cx="4126677" cy="2417643"/>
          </a:xfrm>
          <a:prstGeom prst="rect">
            <a:avLst/>
          </a:prstGeom>
        </p:spPr>
      </p:pic>
      <p:pic>
        <p:nvPicPr>
          <p:cNvPr id="8" name="图片 7">
            <a:extLst>
              <a:ext uri="{FF2B5EF4-FFF2-40B4-BE49-F238E27FC236}">
                <a16:creationId xmlns:a16="http://schemas.microsoft.com/office/drawing/2014/main" id="{977A81A5-C3E1-B271-8EFA-7632AC6E893D}"/>
              </a:ext>
            </a:extLst>
          </p:cNvPr>
          <p:cNvPicPr>
            <a:picLocks noChangeAspect="1"/>
          </p:cNvPicPr>
          <p:nvPr/>
        </p:nvPicPr>
        <p:blipFill>
          <a:blip r:embed="rId4"/>
          <a:stretch>
            <a:fillRect/>
          </a:stretch>
        </p:blipFill>
        <p:spPr>
          <a:xfrm>
            <a:off x="7268279" y="2306465"/>
            <a:ext cx="4192613" cy="2875331"/>
          </a:xfrm>
          <a:prstGeom prst="rect">
            <a:avLst/>
          </a:prstGeom>
        </p:spPr>
      </p:pic>
      <p:pic>
        <p:nvPicPr>
          <p:cNvPr id="9" name="图片 8">
            <a:extLst>
              <a:ext uri="{FF2B5EF4-FFF2-40B4-BE49-F238E27FC236}">
                <a16:creationId xmlns:a16="http://schemas.microsoft.com/office/drawing/2014/main" id="{33E9D24C-89E9-5037-5043-95F75E66D6C8}"/>
              </a:ext>
            </a:extLst>
          </p:cNvPr>
          <p:cNvPicPr>
            <a:picLocks noChangeAspect="1"/>
          </p:cNvPicPr>
          <p:nvPr/>
        </p:nvPicPr>
        <p:blipFill>
          <a:blip r:embed="rId5"/>
          <a:stretch>
            <a:fillRect/>
          </a:stretch>
        </p:blipFill>
        <p:spPr>
          <a:xfrm>
            <a:off x="1278633" y="4945380"/>
            <a:ext cx="5677535" cy="1912620"/>
          </a:xfrm>
          <a:prstGeom prst="rect">
            <a:avLst/>
          </a:prstGeom>
        </p:spPr>
      </p:pic>
    </p:spTree>
    <p:extLst>
      <p:ext uri="{BB962C8B-B14F-4D97-AF65-F5344CB8AC3E}">
        <p14:creationId xmlns:p14="http://schemas.microsoft.com/office/powerpoint/2010/main" val="1938713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实验中的问题</a:t>
            </a:r>
          </a:p>
        </p:txBody>
      </p:sp>
      <p:sp>
        <p:nvSpPr>
          <p:cNvPr id="6" name="文本框 5">
            <a:extLst>
              <a:ext uri="{FF2B5EF4-FFF2-40B4-BE49-F238E27FC236}">
                <a16:creationId xmlns:a16="http://schemas.microsoft.com/office/drawing/2014/main" id="{89A4C537-108C-9FB2-7EB1-84858796455D}"/>
              </a:ext>
            </a:extLst>
          </p:cNvPr>
          <p:cNvSpPr txBox="1"/>
          <p:nvPr/>
        </p:nvSpPr>
        <p:spPr>
          <a:xfrm>
            <a:off x="1126526" y="2062123"/>
            <a:ext cx="8511746" cy="2534027"/>
          </a:xfrm>
          <a:prstGeom prst="rect">
            <a:avLst/>
          </a:prstGeom>
          <a:noFill/>
        </p:spPr>
        <p:txBody>
          <a:bodyPr wrap="square" rtlCol="0">
            <a:spAutoFit/>
          </a:bodyPr>
          <a:lstStyle/>
          <a:p>
            <a:pPr>
              <a:lnSpc>
                <a:spcPct val="150000"/>
              </a:lnSpc>
            </a:pPr>
            <a:r>
              <a:rPr lang="zh-CN" altLang="en-US" dirty="0"/>
              <a:t>       本次实验</a:t>
            </a:r>
            <a:r>
              <a:rPr lang="zh-CN" altLang="en-US" dirty="0">
                <a:solidFill>
                  <a:srgbClr val="FF0000"/>
                </a:solidFill>
              </a:rPr>
              <a:t>虽然复杂，代码量较大，但调试不算困难</a:t>
            </a:r>
            <a:r>
              <a:rPr lang="zh-CN" altLang="en-US" dirty="0"/>
              <a:t>。而且</a:t>
            </a:r>
            <a:r>
              <a:rPr lang="zh-CN" altLang="en-US" dirty="0">
                <a:solidFill>
                  <a:srgbClr val="FF0000"/>
                </a:solidFill>
              </a:rPr>
              <a:t>有标准的</a:t>
            </a:r>
            <a:r>
              <a:rPr lang="en-US" altLang="zh-CN" dirty="0">
                <a:solidFill>
                  <a:srgbClr val="FF0000"/>
                </a:solidFill>
              </a:rPr>
              <a:t>Python</a:t>
            </a:r>
            <a:r>
              <a:rPr lang="zh-CN" altLang="en-US" dirty="0">
                <a:solidFill>
                  <a:srgbClr val="FF0000"/>
                </a:solidFill>
              </a:rPr>
              <a:t>对</a:t>
            </a:r>
            <a:r>
              <a:rPr lang="en-US" altLang="zh-CN" dirty="0">
                <a:solidFill>
                  <a:srgbClr val="FF0000"/>
                </a:solidFill>
              </a:rPr>
              <a:t>Python</a:t>
            </a:r>
            <a:r>
              <a:rPr lang="zh-CN" altLang="en-US" dirty="0">
                <a:solidFill>
                  <a:srgbClr val="FF0000"/>
                </a:solidFill>
              </a:rPr>
              <a:t>的抓包进行参考</a:t>
            </a:r>
            <a:r>
              <a:rPr lang="zh-CN" altLang="en-US" dirty="0"/>
              <a:t>。并且通过在每个状态转换过程处打印当前状态和目标状态，可以清晰的看到程序的运行过程。（而且状态机已经在</a:t>
            </a:r>
            <a:r>
              <a:rPr lang="en-US" altLang="zh-CN" dirty="0" err="1"/>
              <a:t>verilog</a:t>
            </a:r>
            <a:r>
              <a:rPr lang="zh-CN" altLang="en-US" dirty="0"/>
              <a:t>中写过很多次了）</a:t>
            </a:r>
          </a:p>
          <a:p>
            <a:pPr>
              <a:lnSpc>
                <a:spcPct val="150000"/>
              </a:lnSpc>
            </a:pPr>
            <a:r>
              <a:rPr lang="zh-CN" altLang="en-US" dirty="0"/>
              <a:t>        不过，本次实验完全过渡到了新的协议层，所以需要在写实验前拿出大量时间阅读框架内提供的函数、结构等功能。</a:t>
            </a:r>
          </a:p>
          <a:p>
            <a:pPr>
              <a:lnSpc>
                <a:spcPct val="150000"/>
              </a:lnSpc>
            </a:pPr>
            <a:r>
              <a:rPr lang="zh-CN" altLang="en-US" dirty="0"/>
              <a:t>       </a:t>
            </a:r>
          </a:p>
        </p:txBody>
      </p:sp>
      <p:sp>
        <p:nvSpPr>
          <p:cNvPr id="8" name="文本框 7">
            <a:extLst>
              <a:ext uri="{FF2B5EF4-FFF2-40B4-BE49-F238E27FC236}">
                <a16:creationId xmlns:a16="http://schemas.microsoft.com/office/drawing/2014/main" id="{98ADD567-AAD6-595E-3AD3-1181113DF5A5}"/>
              </a:ext>
            </a:extLst>
          </p:cNvPr>
          <p:cNvSpPr txBox="1"/>
          <p:nvPr/>
        </p:nvSpPr>
        <p:spPr>
          <a:xfrm flipV="1">
            <a:off x="838200" y="945292"/>
            <a:ext cx="45719" cy="784830"/>
          </a:xfrm>
          <a:prstGeom prst="rect">
            <a:avLst/>
          </a:prstGeom>
          <a:noFill/>
        </p:spPr>
        <p:txBody>
          <a:bodyPr wrap="square" rtlCol="0">
            <a:spAutoFit/>
          </a:bodyPr>
          <a:lstStyle/>
          <a:p>
            <a:pPr algn="l">
              <a:lnSpc>
                <a:spcPct val="150000"/>
              </a:lnSpc>
            </a:pPr>
            <a:endParaRPr kumimoji="0" lang="en-US" altLang="zh-CN" sz="1800" i="0" u="none" strike="noStrike" cap="none" normalizeH="0" baseline="0" dirty="0">
              <a:ln>
                <a:noFill/>
              </a:ln>
              <a:solidFill>
                <a:srgbClr val="000000"/>
              </a:solidFill>
              <a:effectLst/>
              <a:latin typeface="+mn-ea"/>
            </a:endParaRPr>
          </a:p>
          <a:p>
            <a:endParaRPr lang="zh-CN" altLang="en-US" dirty="0"/>
          </a:p>
        </p:txBody>
      </p:sp>
    </p:spTree>
    <p:extLst>
      <p:ext uri="{BB962C8B-B14F-4D97-AF65-F5344CB8AC3E}">
        <p14:creationId xmlns:p14="http://schemas.microsoft.com/office/powerpoint/2010/main" val="219841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实验心得与体会</a:t>
            </a:r>
          </a:p>
        </p:txBody>
      </p:sp>
      <p:sp>
        <p:nvSpPr>
          <p:cNvPr id="8" name="文本框 7">
            <a:extLst>
              <a:ext uri="{FF2B5EF4-FFF2-40B4-BE49-F238E27FC236}">
                <a16:creationId xmlns:a16="http://schemas.microsoft.com/office/drawing/2014/main" id="{98ADD567-AAD6-595E-3AD3-1181113DF5A5}"/>
              </a:ext>
            </a:extLst>
          </p:cNvPr>
          <p:cNvSpPr txBox="1"/>
          <p:nvPr/>
        </p:nvSpPr>
        <p:spPr>
          <a:xfrm>
            <a:off x="788773" y="3429000"/>
            <a:ext cx="9986319" cy="2446824"/>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kumimoji="0" lang="zh-CN" altLang="en-US" sz="1800" b="1" i="0" u="none" strike="noStrike" cap="none" normalizeH="0" baseline="0" dirty="0">
                <a:ln>
                  <a:noFill/>
                </a:ln>
                <a:solidFill>
                  <a:srgbClr val="000000"/>
                </a:solidFill>
                <a:effectLst/>
                <a:latin typeface="+mn-ea"/>
              </a:rPr>
              <a:t>实验感想：</a:t>
            </a:r>
            <a:endParaRPr kumimoji="0" lang="en-US" altLang="zh-CN" sz="1800" b="1" i="0" u="none" strike="noStrike" cap="none" normalizeH="0" baseline="0" dirty="0">
              <a:ln>
                <a:noFill/>
              </a:ln>
              <a:solidFill>
                <a:srgbClr val="000000"/>
              </a:solidFill>
              <a:effectLst/>
              <a:latin typeface="+mn-ea"/>
            </a:endParaRPr>
          </a:p>
          <a:p>
            <a:pPr algn="l">
              <a:lnSpc>
                <a:spcPct val="150000"/>
              </a:lnSpc>
            </a:pPr>
            <a:r>
              <a:rPr kumimoji="0" lang="zh-CN" altLang="en-US" sz="1800" i="0" u="none" strike="noStrike" cap="none" normalizeH="0" baseline="0" dirty="0">
                <a:ln>
                  <a:noFill/>
                </a:ln>
                <a:solidFill>
                  <a:srgbClr val="000000"/>
                </a:solidFill>
                <a:effectLst/>
                <a:latin typeface="+mn-ea"/>
              </a:rPr>
              <a:t>       在本次实验中，实现了部分</a:t>
            </a:r>
            <a:r>
              <a:rPr kumimoji="0" lang="en-US" altLang="zh-CN" sz="1800" i="0" u="none" strike="noStrike" cap="none" normalizeH="0" baseline="0" dirty="0">
                <a:ln>
                  <a:noFill/>
                </a:ln>
                <a:solidFill>
                  <a:srgbClr val="000000"/>
                </a:solidFill>
                <a:effectLst/>
                <a:latin typeface="+mn-ea"/>
              </a:rPr>
              <a:t>TCP </a:t>
            </a:r>
            <a:r>
              <a:rPr kumimoji="0" lang="zh-CN" altLang="en-US" sz="1800" i="0" u="none" strike="noStrike" cap="none" normalizeH="0" baseline="0" dirty="0">
                <a:ln>
                  <a:noFill/>
                </a:ln>
                <a:solidFill>
                  <a:srgbClr val="000000"/>
                </a:solidFill>
                <a:effectLst/>
                <a:latin typeface="+mn-ea"/>
              </a:rPr>
              <a:t>协议栈的功能和</a:t>
            </a:r>
            <a:r>
              <a:rPr kumimoji="0" lang="en-US" altLang="zh-CN" sz="1800" i="0" u="none" strike="noStrike" cap="none" normalizeH="0" baseline="0" dirty="0">
                <a:ln>
                  <a:noFill/>
                </a:ln>
                <a:solidFill>
                  <a:srgbClr val="000000"/>
                </a:solidFill>
                <a:effectLst/>
                <a:latin typeface="+mn-ea"/>
              </a:rPr>
              <a:t>socket </a:t>
            </a:r>
            <a:r>
              <a:rPr kumimoji="0" lang="zh-CN" altLang="en-US" sz="1800" i="0" u="none" strike="noStrike" cap="none" normalizeH="0" baseline="0" dirty="0">
                <a:ln>
                  <a:noFill/>
                </a:ln>
                <a:solidFill>
                  <a:srgbClr val="000000"/>
                </a:solidFill>
                <a:effectLst/>
                <a:latin typeface="+mn-ea"/>
              </a:rPr>
              <a:t>数据结构的设计。这让我对 </a:t>
            </a:r>
            <a:r>
              <a:rPr kumimoji="0" lang="en-US" altLang="zh-CN" sz="1800" i="0" u="none" strike="noStrike" cap="none" normalizeH="0" baseline="0" dirty="0">
                <a:ln>
                  <a:noFill/>
                </a:ln>
                <a:solidFill>
                  <a:srgbClr val="FF0000"/>
                </a:solidFill>
                <a:effectLst/>
                <a:latin typeface="+mn-ea"/>
              </a:rPr>
              <a:t>TCP </a:t>
            </a:r>
            <a:r>
              <a:rPr kumimoji="0" lang="zh-CN" altLang="en-US" sz="1800" i="0" u="none" strike="noStrike" cap="none" normalizeH="0" baseline="0" dirty="0">
                <a:ln>
                  <a:noFill/>
                </a:ln>
                <a:solidFill>
                  <a:srgbClr val="FF0000"/>
                </a:solidFill>
                <a:effectLst/>
                <a:latin typeface="+mn-ea"/>
              </a:rPr>
              <a:t>建立和断开连接的处理流程</a:t>
            </a:r>
            <a:r>
              <a:rPr kumimoji="0" lang="zh-CN" altLang="en-US" sz="1800" i="0" u="none" strike="noStrike" cap="none" normalizeH="0" baseline="0" dirty="0">
                <a:ln>
                  <a:noFill/>
                </a:ln>
                <a:solidFill>
                  <a:srgbClr val="000000"/>
                </a:solidFill>
                <a:effectLst/>
                <a:latin typeface="+mn-ea"/>
              </a:rPr>
              <a:t>更加熟悉（理论课上的三次握手建立连接，四次握手断开连接）。</a:t>
            </a:r>
            <a:endParaRPr kumimoji="0" lang="en-US" altLang="zh-CN" sz="1800" i="0" u="none" strike="noStrike" cap="none" normalizeH="0" baseline="0" dirty="0">
              <a:ln>
                <a:noFill/>
              </a:ln>
              <a:solidFill>
                <a:srgbClr val="000000"/>
              </a:solidFill>
              <a:effectLst/>
              <a:latin typeface="+mn-ea"/>
            </a:endParaRPr>
          </a:p>
          <a:p>
            <a:pPr algn="l">
              <a:lnSpc>
                <a:spcPct val="150000"/>
              </a:lnSpc>
            </a:pPr>
            <a:r>
              <a:rPr lang="en-US" altLang="zh-CN" dirty="0">
                <a:solidFill>
                  <a:srgbClr val="000000"/>
                </a:solidFill>
                <a:latin typeface="+mn-ea"/>
              </a:rPr>
              <a:t>       </a:t>
            </a:r>
            <a:r>
              <a:rPr lang="zh-CN" altLang="en-US" dirty="0">
                <a:solidFill>
                  <a:srgbClr val="000000"/>
                </a:solidFill>
                <a:latin typeface="+mn-ea"/>
              </a:rPr>
              <a:t>另外，本次实验也实现了</a:t>
            </a:r>
            <a:r>
              <a:rPr kumimoji="0" lang="zh-CN" altLang="en-US" sz="1800" i="0" u="none" strike="noStrike" cap="none" normalizeH="0" baseline="0" dirty="0">
                <a:ln>
                  <a:noFill/>
                </a:ln>
                <a:solidFill>
                  <a:srgbClr val="FF0000"/>
                </a:solidFill>
                <a:effectLst/>
                <a:latin typeface="+mn-ea"/>
              </a:rPr>
              <a:t>简单的流量控制</a:t>
            </a:r>
            <a:r>
              <a:rPr kumimoji="0" lang="zh-CN" altLang="en-US" sz="1800" i="0" u="none" strike="noStrike" cap="none" normalizeH="0" baseline="0" dirty="0">
                <a:ln>
                  <a:noFill/>
                </a:ln>
                <a:solidFill>
                  <a:srgbClr val="000000"/>
                </a:solidFill>
                <a:effectLst/>
                <a:latin typeface="+mn-ea"/>
              </a:rPr>
              <a:t>，这让我对 </a:t>
            </a:r>
            <a:r>
              <a:rPr kumimoji="0" lang="en-US" altLang="zh-CN" sz="1800" i="0" u="none" strike="noStrike" cap="none" normalizeH="0" baseline="0" dirty="0">
                <a:ln>
                  <a:noFill/>
                </a:ln>
                <a:solidFill>
                  <a:srgbClr val="000000"/>
                </a:solidFill>
                <a:effectLst/>
                <a:latin typeface="+mn-ea"/>
              </a:rPr>
              <a:t>TCP</a:t>
            </a:r>
            <a:r>
              <a:rPr kumimoji="0" lang="zh-CN" altLang="en-US" sz="1800" i="0" u="none" strike="noStrike" cap="none" normalizeH="0" baseline="0" dirty="0">
                <a:ln>
                  <a:noFill/>
                </a:ln>
                <a:solidFill>
                  <a:srgbClr val="000000"/>
                </a:solidFill>
                <a:effectLst/>
                <a:latin typeface="+mn-ea"/>
              </a:rPr>
              <a:t>中的发送窗口和接收窗口有了直观的了解。</a:t>
            </a:r>
            <a:endParaRPr kumimoji="0" lang="en-US" altLang="zh-CN" sz="1800" i="0" u="none" strike="noStrike" cap="none" normalizeH="0" baseline="0" dirty="0">
              <a:ln>
                <a:noFill/>
              </a:ln>
              <a:solidFill>
                <a:srgbClr val="000000"/>
              </a:solidFill>
              <a:effectLst/>
              <a:latin typeface="+mn-ea"/>
            </a:endParaRPr>
          </a:p>
          <a:p>
            <a:endParaRPr lang="zh-CN" altLang="en-US" dirty="0"/>
          </a:p>
        </p:txBody>
      </p:sp>
      <p:sp>
        <p:nvSpPr>
          <p:cNvPr id="3" name="文本框 2">
            <a:extLst>
              <a:ext uri="{FF2B5EF4-FFF2-40B4-BE49-F238E27FC236}">
                <a16:creationId xmlns:a16="http://schemas.microsoft.com/office/drawing/2014/main" id="{36D4ED49-CD66-18A3-7697-A1E7BA512BAE}"/>
              </a:ext>
            </a:extLst>
          </p:cNvPr>
          <p:cNvSpPr txBox="1"/>
          <p:nvPr/>
        </p:nvSpPr>
        <p:spPr>
          <a:xfrm>
            <a:off x="749643" y="1526059"/>
            <a:ext cx="10008973" cy="1615827"/>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kumimoji="0" lang="zh-CN" altLang="en-US" sz="1800" b="1" i="0" u="none" strike="noStrike" cap="none" normalizeH="0" baseline="0" dirty="0">
                <a:ln>
                  <a:noFill/>
                </a:ln>
                <a:solidFill>
                  <a:srgbClr val="000000"/>
                </a:solidFill>
                <a:effectLst/>
                <a:latin typeface="+mn-ea"/>
              </a:rPr>
              <a:t>与理论课联系：</a:t>
            </a:r>
            <a:endParaRPr kumimoji="0" lang="en-US" altLang="zh-CN" sz="1800" b="1" i="0" u="none" strike="noStrike" cap="none" normalizeH="0" baseline="0" dirty="0">
              <a:ln>
                <a:noFill/>
              </a:ln>
              <a:solidFill>
                <a:srgbClr val="000000"/>
              </a:solidFill>
              <a:effectLst/>
              <a:latin typeface="+mn-ea"/>
            </a:endParaRPr>
          </a:p>
          <a:p>
            <a:pPr marL="0" marR="0" lvl="0" indent="0" algn="l" defTabSz="914400" rtl="0" eaLnBrk="0" fontAlgn="base" latinLnBrk="0" hangingPunct="0">
              <a:lnSpc>
                <a:spcPct val="150000"/>
              </a:lnSpc>
              <a:spcBef>
                <a:spcPct val="0"/>
              </a:spcBef>
              <a:spcAft>
                <a:spcPct val="0"/>
              </a:spcAft>
              <a:buClrTx/>
              <a:buSzTx/>
              <a:tabLst/>
            </a:pPr>
            <a:r>
              <a:rPr lang="en-US" altLang="zh-CN" dirty="0">
                <a:solidFill>
                  <a:srgbClr val="000000"/>
                </a:solidFill>
                <a:latin typeface="+mn-ea"/>
              </a:rPr>
              <a:t>       </a:t>
            </a:r>
            <a:r>
              <a:rPr kumimoji="0" lang="zh-CN" altLang="en-US" sz="1800" i="0" u="none" strike="noStrike" cap="none" normalizeH="0" baseline="0" dirty="0">
                <a:ln>
                  <a:noFill/>
                </a:ln>
                <a:solidFill>
                  <a:srgbClr val="000000"/>
                </a:solidFill>
                <a:effectLst/>
                <a:latin typeface="+mn-ea"/>
              </a:rPr>
              <a:t>本次实验与理论课的联系主要在于</a:t>
            </a:r>
            <a:r>
              <a:rPr kumimoji="0" lang="en-US" altLang="zh-CN" sz="1800" i="0" u="none" strike="noStrike" cap="none" normalizeH="0" baseline="0" dirty="0">
                <a:ln>
                  <a:noFill/>
                </a:ln>
                <a:solidFill>
                  <a:srgbClr val="000000"/>
                </a:solidFill>
                <a:effectLst/>
                <a:latin typeface="+mn-ea"/>
              </a:rPr>
              <a:t>TCP</a:t>
            </a:r>
            <a:r>
              <a:rPr kumimoji="0" lang="zh-CN" altLang="en-US" sz="1800" i="0" u="none" strike="noStrike" cap="none" normalizeH="0" baseline="0" dirty="0">
                <a:ln>
                  <a:noFill/>
                </a:ln>
                <a:solidFill>
                  <a:srgbClr val="000000"/>
                </a:solidFill>
                <a:effectLst/>
                <a:latin typeface="+mn-ea"/>
              </a:rPr>
              <a:t>的连接建立和端口流程，以及滑动窗口的协议和流量控制。</a:t>
            </a:r>
            <a:endParaRPr kumimoji="0" lang="en-US" altLang="zh-CN" sz="1800" i="0" u="none" strike="noStrike" cap="none" normalizeH="0" baseline="0" dirty="0">
              <a:ln>
                <a:noFill/>
              </a:ln>
              <a:solidFill>
                <a:srgbClr val="000000"/>
              </a:solidFill>
              <a:effectLst/>
              <a:latin typeface="+mn-ea"/>
            </a:endParaRPr>
          </a:p>
          <a:p>
            <a:endParaRPr lang="zh-CN" altLang="en-US" dirty="0"/>
          </a:p>
        </p:txBody>
      </p:sp>
    </p:spTree>
    <p:extLst>
      <p:ext uri="{BB962C8B-B14F-4D97-AF65-F5344CB8AC3E}">
        <p14:creationId xmlns:p14="http://schemas.microsoft.com/office/powerpoint/2010/main" val="3729457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868209" y="3217053"/>
            <a:ext cx="5614382" cy="62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lnSpc>
                <a:spcPct val="150000"/>
              </a:lnSpc>
              <a:spcBef>
                <a:spcPct val="0"/>
              </a:spcBef>
              <a:spcAft>
                <a:spcPct val="0"/>
              </a:spcAft>
              <a:defRPr/>
            </a:pPr>
            <a:r>
              <a:rPr lang="zh-CN" altLang="en-US" sz="2600" dirty="0">
                <a:solidFill>
                  <a:srgbClr val="FFFFFF"/>
                </a:solidFill>
                <a:latin typeface="微软雅黑" panose="020B0503020204020204" charset="-122"/>
                <a:ea typeface="微软雅黑" panose="020B0503020204020204" charset="-122"/>
              </a:rPr>
              <a:t>网络传输机制实验二：可靠传输</a:t>
            </a:r>
          </a:p>
        </p:txBody>
      </p:sp>
      <p:sp>
        <p:nvSpPr>
          <p:cNvPr id="10246" name="TextBox 25"/>
          <p:cNvSpPr txBox="1">
            <a:spLocks noChangeArrowheads="1"/>
          </p:cNvSpPr>
          <p:nvPr/>
        </p:nvSpPr>
        <p:spPr bwMode="auto">
          <a:xfrm>
            <a:off x="3778363" y="2349922"/>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rPr>
              <a:t>第二部分</a:t>
            </a: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02</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5" grpId="0" autoUpdateAnimBg="0"/>
      <p:bldP spid="10246" grpId="0" autoUpdateAnimBg="0"/>
      <p:bldP spid="10247"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reeform 11"/>
          <p:cNvSpPr/>
          <p:nvPr/>
        </p:nvSpPr>
        <p:spPr bwMode="auto">
          <a:xfrm>
            <a:off x="4854162" y="1718805"/>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39" name="Freeform 10"/>
          <p:cNvSpPr/>
          <p:nvPr/>
        </p:nvSpPr>
        <p:spPr bwMode="auto">
          <a:xfrm>
            <a:off x="4690712" y="1829004"/>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0" name="Rectangle 12"/>
          <p:cNvSpPr>
            <a:spLocks noChangeArrowheads="1"/>
          </p:cNvSpPr>
          <p:nvPr/>
        </p:nvSpPr>
        <p:spPr bwMode="auto">
          <a:xfrm>
            <a:off x="4939853" y="1718805"/>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1" name="Freeform 11"/>
          <p:cNvSpPr/>
          <p:nvPr/>
        </p:nvSpPr>
        <p:spPr bwMode="auto">
          <a:xfrm>
            <a:off x="4854162" y="2739169"/>
            <a:ext cx="891827" cy="112669"/>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2" name="Freeform 10"/>
          <p:cNvSpPr/>
          <p:nvPr/>
        </p:nvSpPr>
        <p:spPr bwMode="auto">
          <a:xfrm>
            <a:off x="4690713" y="2828034"/>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3" name="Rectangle 12"/>
          <p:cNvSpPr>
            <a:spLocks noChangeArrowheads="1"/>
          </p:cNvSpPr>
          <p:nvPr/>
        </p:nvSpPr>
        <p:spPr bwMode="auto">
          <a:xfrm>
            <a:off x="4939853" y="2739168"/>
            <a:ext cx="720444" cy="737900"/>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4" name="Freeform 11"/>
          <p:cNvSpPr/>
          <p:nvPr/>
        </p:nvSpPr>
        <p:spPr bwMode="auto">
          <a:xfrm>
            <a:off x="4854162" y="3737317"/>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5" name="Freeform 10"/>
          <p:cNvSpPr/>
          <p:nvPr/>
        </p:nvSpPr>
        <p:spPr bwMode="auto">
          <a:xfrm>
            <a:off x="4690713" y="382332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6" name="Rectangle 12"/>
          <p:cNvSpPr>
            <a:spLocks noChangeArrowheads="1"/>
          </p:cNvSpPr>
          <p:nvPr/>
        </p:nvSpPr>
        <p:spPr bwMode="auto">
          <a:xfrm>
            <a:off x="4939853" y="3737317"/>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7" name="Freeform 11"/>
          <p:cNvSpPr/>
          <p:nvPr/>
        </p:nvSpPr>
        <p:spPr bwMode="auto">
          <a:xfrm>
            <a:off x="4854162" y="4746572"/>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8" name="Freeform 10"/>
          <p:cNvSpPr/>
          <p:nvPr/>
        </p:nvSpPr>
        <p:spPr bwMode="auto">
          <a:xfrm>
            <a:off x="4690713" y="4833851"/>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9" name="Rectangle 12"/>
          <p:cNvSpPr>
            <a:spLocks noChangeArrowheads="1"/>
          </p:cNvSpPr>
          <p:nvPr/>
        </p:nvSpPr>
        <p:spPr bwMode="auto">
          <a:xfrm>
            <a:off x="4939853" y="4746573"/>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3" name="TextBox 105"/>
          <p:cNvSpPr txBox="1">
            <a:spLocks noChangeArrowheads="1"/>
          </p:cNvSpPr>
          <p:nvPr/>
        </p:nvSpPr>
        <p:spPr bwMode="auto">
          <a:xfrm>
            <a:off x="5949773" y="1902706"/>
            <a:ext cx="364715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zh-CN" altLang="en-US" sz="3000" b="1" dirty="0">
                <a:solidFill>
                  <a:srgbClr val="3C3C3C"/>
                </a:solidFill>
                <a:latin typeface="微软雅黑" panose="020B0503020204020204" charset="-122"/>
                <a:ea typeface="微软雅黑" panose="020B0503020204020204" charset="-122"/>
              </a:rPr>
              <a:t>网络传输机制实验一</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
        <p:nvSpPr>
          <p:cNvPr id="14354" name="TextBox 106"/>
          <p:cNvSpPr txBox="1">
            <a:spLocks noChangeArrowheads="1"/>
          </p:cNvSpPr>
          <p:nvPr/>
        </p:nvSpPr>
        <p:spPr bwMode="auto">
          <a:xfrm>
            <a:off x="5047761" y="1761651"/>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1</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55" name="TextBox 108"/>
          <p:cNvSpPr txBox="1">
            <a:spLocks noChangeArrowheads="1"/>
          </p:cNvSpPr>
          <p:nvPr/>
        </p:nvSpPr>
        <p:spPr bwMode="auto">
          <a:xfrm>
            <a:off x="5949773" y="2920417"/>
            <a:ext cx="365035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zh-CN" altLang="en-US" sz="3000" b="1" dirty="0">
                <a:solidFill>
                  <a:srgbClr val="3C3C3C"/>
                </a:solidFill>
                <a:latin typeface="微软雅黑" panose="020B0503020204020204" charset="-122"/>
                <a:ea typeface="微软雅黑" panose="020B0503020204020204" charset="-122"/>
              </a:rPr>
              <a:t>网络传输机制实验二</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
        <p:nvSpPr>
          <p:cNvPr id="14356" name="TextBox 109"/>
          <p:cNvSpPr txBox="1">
            <a:spLocks noChangeArrowheads="1"/>
          </p:cNvSpPr>
          <p:nvPr/>
        </p:nvSpPr>
        <p:spPr bwMode="auto">
          <a:xfrm>
            <a:off x="5047761" y="2759799"/>
            <a:ext cx="499868" cy="707749"/>
          </a:xfrm>
          <a:prstGeom prst="rect">
            <a:avLst/>
          </a:prstGeom>
          <a:solidFill>
            <a:schemeClr val="accent2"/>
          </a:solid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2</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58" name="TextBox 116"/>
          <p:cNvSpPr txBox="1">
            <a:spLocks noChangeArrowheads="1"/>
          </p:cNvSpPr>
          <p:nvPr/>
        </p:nvSpPr>
        <p:spPr bwMode="auto">
          <a:xfrm>
            <a:off x="5047761" y="3756359"/>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3</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59" name="TextBox 117"/>
          <p:cNvSpPr txBox="1">
            <a:spLocks noChangeArrowheads="1"/>
          </p:cNvSpPr>
          <p:nvPr/>
        </p:nvSpPr>
        <p:spPr bwMode="auto">
          <a:xfrm>
            <a:off x="5949774" y="4891615"/>
            <a:ext cx="37821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en-US" altLang="zh-CN" sz="3000" b="1" dirty="0">
                <a:solidFill>
                  <a:srgbClr val="3C3C3C"/>
                </a:solidFill>
                <a:latin typeface="微软雅黑" panose="020B0503020204020204" charset="-122"/>
                <a:ea typeface="微软雅黑" panose="020B0503020204020204" charset="-122"/>
              </a:rPr>
              <a:t>Socket</a:t>
            </a:r>
            <a:r>
              <a:rPr lang="zh-CN" altLang="en-US" sz="3000" b="1" dirty="0">
                <a:solidFill>
                  <a:srgbClr val="3C3C3C"/>
                </a:solidFill>
                <a:latin typeface="微软雅黑" panose="020B0503020204020204" charset="-122"/>
                <a:ea typeface="微软雅黑" panose="020B0503020204020204" charset="-122"/>
              </a:rPr>
              <a:t>应用移植实验</a:t>
            </a:r>
          </a:p>
        </p:txBody>
      </p:sp>
      <p:sp>
        <p:nvSpPr>
          <p:cNvPr id="14360" name="TextBox 118"/>
          <p:cNvSpPr txBox="1">
            <a:spLocks noChangeArrowheads="1"/>
          </p:cNvSpPr>
          <p:nvPr/>
        </p:nvSpPr>
        <p:spPr bwMode="auto">
          <a:xfrm>
            <a:off x="5047761" y="4776723"/>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4</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63" name="Freeform 5"/>
          <p:cNvSpPr/>
          <p:nvPr/>
        </p:nvSpPr>
        <p:spPr bwMode="auto">
          <a:xfrm>
            <a:off x="0" y="1339"/>
            <a:ext cx="4260774" cy="6869605"/>
          </a:xfrm>
          <a:custGeom>
            <a:avLst/>
            <a:gdLst>
              <a:gd name="T0" fmla="*/ 0 w 5566"/>
              <a:gd name="T1" fmla="*/ 0 h 9000"/>
              <a:gd name="T2" fmla="*/ 4324 w 5566"/>
              <a:gd name="T3" fmla="*/ 0 h 9000"/>
              <a:gd name="T4" fmla="*/ 5566 w 5566"/>
              <a:gd name="T5" fmla="*/ 9000 h 9000"/>
              <a:gd name="T6" fmla="*/ 0 w 5566"/>
              <a:gd name="T7" fmla="*/ 9000 h 9000"/>
              <a:gd name="T8" fmla="*/ 0 w 5566"/>
              <a:gd name="T9" fmla="*/ 0 h 9000"/>
            </a:gdLst>
            <a:ahLst/>
            <a:cxnLst>
              <a:cxn ang="0">
                <a:pos x="T0" y="T1"/>
              </a:cxn>
              <a:cxn ang="0">
                <a:pos x="T2" y="T3"/>
              </a:cxn>
              <a:cxn ang="0">
                <a:pos x="T4" y="T5"/>
              </a:cxn>
              <a:cxn ang="0">
                <a:pos x="T6" y="T7"/>
              </a:cxn>
              <a:cxn ang="0">
                <a:pos x="T8" y="T9"/>
              </a:cxn>
            </a:cxnLst>
            <a:rect l="0" t="0" r="r" b="b"/>
            <a:pathLst>
              <a:path w="5566" h="9000">
                <a:moveTo>
                  <a:pt x="0" y="0"/>
                </a:moveTo>
                <a:lnTo>
                  <a:pt x="4324" y="0"/>
                </a:lnTo>
                <a:lnTo>
                  <a:pt x="5566" y="9000"/>
                </a:lnTo>
                <a:lnTo>
                  <a:pt x="0" y="9000"/>
                </a:lnTo>
                <a:lnTo>
                  <a:pt x="0" y="0"/>
                </a:lnTo>
                <a:close/>
              </a:path>
            </a:pathLst>
          </a:custGeom>
          <a:blipFill dpi="0" rotWithShape="1">
            <a:blip r:embed="rId3" cstate="screen">
              <a:extLst>
                <a:ext uri="{BEBA8EAE-BF5A-486C-A8C5-ECC9F3942E4B}">
                  <a14:imgProps xmlns:a14="http://schemas.microsoft.com/office/drawing/2010/main">
                    <a14:imgLayer r:embed="rId4">
                      <a14:imgEffect>
                        <a14:colorTemperature colorTemp="5900"/>
                      </a14:imgEffect>
                      <a14:imgEffect>
                        <a14:saturation sat="120000"/>
                      </a14:imgEffect>
                    </a14:imgLayer>
                  </a14:imgProps>
                </a:ext>
              </a:extLst>
            </a:blip>
            <a:srcRect/>
            <a:stretch>
              <a:fillRect l="-14000" r="-35000"/>
            </a:stretch>
          </a:blip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nvGrpSpPr>
          <p:cNvPr id="2" name="组合 1"/>
          <p:cNvGrpSpPr/>
          <p:nvPr/>
        </p:nvGrpSpPr>
        <p:grpSpPr>
          <a:xfrm>
            <a:off x="2640569" y="1339"/>
            <a:ext cx="1867759" cy="6869605"/>
            <a:chOff x="2640569" y="1339"/>
            <a:chExt cx="1867759" cy="6869605"/>
          </a:xfrm>
        </p:grpSpPr>
        <p:sp>
          <p:nvSpPr>
            <p:cNvPr id="14364" name="Freeform 6"/>
            <p:cNvSpPr/>
            <p:nvPr/>
          </p:nvSpPr>
          <p:spPr bwMode="auto">
            <a:xfrm>
              <a:off x="3392751" y="1339"/>
              <a:ext cx="1115577" cy="6869605"/>
            </a:xfrm>
            <a:custGeom>
              <a:avLst/>
              <a:gdLst>
                <a:gd name="T0" fmla="*/ 0 w 1457"/>
                <a:gd name="T1" fmla="*/ 0 h 9000"/>
                <a:gd name="T2" fmla="*/ 224 w 1457"/>
                <a:gd name="T3" fmla="*/ 0 h 9000"/>
                <a:gd name="T4" fmla="*/ 1457 w 1457"/>
                <a:gd name="T5" fmla="*/ 9000 h 9000"/>
                <a:gd name="T6" fmla="*/ 1233 w 1457"/>
                <a:gd name="T7" fmla="*/ 9000 h 9000"/>
                <a:gd name="T8" fmla="*/ 0 w 1457"/>
                <a:gd name="T9" fmla="*/ 0 h 9000"/>
              </a:gdLst>
              <a:ahLst/>
              <a:cxnLst>
                <a:cxn ang="0">
                  <a:pos x="T0" y="T1"/>
                </a:cxn>
                <a:cxn ang="0">
                  <a:pos x="T2" y="T3"/>
                </a:cxn>
                <a:cxn ang="0">
                  <a:pos x="T4" y="T5"/>
                </a:cxn>
                <a:cxn ang="0">
                  <a:pos x="T6" y="T7"/>
                </a:cxn>
                <a:cxn ang="0">
                  <a:pos x="T8" y="T9"/>
                </a:cxn>
              </a:cxnLst>
              <a:rect l="0" t="0" r="r" b="b"/>
              <a:pathLst>
                <a:path w="1457" h="9000">
                  <a:moveTo>
                    <a:pt x="0" y="0"/>
                  </a:moveTo>
                  <a:lnTo>
                    <a:pt x="224" y="0"/>
                  </a:lnTo>
                  <a:lnTo>
                    <a:pt x="1457" y="9000"/>
                  </a:lnTo>
                  <a:lnTo>
                    <a:pt x="1233" y="9000"/>
                  </a:lnTo>
                  <a:lnTo>
                    <a:pt x="0" y="0"/>
                  </a:lnTo>
                  <a:close/>
                </a:path>
              </a:pathLst>
            </a:custGeom>
            <a:solidFill>
              <a:schemeClr val="accent2"/>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65" name="矩形 12"/>
            <p:cNvSpPr>
              <a:spLocks noChangeArrowheads="1"/>
            </p:cNvSpPr>
            <p:nvPr/>
          </p:nvSpPr>
          <p:spPr bwMode="auto">
            <a:xfrm>
              <a:off x="2640569" y="5937859"/>
              <a:ext cx="1732873" cy="782331"/>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sp>
        <p:nvSpPr>
          <p:cNvPr id="14366" name="TextBox 98"/>
          <p:cNvSpPr txBox="1">
            <a:spLocks noChangeArrowheads="1"/>
          </p:cNvSpPr>
          <p:nvPr/>
        </p:nvSpPr>
        <p:spPr bwMode="auto">
          <a:xfrm>
            <a:off x="2800845" y="5977530"/>
            <a:ext cx="902934" cy="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目录</a:t>
            </a:r>
          </a:p>
        </p:txBody>
      </p:sp>
      <p:sp>
        <p:nvSpPr>
          <p:cNvPr id="14367" name="TextBox 104"/>
          <p:cNvSpPr txBox="1">
            <a:spLocks noChangeArrowheads="1"/>
          </p:cNvSpPr>
          <p:nvPr/>
        </p:nvSpPr>
        <p:spPr bwMode="auto">
          <a:xfrm>
            <a:off x="2854798" y="6359968"/>
            <a:ext cx="1180639" cy="3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rPr>
              <a:t>Contents</a:t>
            </a: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34" name="图片 33" descr="横版组合——透明.png"/>
          <p:cNvPicPr>
            <a:picLocks noChangeAspect="1"/>
          </p:cNvPicPr>
          <p:nvPr/>
        </p:nvPicPr>
        <p:blipFill>
          <a:blip r:embed="rId5"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08"/>
          <p:cNvSpPr txBox="1">
            <a:spLocks noChangeArrowheads="1"/>
          </p:cNvSpPr>
          <p:nvPr/>
        </p:nvSpPr>
        <p:spPr bwMode="auto">
          <a:xfrm>
            <a:off x="5949774" y="3877018"/>
            <a:ext cx="364715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zh-CN" altLang="en-US" sz="3000" b="1" dirty="0">
                <a:solidFill>
                  <a:srgbClr val="3C3C3C"/>
                </a:solidFill>
                <a:latin typeface="微软雅黑" panose="020B0503020204020204" charset="-122"/>
                <a:ea typeface="微软雅黑" panose="020B0503020204020204" charset="-122"/>
              </a:rPr>
              <a:t>网络传输机制实验三</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363"/>
                                        </p:tgtEl>
                                        <p:attrNameLst>
                                          <p:attrName>style.visibility</p:attrName>
                                        </p:attrNameLst>
                                      </p:cBhvr>
                                      <p:to>
                                        <p:strVal val="visible"/>
                                      </p:to>
                                    </p:set>
                                    <p:animEffect transition="in" filter="wipe(left)">
                                      <p:cBhvr>
                                        <p:cTn id="7" dur="500"/>
                                        <p:tgtEl>
                                          <p:spTgt spid="143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366"/>
                                        </p:tgtEl>
                                        <p:attrNameLst>
                                          <p:attrName>style.visibility</p:attrName>
                                        </p:attrNameLst>
                                      </p:cBhvr>
                                      <p:to>
                                        <p:strVal val="visible"/>
                                      </p:to>
                                    </p:set>
                                    <p:animEffect transition="in" filter="wipe(left)">
                                      <p:cBhvr>
                                        <p:cTn id="11" dur="500"/>
                                        <p:tgtEl>
                                          <p:spTgt spid="1436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4367"/>
                                        </p:tgtEl>
                                        <p:attrNameLst>
                                          <p:attrName>style.visibility</p:attrName>
                                        </p:attrNameLst>
                                      </p:cBhvr>
                                      <p:to>
                                        <p:strVal val="visible"/>
                                      </p:to>
                                    </p:set>
                                    <p:animEffect transition="in" filter="wipe(left)">
                                      <p:cBhvr>
                                        <p:cTn id="14" dur="500"/>
                                        <p:tgtEl>
                                          <p:spTgt spid="14367"/>
                                        </p:tgtEl>
                                      </p:cBhvr>
                                    </p:animEffect>
                                  </p:childTnLst>
                                </p:cTn>
                              </p:par>
                            </p:childTnLst>
                          </p:cTn>
                        </p:par>
                        <p:par>
                          <p:cTn id="15" fill="hold">
                            <p:stCondLst>
                              <p:cond delay="1000"/>
                            </p:stCondLst>
                            <p:childTnLst>
                              <p:par>
                                <p:cTn id="16" presetID="2" presetClass="entr" presetSubtype="12" fill="hold" nodeType="afterEffect">
                                  <p:stCondLst>
                                    <p:cond delay="0"/>
                                  </p:stCondLst>
                                  <p:childTnLst>
                                    <p:set>
                                      <p:cBhvr>
                                        <p:cTn id="17" dur="1" fill="hold">
                                          <p:stCondLst>
                                            <p:cond delay="0"/>
                                          </p:stCondLst>
                                        </p:cTn>
                                        <p:tgtEl>
                                          <p:spTgt spid="14339"/>
                                        </p:tgtEl>
                                        <p:attrNameLst>
                                          <p:attrName>style.visibility</p:attrName>
                                        </p:attrNameLst>
                                      </p:cBhvr>
                                      <p:to>
                                        <p:strVal val="visible"/>
                                      </p:to>
                                    </p:set>
                                    <p:anim calcmode="lin" valueType="num">
                                      <p:cBhvr additive="base">
                                        <p:cTn id="18" dur="500" fill="hold"/>
                                        <p:tgtEl>
                                          <p:spTgt spid="14339"/>
                                        </p:tgtEl>
                                        <p:attrNameLst>
                                          <p:attrName>ppt_x</p:attrName>
                                        </p:attrNameLst>
                                      </p:cBhvr>
                                      <p:tavLst>
                                        <p:tav tm="0">
                                          <p:val>
                                            <p:strVal val="0-#ppt_w/2"/>
                                          </p:val>
                                        </p:tav>
                                        <p:tav tm="100000">
                                          <p:val>
                                            <p:strVal val="#ppt_x"/>
                                          </p:val>
                                        </p:tav>
                                      </p:tavLst>
                                    </p:anim>
                                    <p:anim calcmode="lin" valueType="num">
                                      <p:cBhvr additive="base">
                                        <p:cTn id="19" dur="500" fill="hold"/>
                                        <p:tgtEl>
                                          <p:spTgt spid="14339"/>
                                        </p:tgtEl>
                                        <p:attrNameLst>
                                          <p:attrName>ppt_y</p:attrName>
                                        </p:attrNameLst>
                                      </p:cBhvr>
                                      <p:tavLst>
                                        <p:tav tm="0">
                                          <p:val>
                                            <p:strVal val="1+#ppt_h/2"/>
                                          </p:val>
                                        </p:tav>
                                        <p:tav tm="100000">
                                          <p:val>
                                            <p:strVal val="#ppt_y"/>
                                          </p:val>
                                        </p:tav>
                                      </p:tavLst>
                                    </p:anim>
                                  </p:childTnLst>
                                </p:cTn>
                              </p:par>
                              <p:par>
                                <p:cTn id="20" presetID="2" presetClass="entr" presetSubtype="12" fill="hold" nodeType="withEffect">
                                  <p:stCondLst>
                                    <p:cond delay="100"/>
                                  </p:stCondLst>
                                  <p:childTnLst>
                                    <p:set>
                                      <p:cBhvr>
                                        <p:cTn id="21" dur="1" fill="hold">
                                          <p:stCondLst>
                                            <p:cond delay="0"/>
                                          </p:stCondLst>
                                        </p:cTn>
                                        <p:tgtEl>
                                          <p:spTgt spid="14342"/>
                                        </p:tgtEl>
                                        <p:attrNameLst>
                                          <p:attrName>style.visibility</p:attrName>
                                        </p:attrNameLst>
                                      </p:cBhvr>
                                      <p:to>
                                        <p:strVal val="visible"/>
                                      </p:to>
                                    </p:set>
                                    <p:anim calcmode="lin" valueType="num">
                                      <p:cBhvr additive="base">
                                        <p:cTn id="22" dur="500" fill="hold"/>
                                        <p:tgtEl>
                                          <p:spTgt spid="14342"/>
                                        </p:tgtEl>
                                        <p:attrNameLst>
                                          <p:attrName>ppt_x</p:attrName>
                                        </p:attrNameLst>
                                      </p:cBhvr>
                                      <p:tavLst>
                                        <p:tav tm="0">
                                          <p:val>
                                            <p:strVal val="0-#ppt_w/2"/>
                                          </p:val>
                                        </p:tav>
                                        <p:tav tm="100000">
                                          <p:val>
                                            <p:strVal val="#ppt_x"/>
                                          </p:val>
                                        </p:tav>
                                      </p:tavLst>
                                    </p:anim>
                                    <p:anim calcmode="lin" valueType="num">
                                      <p:cBhvr additive="base">
                                        <p:cTn id="23" dur="500" fill="hold"/>
                                        <p:tgtEl>
                                          <p:spTgt spid="14342"/>
                                        </p:tgtEl>
                                        <p:attrNameLst>
                                          <p:attrName>ppt_y</p:attrName>
                                        </p:attrNameLst>
                                      </p:cBhvr>
                                      <p:tavLst>
                                        <p:tav tm="0">
                                          <p:val>
                                            <p:strVal val="1+#ppt_h/2"/>
                                          </p:val>
                                        </p:tav>
                                        <p:tav tm="100000">
                                          <p:val>
                                            <p:strVal val="#ppt_y"/>
                                          </p:val>
                                        </p:tav>
                                      </p:tavLst>
                                    </p:anim>
                                  </p:childTnLst>
                                </p:cTn>
                              </p:par>
                              <p:par>
                                <p:cTn id="24" presetID="2" presetClass="entr" presetSubtype="12" fill="hold" nodeType="withEffect">
                                  <p:stCondLst>
                                    <p:cond delay="200"/>
                                  </p:stCondLst>
                                  <p:childTnLst>
                                    <p:set>
                                      <p:cBhvr>
                                        <p:cTn id="25" dur="1" fill="hold">
                                          <p:stCondLst>
                                            <p:cond delay="0"/>
                                          </p:stCondLst>
                                        </p:cTn>
                                        <p:tgtEl>
                                          <p:spTgt spid="14345"/>
                                        </p:tgtEl>
                                        <p:attrNameLst>
                                          <p:attrName>style.visibility</p:attrName>
                                        </p:attrNameLst>
                                      </p:cBhvr>
                                      <p:to>
                                        <p:strVal val="visible"/>
                                      </p:to>
                                    </p:set>
                                    <p:anim calcmode="lin" valueType="num">
                                      <p:cBhvr additive="base">
                                        <p:cTn id="26" dur="500" fill="hold"/>
                                        <p:tgtEl>
                                          <p:spTgt spid="14345"/>
                                        </p:tgtEl>
                                        <p:attrNameLst>
                                          <p:attrName>ppt_x</p:attrName>
                                        </p:attrNameLst>
                                      </p:cBhvr>
                                      <p:tavLst>
                                        <p:tav tm="0">
                                          <p:val>
                                            <p:strVal val="0-#ppt_w/2"/>
                                          </p:val>
                                        </p:tav>
                                        <p:tav tm="100000">
                                          <p:val>
                                            <p:strVal val="#ppt_x"/>
                                          </p:val>
                                        </p:tav>
                                      </p:tavLst>
                                    </p:anim>
                                    <p:anim calcmode="lin" valueType="num">
                                      <p:cBhvr additive="base">
                                        <p:cTn id="27" dur="500" fill="hold"/>
                                        <p:tgtEl>
                                          <p:spTgt spid="14345"/>
                                        </p:tgtEl>
                                        <p:attrNameLst>
                                          <p:attrName>ppt_y</p:attrName>
                                        </p:attrNameLst>
                                      </p:cBhvr>
                                      <p:tavLst>
                                        <p:tav tm="0">
                                          <p:val>
                                            <p:strVal val="1+#ppt_h/2"/>
                                          </p:val>
                                        </p:tav>
                                        <p:tav tm="100000">
                                          <p:val>
                                            <p:strVal val="#ppt_y"/>
                                          </p:val>
                                        </p:tav>
                                      </p:tavLst>
                                    </p:anim>
                                  </p:childTnLst>
                                </p:cTn>
                              </p:par>
                              <p:par>
                                <p:cTn id="28" presetID="2" presetClass="entr" presetSubtype="12" fill="hold" nodeType="withEffect">
                                  <p:stCondLst>
                                    <p:cond delay="300"/>
                                  </p:stCondLst>
                                  <p:childTnLst>
                                    <p:set>
                                      <p:cBhvr>
                                        <p:cTn id="29" dur="1" fill="hold">
                                          <p:stCondLst>
                                            <p:cond delay="0"/>
                                          </p:stCondLst>
                                        </p:cTn>
                                        <p:tgtEl>
                                          <p:spTgt spid="14348"/>
                                        </p:tgtEl>
                                        <p:attrNameLst>
                                          <p:attrName>style.visibility</p:attrName>
                                        </p:attrNameLst>
                                      </p:cBhvr>
                                      <p:to>
                                        <p:strVal val="visible"/>
                                      </p:to>
                                    </p:set>
                                    <p:anim calcmode="lin" valueType="num">
                                      <p:cBhvr additive="base">
                                        <p:cTn id="30" dur="500" fill="hold"/>
                                        <p:tgtEl>
                                          <p:spTgt spid="14348"/>
                                        </p:tgtEl>
                                        <p:attrNameLst>
                                          <p:attrName>ppt_x</p:attrName>
                                        </p:attrNameLst>
                                      </p:cBhvr>
                                      <p:tavLst>
                                        <p:tav tm="0">
                                          <p:val>
                                            <p:strVal val="0-#ppt_w/2"/>
                                          </p:val>
                                        </p:tav>
                                        <p:tav tm="100000">
                                          <p:val>
                                            <p:strVal val="#ppt_x"/>
                                          </p:val>
                                        </p:tav>
                                      </p:tavLst>
                                    </p:anim>
                                    <p:anim calcmode="lin" valueType="num">
                                      <p:cBhvr additive="base">
                                        <p:cTn id="31" dur="500" fill="hold"/>
                                        <p:tgtEl>
                                          <p:spTgt spid="14348"/>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22" presetClass="entr" presetSubtype="4" fill="hold" nodeType="afterEffect">
                                  <p:stCondLst>
                                    <p:cond delay="0"/>
                                  </p:stCondLst>
                                  <p:childTnLst>
                                    <p:set>
                                      <p:cBhvr>
                                        <p:cTn id="34" dur="1" fill="hold">
                                          <p:stCondLst>
                                            <p:cond delay="0"/>
                                          </p:stCondLst>
                                        </p:cTn>
                                        <p:tgtEl>
                                          <p:spTgt spid="14338"/>
                                        </p:tgtEl>
                                        <p:attrNameLst>
                                          <p:attrName>style.visibility</p:attrName>
                                        </p:attrNameLst>
                                      </p:cBhvr>
                                      <p:to>
                                        <p:strVal val="visible"/>
                                      </p:to>
                                    </p:set>
                                    <p:animEffect transition="in" filter="wipe(down)">
                                      <p:cBhvr>
                                        <p:cTn id="35" dur="300"/>
                                        <p:tgtEl>
                                          <p:spTgt spid="14338"/>
                                        </p:tgtEl>
                                      </p:cBhvr>
                                    </p:animEffect>
                                  </p:childTnLst>
                                </p:cTn>
                              </p:par>
                            </p:childTnLst>
                          </p:cTn>
                        </p:par>
                        <p:par>
                          <p:cTn id="36" fill="hold">
                            <p:stCondLst>
                              <p:cond delay="2000"/>
                            </p:stCondLst>
                            <p:childTnLst>
                              <p:par>
                                <p:cTn id="37" presetID="22" presetClass="entr" presetSubtype="1" fill="hold" grpId="0" nodeType="afterEffect">
                                  <p:stCondLst>
                                    <p:cond delay="0"/>
                                  </p:stCondLst>
                                  <p:childTnLst>
                                    <p:set>
                                      <p:cBhvr>
                                        <p:cTn id="38" dur="1" fill="hold">
                                          <p:stCondLst>
                                            <p:cond delay="0"/>
                                          </p:stCondLst>
                                        </p:cTn>
                                        <p:tgtEl>
                                          <p:spTgt spid="14340"/>
                                        </p:tgtEl>
                                        <p:attrNameLst>
                                          <p:attrName>style.visibility</p:attrName>
                                        </p:attrNameLst>
                                      </p:cBhvr>
                                      <p:to>
                                        <p:strVal val="visible"/>
                                      </p:to>
                                    </p:set>
                                    <p:animEffect transition="in" filter="wipe(up)">
                                      <p:cBhvr>
                                        <p:cTn id="39" dur="500"/>
                                        <p:tgtEl>
                                          <p:spTgt spid="14340"/>
                                        </p:tgtEl>
                                      </p:cBhvr>
                                    </p:animEffect>
                                  </p:childTnLst>
                                </p:cTn>
                              </p:par>
                            </p:childTnLst>
                          </p:cTn>
                        </p:par>
                        <p:par>
                          <p:cTn id="40" fill="hold">
                            <p:stCondLst>
                              <p:cond delay="2500"/>
                            </p:stCondLst>
                            <p:childTnLst>
                              <p:par>
                                <p:cTn id="41" presetID="1" presetClass="entr" presetSubtype="0" fill="hold" grpId="0" nodeType="afterEffect">
                                  <p:stCondLst>
                                    <p:cond delay="0"/>
                                  </p:stCondLst>
                                  <p:childTnLst>
                                    <p:set>
                                      <p:cBhvr>
                                        <p:cTn id="42" dur="1" fill="hold">
                                          <p:stCondLst>
                                            <p:cond delay="0"/>
                                          </p:stCondLst>
                                        </p:cTn>
                                        <p:tgtEl>
                                          <p:spTgt spid="14354"/>
                                        </p:tgtEl>
                                        <p:attrNameLst>
                                          <p:attrName>style.visibility</p:attrName>
                                        </p:attrNameLst>
                                      </p:cBhvr>
                                      <p:to>
                                        <p:strVal val="visible"/>
                                      </p:to>
                                    </p:set>
                                  </p:childTnLst>
                                </p:cTn>
                              </p:par>
                            </p:childTnLst>
                          </p:cTn>
                        </p:par>
                        <p:par>
                          <p:cTn id="43" fill="hold">
                            <p:stCondLst>
                              <p:cond delay="2500"/>
                            </p:stCondLst>
                            <p:childTnLst>
                              <p:par>
                                <p:cTn id="44" presetID="22" presetClass="entr" presetSubtype="8" fill="hold" grpId="0" nodeType="afterEffect">
                                  <p:stCondLst>
                                    <p:cond delay="0"/>
                                  </p:stCondLst>
                                  <p:childTnLst>
                                    <p:set>
                                      <p:cBhvr>
                                        <p:cTn id="45" dur="1" fill="hold">
                                          <p:stCondLst>
                                            <p:cond delay="0"/>
                                          </p:stCondLst>
                                        </p:cTn>
                                        <p:tgtEl>
                                          <p:spTgt spid="14353"/>
                                        </p:tgtEl>
                                        <p:attrNameLst>
                                          <p:attrName>style.visibility</p:attrName>
                                        </p:attrNameLst>
                                      </p:cBhvr>
                                      <p:to>
                                        <p:strVal val="visible"/>
                                      </p:to>
                                    </p:set>
                                    <p:animEffect transition="in" filter="wipe(left)">
                                      <p:cBhvr>
                                        <p:cTn id="46" dur="500"/>
                                        <p:tgtEl>
                                          <p:spTgt spid="14353"/>
                                        </p:tgtEl>
                                      </p:cBhvr>
                                    </p:animEffect>
                                  </p:childTnLst>
                                </p:cTn>
                              </p:par>
                            </p:childTnLst>
                          </p:cTn>
                        </p:par>
                        <p:par>
                          <p:cTn id="47" fill="hold">
                            <p:stCondLst>
                              <p:cond delay="3000"/>
                            </p:stCondLst>
                            <p:childTnLst>
                              <p:par>
                                <p:cTn id="48" presetID="22" presetClass="entr" presetSubtype="4" fill="hold" nodeType="afterEffect">
                                  <p:stCondLst>
                                    <p:cond delay="0"/>
                                  </p:stCondLst>
                                  <p:childTnLst>
                                    <p:set>
                                      <p:cBhvr>
                                        <p:cTn id="49" dur="1" fill="hold">
                                          <p:stCondLst>
                                            <p:cond delay="0"/>
                                          </p:stCondLst>
                                        </p:cTn>
                                        <p:tgtEl>
                                          <p:spTgt spid="14341"/>
                                        </p:tgtEl>
                                        <p:attrNameLst>
                                          <p:attrName>style.visibility</p:attrName>
                                        </p:attrNameLst>
                                      </p:cBhvr>
                                      <p:to>
                                        <p:strVal val="visible"/>
                                      </p:to>
                                    </p:set>
                                    <p:animEffect transition="in" filter="wipe(down)">
                                      <p:cBhvr>
                                        <p:cTn id="50" dur="300"/>
                                        <p:tgtEl>
                                          <p:spTgt spid="14341"/>
                                        </p:tgtEl>
                                      </p:cBhvr>
                                    </p:animEffect>
                                  </p:childTnLst>
                                </p:cTn>
                              </p:par>
                            </p:childTnLst>
                          </p:cTn>
                        </p:par>
                        <p:par>
                          <p:cTn id="51" fill="hold">
                            <p:stCondLst>
                              <p:cond delay="3500"/>
                            </p:stCondLst>
                            <p:childTnLst>
                              <p:par>
                                <p:cTn id="52" presetID="22" presetClass="entr" presetSubtype="1" fill="hold" grpId="0" nodeType="afterEffect">
                                  <p:stCondLst>
                                    <p:cond delay="0"/>
                                  </p:stCondLst>
                                  <p:childTnLst>
                                    <p:set>
                                      <p:cBhvr>
                                        <p:cTn id="53" dur="1" fill="hold">
                                          <p:stCondLst>
                                            <p:cond delay="0"/>
                                          </p:stCondLst>
                                        </p:cTn>
                                        <p:tgtEl>
                                          <p:spTgt spid="14343"/>
                                        </p:tgtEl>
                                        <p:attrNameLst>
                                          <p:attrName>style.visibility</p:attrName>
                                        </p:attrNameLst>
                                      </p:cBhvr>
                                      <p:to>
                                        <p:strVal val="visible"/>
                                      </p:to>
                                    </p:set>
                                    <p:animEffect transition="in" filter="wipe(up)">
                                      <p:cBhvr>
                                        <p:cTn id="54" dur="500"/>
                                        <p:tgtEl>
                                          <p:spTgt spid="14343"/>
                                        </p:tgtEl>
                                      </p:cBhvr>
                                    </p:animEffect>
                                  </p:childTnLst>
                                </p:cTn>
                              </p:par>
                              <p:par>
                                <p:cTn id="55" presetID="1" presetClass="entr" presetSubtype="0" fill="hold" grpId="0" nodeType="withEffect">
                                  <p:stCondLst>
                                    <p:cond delay="0"/>
                                  </p:stCondLst>
                                  <p:childTnLst>
                                    <p:set>
                                      <p:cBhvr>
                                        <p:cTn id="56" dur="1" fill="hold">
                                          <p:stCondLst>
                                            <p:cond delay="0"/>
                                          </p:stCondLst>
                                        </p:cTn>
                                        <p:tgtEl>
                                          <p:spTgt spid="14356"/>
                                        </p:tgtEl>
                                        <p:attrNameLst>
                                          <p:attrName>style.visibility</p:attrName>
                                        </p:attrNameLst>
                                      </p:cBhvr>
                                      <p:to>
                                        <p:strVal val="visible"/>
                                      </p:to>
                                    </p:set>
                                  </p:childTnLst>
                                </p:cTn>
                              </p:par>
                            </p:childTnLst>
                          </p:cTn>
                        </p:par>
                        <p:par>
                          <p:cTn id="57" fill="hold">
                            <p:stCondLst>
                              <p:cond delay="4000"/>
                            </p:stCondLst>
                            <p:childTnLst>
                              <p:par>
                                <p:cTn id="58" presetID="22" presetClass="entr" presetSubtype="8" fill="hold" grpId="0" nodeType="afterEffect">
                                  <p:stCondLst>
                                    <p:cond delay="0"/>
                                  </p:stCondLst>
                                  <p:childTnLst>
                                    <p:set>
                                      <p:cBhvr>
                                        <p:cTn id="59" dur="1" fill="hold">
                                          <p:stCondLst>
                                            <p:cond delay="0"/>
                                          </p:stCondLst>
                                        </p:cTn>
                                        <p:tgtEl>
                                          <p:spTgt spid="14355"/>
                                        </p:tgtEl>
                                        <p:attrNameLst>
                                          <p:attrName>style.visibility</p:attrName>
                                        </p:attrNameLst>
                                      </p:cBhvr>
                                      <p:to>
                                        <p:strVal val="visible"/>
                                      </p:to>
                                    </p:set>
                                    <p:animEffect transition="in" filter="wipe(left)">
                                      <p:cBhvr>
                                        <p:cTn id="60" dur="500"/>
                                        <p:tgtEl>
                                          <p:spTgt spid="14355"/>
                                        </p:tgtEl>
                                      </p:cBhvr>
                                    </p:animEffect>
                                  </p:childTnLst>
                                </p:cTn>
                              </p:par>
                            </p:childTnLst>
                          </p:cTn>
                        </p:par>
                        <p:par>
                          <p:cTn id="61" fill="hold">
                            <p:stCondLst>
                              <p:cond delay="4500"/>
                            </p:stCondLst>
                            <p:childTnLst>
                              <p:par>
                                <p:cTn id="62" presetID="22" presetClass="entr" presetSubtype="4" fill="hold" nodeType="afterEffect">
                                  <p:stCondLst>
                                    <p:cond delay="0"/>
                                  </p:stCondLst>
                                  <p:childTnLst>
                                    <p:set>
                                      <p:cBhvr>
                                        <p:cTn id="63" dur="1" fill="hold">
                                          <p:stCondLst>
                                            <p:cond delay="0"/>
                                          </p:stCondLst>
                                        </p:cTn>
                                        <p:tgtEl>
                                          <p:spTgt spid="14344"/>
                                        </p:tgtEl>
                                        <p:attrNameLst>
                                          <p:attrName>style.visibility</p:attrName>
                                        </p:attrNameLst>
                                      </p:cBhvr>
                                      <p:to>
                                        <p:strVal val="visible"/>
                                      </p:to>
                                    </p:set>
                                    <p:animEffect transition="in" filter="wipe(down)">
                                      <p:cBhvr>
                                        <p:cTn id="64" dur="300"/>
                                        <p:tgtEl>
                                          <p:spTgt spid="14344"/>
                                        </p:tgtEl>
                                      </p:cBhvr>
                                    </p:animEffect>
                                  </p:childTnLst>
                                </p:cTn>
                              </p:par>
                            </p:childTnLst>
                          </p:cTn>
                        </p:par>
                        <p:par>
                          <p:cTn id="65" fill="hold">
                            <p:stCondLst>
                              <p:cond delay="5000"/>
                            </p:stCondLst>
                            <p:childTnLst>
                              <p:par>
                                <p:cTn id="66" presetID="22" presetClass="entr" presetSubtype="1" fill="hold" grpId="0" nodeType="afterEffect">
                                  <p:stCondLst>
                                    <p:cond delay="0"/>
                                  </p:stCondLst>
                                  <p:childTnLst>
                                    <p:set>
                                      <p:cBhvr>
                                        <p:cTn id="67" dur="1" fill="hold">
                                          <p:stCondLst>
                                            <p:cond delay="0"/>
                                          </p:stCondLst>
                                        </p:cTn>
                                        <p:tgtEl>
                                          <p:spTgt spid="14346"/>
                                        </p:tgtEl>
                                        <p:attrNameLst>
                                          <p:attrName>style.visibility</p:attrName>
                                        </p:attrNameLst>
                                      </p:cBhvr>
                                      <p:to>
                                        <p:strVal val="visible"/>
                                      </p:to>
                                    </p:set>
                                    <p:animEffect transition="in" filter="wipe(up)">
                                      <p:cBhvr>
                                        <p:cTn id="68" dur="500"/>
                                        <p:tgtEl>
                                          <p:spTgt spid="14346"/>
                                        </p:tgtEl>
                                      </p:cBhvr>
                                    </p:animEffect>
                                  </p:childTnLst>
                                </p:cTn>
                              </p:par>
                            </p:childTnLst>
                          </p:cTn>
                        </p:par>
                        <p:par>
                          <p:cTn id="69" fill="hold">
                            <p:stCondLst>
                              <p:cond delay="5500"/>
                            </p:stCondLst>
                            <p:childTnLst>
                              <p:par>
                                <p:cTn id="70" presetID="1" presetClass="entr" presetSubtype="0" fill="hold" grpId="0" nodeType="afterEffect">
                                  <p:stCondLst>
                                    <p:cond delay="0"/>
                                  </p:stCondLst>
                                  <p:childTnLst>
                                    <p:set>
                                      <p:cBhvr>
                                        <p:cTn id="71" dur="1" fill="hold">
                                          <p:stCondLst>
                                            <p:cond delay="0"/>
                                          </p:stCondLst>
                                        </p:cTn>
                                        <p:tgtEl>
                                          <p:spTgt spid="14358"/>
                                        </p:tgtEl>
                                        <p:attrNameLst>
                                          <p:attrName>style.visibility</p:attrName>
                                        </p:attrNameLst>
                                      </p:cBhvr>
                                      <p:to>
                                        <p:strVal val="visible"/>
                                      </p:to>
                                    </p:set>
                                  </p:childTnLst>
                                </p:cTn>
                              </p:par>
                            </p:childTnLst>
                          </p:cTn>
                        </p:par>
                        <p:par>
                          <p:cTn id="72" fill="hold">
                            <p:stCondLst>
                              <p:cond delay="5500"/>
                            </p:stCondLst>
                            <p:childTnLst>
                              <p:par>
                                <p:cTn id="73" presetID="22" presetClass="entr" presetSubtype="4" fill="hold" nodeType="afterEffect">
                                  <p:stCondLst>
                                    <p:cond delay="0"/>
                                  </p:stCondLst>
                                  <p:childTnLst>
                                    <p:set>
                                      <p:cBhvr>
                                        <p:cTn id="74" dur="1" fill="hold">
                                          <p:stCondLst>
                                            <p:cond delay="0"/>
                                          </p:stCondLst>
                                        </p:cTn>
                                        <p:tgtEl>
                                          <p:spTgt spid="14347"/>
                                        </p:tgtEl>
                                        <p:attrNameLst>
                                          <p:attrName>style.visibility</p:attrName>
                                        </p:attrNameLst>
                                      </p:cBhvr>
                                      <p:to>
                                        <p:strVal val="visible"/>
                                      </p:to>
                                    </p:set>
                                    <p:animEffect transition="in" filter="wipe(down)">
                                      <p:cBhvr>
                                        <p:cTn id="75" dur="300"/>
                                        <p:tgtEl>
                                          <p:spTgt spid="14347"/>
                                        </p:tgtEl>
                                      </p:cBhvr>
                                    </p:animEffect>
                                  </p:childTnLst>
                                </p:cTn>
                              </p:par>
                            </p:childTnLst>
                          </p:cTn>
                        </p:par>
                        <p:par>
                          <p:cTn id="76" fill="hold">
                            <p:stCondLst>
                              <p:cond delay="6000"/>
                            </p:stCondLst>
                            <p:childTnLst>
                              <p:par>
                                <p:cTn id="77" presetID="22" presetClass="entr" presetSubtype="1" fill="hold" grpId="0" nodeType="afterEffect">
                                  <p:stCondLst>
                                    <p:cond delay="0"/>
                                  </p:stCondLst>
                                  <p:childTnLst>
                                    <p:set>
                                      <p:cBhvr>
                                        <p:cTn id="78" dur="1" fill="hold">
                                          <p:stCondLst>
                                            <p:cond delay="0"/>
                                          </p:stCondLst>
                                        </p:cTn>
                                        <p:tgtEl>
                                          <p:spTgt spid="14349"/>
                                        </p:tgtEl>
                                        <p:attrNameLst>
                                          <p:attrName>style.visibility</p:attrName>
                                        </p:attrNameLst>
                                      </p:cBhvr>
                                      <p:to>
                                        <p:strVal val="visible"/>
                                      </p:to>
                                    </p:set>
                                    <p:animEffect transition="in" filter="wipe(up)">
                                      <p:cBhvr>
                                        <p:cTn id="79" dur="500"/>
                                        <p:tgtEl>
                                          <p:spTgt spid="14349"/>
                                        </p:tgtEl>
                                      </p:cBhvr>
                                    </p:animEffect>
                                  </p:childTnLst>
                                </p:cTn>
                              </p:par>
                              <p:par>
                                <p:cTn id="80" presetID="1" presetClass="entr" presetSubtype="0" fill="hold" grpId="0" nodeType="withEffect">
                                  <p:stCondLst>
                                    <p:cond delay="0"/>
                                  </p:stCondLst>
                                  <p:childTnLst>
                                    <p:set>
                                      <p:cBhvr>
                                        <p:cTn id="81" dur="1" fill="hold">
                                          <p:stCondLst>
                                            <p:cond delay="0"/>
                                          </p:stCondLst>
                                        </p:cTn>
                                        <p:tgtEl>
                                          <p:spTgt spid="14360"/>
                                        </p:tgtEl>
                                        <p:attrNameLst>
                                          <p:attrName>style.visibility</p:attrName>
                                        </p:attrNameLst>
                                      </p:cBhvr>
                                      <p:to>
                                        <p:strVal val="visible"/>
                                      </p:to>
                                    </p:set>
                                  </p:childTnLst>
                                </p:cTn>
                              </p:par>
                            </p:childTnLst>
                          </p:cTn>
                        </p:par>
                        <p:par>
                          <p:cTn id="82" fill="hold">
                            <p:stCondLst>
                              <p:cond delay="6500"/>
                            </p:stCondLst>
                            <p:childTnLst>
                              <p:par>
                                <p:cTn id="83" presetID="22" presetClass="entr" presetSubtype="8" fill="hold" grpId="0" nodeType="afterEffect">
                                  <p:stCondLst>
                                    <p:cond delay="0"/>
                                  </p:stCondLst>
                                  <p:childTnLst>
                                    <p:set>
                                      <p:cBhvr>
                                        <p:cTn id="84" dur="1" fill="hold">
                                          <p:stCondLst>
                                            <p:cond delay="0"/>
                                          </p:stCondLst>
                                        </p:cTn>
                                        <p:tgtEl>
                                          <p:spTgt spid="14359"/>
                                        </p:tgtEl>
                                        <p:attrNameLst>
                                          <p:attrName>style.visibility</p:attrName>
                                        </p:attrNameLst>
                                      </p:cBhvr>
                                      <p:to>
                                        <p:strVal val="visible"/>
                                      </p:to>
                                    </p:set>
                                    <p:animEffect transition="in" filter="wipe(left)">
                                      <p:cBhvr>
                                        <p:cTn id="85" dur="500"/>
                                        <p:tgtEl>
                                          <p:spTgt spid="14359"/>
                                        </p:tgtEl>
                                      </p:cBhvr>
                                    </p:animEffect>
                                  </p:childTnLst>
                                </p:cTn>
                              </p:par>
                            </p:childTnLst>
                          </p:cTn>
                        </p:par>
                        <p:par>
                          <p:cTn id="86" fill="hold">
                            <p:stCondLst>
                              <p:cond delay="7000"/>
                            </p:stCondLst>
                            <p:childTnLst>
                              <p:par>
                                <p:cTn id="87" presetID="22" presetClass="entr" presetSubtype="8" fill="hold" grpId="0" nodeType="after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wipe(left)">
                                      <p:cBhvr>
                                        <p:cTn id="8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animBg="1" autoUpdateAnimBg="0"/>
      <p:bldP spid="14343" grpId="0" animBg="1" autoUpdateAnimBg="0"/>
      <p:bldP spid="14346" grpId="0" animBg="1" autoUpdateAnimBg="0"/>
      <p:bldP spid="14349" grpId="0" animBg="1" autoUpdateAnimBg="0"/>
      <p:bldP spid="14353" grpId="0" autoUpdateAnimBg="0"/>
      <p:bldP spid="14354" grpId="0"/>
      <p:bldP spid="14355" grpId="0" autoUpdateAnimBg="0"/>
      <p:bldP spid="14356" grpId="0" animBg="1"/>
      <p:bldP spid="14358" grpId="0" autoUpdateAnimBg="0"/>
      <p:bldP spid="14359" grpId="0" autoUpdateAnimBg="0"/>
      <p:bldP spid="14360" grpId="0"/>
      <p:bldP spid="14366" grpId="0" autoUpdateAnimBg="0"/>
      <p:bldP spid="14367" grpId="0" autoUpdateAnimBg="0"/>
      <p:bldP spid="3"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实验任务与流程</a:t>
            </a:r>
          </a:p>
        </p:txBody>
      </p:sp>
      <p:sp>
        <p:nvSpPr>
          <p:cNvPr id="4" name="内容占位符 3">
            <a:extLst>
              <a:ext uri="{FF2B5EF4-FFF2-40B4-BE49-F238E27FC236}">
                <a16:creationId xmlns:a16="http://schemas.microsoft.com/office/drawing/2014/main" id="{F9662B13-1DA5-23BA-23C9-8DC563391E8D}"/>
              </a:ext>
            </a:extLst>
          </p:cNvPr>
          <p:cNvSpPr>
            <a:spLocks noGrp="1"/>
          </p:cNvSpPr>
          <p:nvPr>
            <p:ph idx="1"/>
          </p:nvPr>
        </p:nvSpPr>
        <p:spPr>
          <a:xfrm>
            <a:off x="883508" y="1340768"/>
            <a:ext cx="10470292" cy="1946129"/>
          </a:xfrm>
        </p:spPr>
        <p:txBody>
          <a:bodyPr/>
          <a:lstStyle/>
          <a:p>
            <a:pPr marL="0" indent="0">
              <a:buNone/>
            </a:pP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2" name="文本框 1">
            <a:extLst>
              <a:ext uri="{FF2B5EF4-FFF2-40B4-BE49-F238E27FC236}">
                <a16:creationId xmlns:a16="http://schemas.microsoft.com/office/drawing/2014/main" id="{B347D3F2-0C8A-A7A1-FD1E-F42F3E3C4152}"/>
              </a:ext>
            </a:extLst>
          </p:cNvPr>
          <p:cNvSpPr txBox="1"/>
          <p:nvPr/>
        </p:nvSpPr>
        <p:spPr>
          <a:xfrm>
            <a:off x="741406" y="1820051"/>
            <a:ext cx="10567086" cy="646331"/>
          </a:xfrm>
          <a:prstGeom prst="rect">
            <a:avLst/>
          </a:prstGeom>
          <a:noFill/>
        </p:spPr>
        <p:txBody>
          <a:bodyPr wrap="square" rtlCol="0">
            <a:spAutoFit/>
          </a:bodyPr>
          <a:lstStyle/>
          <a:p>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        了解</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的超时重传机制，了解有丢包情况下连接建立与断开的处理流程，设计实现发送队列和接收队列，实现 </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 </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的可靠传输。</a:t>
            </a:r>
            <a:endParaRPr lang="zh-CN" altLang="en-US" dirty="0"/>
          </a:p>
        </p:txBody>
      </p:sp>
      <p:sp>
        <p:nvSpPr>
          <p:cNvPr id="7" name="文本框 6">
            <a:extLst>
              <a:ext uri="{FF2B5EF4-FFF2-40B4-BE49-F238E27FC236}">
                <a16:creationId xmlns:a16="http://schemas.microsoft.com/office/drawing/2014/main" id="{C7A59145-3D4E-B3A4-3B06-CC0C28239575}"/>
              </a:ext>
            </a:extLst>
          </p:cNvPr>
          <p:cNvSpPr txBox="1"/>
          <p:nvPr/>
        </p:nvSpPr>
        <p:spPr>
          <a:xfrm>
            <a:off x="786445" y="3123921"/>
            <a:ext cx="10664418" cy="2031325"/>
          </a:xfrm>
          <a:prstGeom prst="rect">
            <a:avLst/>
          </a:prstGeom>
          <a:noFill/>
        </p:spPr>
        <p:txBody>
          <a:bodyPr wrap="square" rtlCol="0">
            <a:spAutoFit/>
          </a:bodyPr>
          <a:lstStyle/>
          <a:p>
            <a:pPr marL="342900" lvl="0" indent="-342900" algn="l">
              <a:lnSpc>
                <a:spcPct val="150000"/>
              </a:lnSpc>
              <a:buFont typeface="+mj-lt"/>
              <a:buAutoNum type="arabicPeriod"/>
            </a:pP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实现</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重传</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定时器相关功能。</a:t>
            </a:r>
            <a:endParaRPr lang="zh-CN" altLang="zh-CN" sz="18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marL="342900" lvl="0" indent="-342900" algn="l">
              <a:lnSpc>
                <a:spcPct val="150000"/>
              </a:lnSpc>
              <a:buFont typeface="+mj-lt"/>
              <a:buAutoNum type="arabicPeriod"/>
            </a:pP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实现发送队列和接收队列。</a:t>
            </a:r>
            <a:endParaRPr lang="zh-CN" altLang="zh-CN" sz="18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marL="342900" lvl="0" indent="-342900" algn="l">
              <a:lnSpc>
                <a:spcPct val="150000"/>
              </a:lnSpc>
              <a:buFont typeface="+mj-lt"/>
              <a:buAutoNum type="arabicPeriod"/>
            </a:pP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添加有丢包情况下的连接建立与断开处理和数据包的超时重传。</a:t>
            </a:r>
            <a:endParaRPr lang="zh-CN" altLang="zh-CN" sz="18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marL="342900" lvl="0" indent="-342900" algn="l">
              <a:lnSpc>
                <a:spcPct val="150000"/>
              </a:lnSpc>
              <a:buFont typeface="+mj-lt"/>
              <a:buAutoNum type="arabicPeriod"/>
            </a:pP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在给定拓扑下验证可靠传输的正确性。</a:t>
            </a:r>
            <a:endParaRPr lang="zh-CN" altLang="zh-CN" sz="18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endParaRPr lang="zh-CN" altLang="en-US" dirty="0"/>
          </a:p>
        </p:txBody>
      </p:sp>
    </p:spTree>
    <p:extLst>
      <p:ext uri="{BB962C8B-B14F-4D97-AF65-F5344CB8AC3E}">
        <p14:creationId xmlns:p14="http://schemas.microsoft.com/office/powerpoint/2010/main" val="1213184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设计思路</a:t>
            </a:r>
            <a:r>
              <a:rPr lang="en-US" altLang="zh-CN" dirty="0"/>
              <a:t>——TCP</a:t>
            </a:r>
            <a:r>
              <a:rPr lang="zh-CN" altLang="en-US" dirty="0"/>
              <a:t>重传定时器相关功能</a:t>
            </a:r>
          </a:p>
        </p:txBody>
      </p:sp>
      <p:sp>
        <p:nvSpPr>
          <p:cNvPr id="2" name="文本框 1">
            <a:extLst>
              <a:ext uri="{FF2B5EF4-FFF2-40B4-BE49-F238E27FC236}">
                <a16:creationId xmlns:a16="http://schemas.microsoft.com/office/drawing/2014/main" id="{92B2F3FB-D327-2DBF-266C-FA16136C2ABB}"/>
              </a:ext>
            </a:extLst>
          </p:cNvPr>
          <p:cNvSpPr txBox="1"/>
          <p:nvPr/>
        </p:nvSpPr>
        <p:spPr>
          <a:xfrm>
            <a:off x="1073127" y="1546368"/>
            <a:ext cx="1053879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800" b="0" i="0" u="none" strike="noStrike" kern="1200" cap="none" spc="0" normalizeH="0" baseline="0" noProof="0" dirty="0" err="1">
                <a:ln>
                  <a:noFill/>
                </a:ln>
                <a:solidFill>
                  <a:srgbClr val="000000"/>
                </a:solidFill>
                <a:effectLst/>
                <a:uLnTx/>
                <a:uFillTx/>
                <a:latin typeface="+mn-ea"/>
                <a:cs typeface="+mn-cs"/>
              </a:rPr>
              <a:t>tcp_set_retrans_timer</a:t>
            </a:r>
            <a:r>
              <a:rPr kumimoji="0" lang="zh-CN" altLang="en-US" sz="1800" b="0" i="0" u="none" strike="noStrike" kern="1200" cap="none" spc="0" normalizeH="0" baseline="0" noProof="0" dirty="0">
                <a:ln>
                  <a:noFill/>
                </a:ln>
                <a:solidFill>
                  <a:srgbClr val="000000"/>
                </a:solidFill>
                <a:effectLst/>
                <a:uLnTx/>
                <a:uFillTx/>
                <a:latin typeface="+mn-ea"/>
                <a:cs typeface="+mn-cs"/>
              </a:rPr>
              <a:t>函数用于设置</a:t>
            </a:r>
            <a:r>
              <a:rPr kumimoji="0" lang="en-US" altLang="zh-CN" sz="1800" b="0" i="0" u="none" strike="noStrike" kern="1200" cap="none" spc="0" normalizeH="0" baseline="0" noProof="0" dirty="0">
                <a:ln>
                  <a:noFill/>
                </a:ln>
                <a:solidFill>
                  <a:srgbClr val="000000"/>
                </a:solidFill>
                <a:effectLst/>
                <a:uLnTx/>
                <a:uFillTx/>
                <a:latin typeface="+mn-ea"/>
                <a:cs typeface="+mn-cs"/>
              </a:rPr>
              <a:t>TCP</a:t>
            </a:r>
            <a:r>
              <a:rPr kumimoji="0" lang="zh-CN" altLang="en-US" sz="1800" b="0" i="0" u="none" strike="noStrike" kern="1200" cap="none" spc="0" normalizeH="0" baseline="0" noProof="0" dirty="0">
                <a:ln>
                  <a:noFill/>
                </a:ln>
                <a:solidFill>
                  <a:srgbClr val="000000"/>
                </a:solidFill>
                <a:effectLst/>
                <a:uLnTx/>
                <a:uFillTx/>
                <a:latin typeface="+mn-ea"/>
                <a:cs typeface="+mn-cs"/>
              </a:rPr>
              <a:t>重传定时器。首先</a:t>
            </a:r>
            <a:r>
              <a:rPr kumimoji="0" lang="zh-CN" altLang="en-US" sz="1800" b="0" i="0" u="none" strike="noStrike" kern="1200" cap="none" spc="0" normalizeH="0" baseline="0" noProof="0" dirty="0">
                <a:ln>
                  <a:noFill/>
                </a:ln>
                <a:solidFill>
                  <a:srgbClr val="FF0000"/>
                </a:solidFill>
                <a:effectLst/>
                <a:uLnTx/>
                <a:uFillTx/>
                <a:latin typeface="+mn-ea"/>
                <a:cs typeface="+mn-cs"/>
              </a:rPr>
              <a:t>检查重传定时器是否已启用</a:t>
            </a:r>
            <a:r>
              <a:rPr kumimoji="0" lang="zh-CN" altLang="en-US" sz="1800" b="0" i="0" u="none" strike="noStrike" kern="1200" cap="none" spc="0" normalizeH="0" baseline="0" noProof="0" dirty="0">
                <a:ln>
                  <a:noFill/>
                </a:ln>
                <a:solidFill>
                  <a:srgbClr val="000000"/>
                </a:solidFill>
                <a:effectLst/>
                <a:uLnTx/>
                <a:uFillTx/>
                <a:latin typeface="+mn-ea"/>
                <a:cs typeface="+mn-cs"/>
              </a:rPr>
              <a:t>，如果是，则直接</a:t>
            </a:r>
            <a:r>
              <a:rPr kumimoji="0" lang="zh-CN" altLang="en-US" sz="1800" b="0" i="0" u="none" strike="noStrike" kern="1200" cap="none" spc="0" normalizeH="0" baseline="0" noProof="0" dirty="0">
                <a:ln>
                  <a:noFill/>
                </a:ln>
                <a:solidFill>
                  <a:srgbClr val="FF0000"/>
                </a:solidFill>
                <a:effectLst/>
                <a:uLnTx/>
                <a:uFillTx/>
                <a:latin typeface="+mn-ea"/>
                <a:cs typeface="+mn-cs"/>
              </a:rPr>
              <a:t>更新超时时间</a:t>
            </a:r>
            <a:r>
              <a:rPr kumimoji="0" lang="zh-CN" altLang="en-US" sz="1800" b="0" i="0" u="none" strike="noStrike" kern="1200" cap="none" spc="0" normalizeH="0" baseline="0" noProof="0" dirty="0">
                <a:ln>
                  <a:noFill/>
                </a:ln>
                <a:solidFill>
                  <a:srgbClr val="000000"/>
                </a:solidFill>
                <a:effectLst/>
                <a:uLnTx/>
                <a:uFillTx/>
                <a:latin typeface="+mn-ea"/>
                <a:cs typeface="+mn-cs"/>
              </a:rPr>
              <a:t>即可。否则</a:t>
            </a:r>
            <a:r>
              <a:rPr kumimoji="0" lang="zh-CN" altLang="en-US" sz="1800" b="0" i="0" u="none" strike="noStrike" kern="1200" cap="none" spc="0" normalizeH="0" baseline="0" noProof="0" dirty="0">
                <a:ln>
                  <a:noFill/>
                </a:ln>
                <a:solidFill>
                  <a:srgbClr val="FF0000"/>
                </a:solidFill>
                <a:effectLst/>
                <a:uLnTx/>
                <a:uFillTx/>
                <a:latin typeface="+mn-ea"/>
                <a:cs typeface="+mn-cs"/>
              </a:rPr>
              <a:t>设置定时器的类型</a:t>
            </a:r>
            <a:r>
              <a:rPr kumimoji="0" lang="zh-CN" altLang="en-US" sz="1800" b="0" i="0" u="none" strike="noStrike" kern="1200" cap="none" spc="0" normalizeH="0" baseline="0" noProof="0" dirty="0">
                <a:ln>
                  <a:noFill/>
                </a:ln>
                <a:solidFill>
                  <a:srgbClr val="000000"/>
                </a:solidFill>
                <a:effectLst/>
                <a:uLnTx/>
                <a:uFillTx/>
                <a:latin typeface="+mn-ea"/>
                <a:cs typeface="+mn-cs"/>
              </a:rPr>
              <a:t>为</a:t>
            </a:r>
            <a:r>
              <a:rPr kumimoji="0" lang="en-US" altLang="zh-CN" sz="1800" b="0" i="0" u="none" strike="noStrike" kern="1200" cap="none" spc="0" normalizeH="0" baseline="0" noProof="0" dirty="0">
                <a:ln>
                  <a:noFill/>
                </a:ln>
                <a:solidFill>
                  <a:srgbClr val="000000"/>
                </a:solidFill>
                <a:effectLst/>
                <a:uLnTx/>
                <a:uFillTx/>
                <a:latin typeface="+mn-ea"/>
                <a:cs typeface="+mn-cs"/>
              </a:rPr>
              <a:t>TCP</a:t>
            </a:r>
            <a:r>
              <a:rPr kumimoji="0" lang="zh-CN" altLang="en-US" sz="1800" b="0" i="0" u="none" strike="noStrike" kern="1200" cap="none" spc="0" normalizeH="0" baseline="0" noProof="0" dirty="0">
                <a:ln>
                  <a:noFill/>
                </a:ln>
                <a:solidFill>
                  <a:srgbClr val="000000"/>
                </a:solidFill>
                <a:effectLst/>
                <a:uLnTx/>
                <a:uFillTx/>
                <a:latin typeface="+mn-ea"/>
                <a:cs typeface="+mn-cs"/>
              </a:rPr>
              <a:t>重传定时器，启用定时器，设置超时时间，并设置重传次数为</a:t>
            </a:r>
            <a:r>
              <a:rPr kumimoji="0" lang="en-US" altLang="zh-CN" sz="1800" b="0" i="0" u="none" strike="noStrike" kern="1200" cap="none" spc="0" normalizeH="0" baseline="0" noProof="0" dirty="0">
                <a:ln>
                  <a:noFill/>
                </a:ln>
                <a:solidFill>
                  <a:srgbClr val="000000"/>
                </a:solidFill>
                <a:effectLst/>
                <a:uLnTx/>
                <a:uFillTx/>
                <a:latin typeface="+mn-ea"/>
                <a:cs typeface="+mn-cs"/>
              </a:rPr>
              <a:t>0</a:t>
            </a:r>
            <a:r>
              <a:rPr kumimoji="0" lang="zh-CN" altLang="en-US" sz="1800" b="0" i="0" u="none" strike="noStrike" kern="1200" cap="none" spc="0" normalizeH="0" baseline="0" noProof="0" dirty="0">
                <a:ln>
                  <a:noFill/>
                </a:ln>
                <a:solidFill>
                  <a:srgbClr val="000000"/>
                </a:solidFill>
                <a:effectLst/>
                <a:uLnTx/>
                <a:uFillTx/>
                <a:latin typeface="+mn-ea"/>
                <a:cs typeface="+mn-cs"/>
              </a:rPr>
              <a:t>，最后将定时器添加到</a:t>
            </a:r>
            <a:r>
              <a:rPr kumimoji="0" lang="en-US" altLang="zh-CN" sz="1800" b="0" i="0" u="none" strike="noStrike" kern="1200" cap="none" spc="0" normalizeH="0" baseline="0" noProof="0" dirty="0">
                <a:ln>
                  <a:noFill/>
                </a:ln>
                <a:solidFill>
                  <a:srgbClr val="000000"/>
                </a:solidFill>
                <a:effectLst/>
                <a:uLnTx/>
                <a:uFillTx/>
                <a:latin typeface="+mn-ea"/>
                <a:cs typeface="+mn-cs"/>
              </a:rPr>
              <a:t>TCP</a:t>
            </a:r>
            <a:r>
              <a:rPr kumimoji="0" lang="zh-CN" altLang="en-US" sz="1800" b="0" i="0" u="none" strike="noStrike" kern="1200" cap="none" spc="0" normalizeH="0" baseline="0" noProof="0" dirty="0">
                <a:ln>
                  <a:noFill/>
                </a:ln>
                <a:solidFill>
                  <a:srgbClr val="000000"/>
                </a:solidFill>
                <a:effectLst/>
                <a:uLnTx/>
                <a:uFillTx/>
                <a:latin typeface="+mn-ea"/>
                <a:cs typeface="+mn-cs"/>
              </a:rPr>
              <a:t>重传定时器链表的末尾。</a:t>
            </a:r>
          </a:p>
        </p:txBody>
      </p:sp>
      <p:sp>
        <p:nvSpPr>
          <p:cNvPr id="14" name="文本框 13">
            <a:extLst>
              <a:ext uri="{FF2B5EF4-FFF2-40B4-BE49-F238E27FC236}">
                <a16:creationId xmlns:a16="http://schemas.microsoft.com/office/drawing/2014/main" id="{F995922A-96DF-2CD2-A5C2-489CE31DE695}"/>
              </a:ext>
            </a:extLst>
          </p:cNvPr>
          <p:cNvSpPr txBox="1"/>
          <p:nvPr/>
        </p:nvSpPr>
        <p:spPr>
          <a:xfrm>
            <a:off x="754684" y="1207869"/>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设置 </a:t>
            </a: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TCP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重传定时器</a:t>
            </a:r>
          </a:p>
        </p:txBody>
      </p:sp>
      <p:sp>
        <p:nvSpPr>
          <p:cNvPr id="17" name="文本框 16">
            <a:extLst>
              <a:ext uri="{FF2B5EF4-FFF2-40B4-BE49-F238E27FC236}">
                <a16:creationId xmlns:a16="http://schemas.microsoft.com/office/drawing/2014/main" id="{39F07ED0-AE88-EB19-A692-92171DF79D07}"/>
              </a:ext>
            </a:extLst>
          </p:cNvPr>
          <p:cNvSpPr txBox="1"/>
          <p:nvPr/>
        </p:nvSpPr>
        <p:spPr>
          <a:xfrm>
            <a:off x="488830" y="2835318"/>
            <a:ext cx="10864970" cy="923330"/>
          </a:xfrm>
          <a:prstGeom prst="rect">
            <a:avLst/>
          </a:prstGeom>
          <a:noFill/>
        </p:spPr>
        <p:txBody>
          <a:bodyPr wrap="square" rtlCol="0">
            <a:spAutoFit/>
          </a:bodyPr>
          <a:lstStyle/>
          <a:p>
            <a:pPr marL="685800" indent="304800" algn="just">
              <a:spcBef>
                <a:spcPts val="600"/>
              </a:spcBef>
              <a:spcAft>
                <a:spcPts val="600"/>
              </a:spcAft>
            </a:pPr>
            <a:r>
              <a:rPr lang="en-US" altLang="zh-CN" sz="1800" dirty="0" err="1">
                <a:solidFill>
                  <a:srgbClr val="101214"/>
                </a:solidFill>
                <a:effectLst/>
                <a:latin typeface="+mn-ea"/>
                <a:cs typeface="宋体" panose="02010600030101010101" pitchFamily="2" charset="-122"/>
              </a:rPr>
              <a:t>tcp_update_retrans_timer</a:t>
            </a:r>
            <a:r>
              <a:rPr lang="zh-CN" altLang="en-US" sz="1800" dirty="0">
                <a:solidFill>
                  <a:srgbClr val="101214"/>
                </a:solidFill>
                <a:effectLst/>
                <a:latin typeface="+mn-ea"/>
                <a:cs typeface="宋体" panose="02010600030101010101" pitchFamily="2" charset="-122"/>
              </a:rPr>
              <a:t>函数负责更新 </a:t>
            </a:r>
            <a:r>
              <a:rPr lang="en-US" altLang="zh-CN" sz="1800" dirty="0">
                <a:solidFill>
                  <a:srgbClr val="101214"/>
                </a:solidFill>
                <a:effectLst/>
                <a:latin typeface="+mn-ea"/>
                <a:cs typeface="宋体" panose="02010600030101010101" pitchFamily="2" charset="-122"/>
              </a:rPr>
              <a:t>TCP </a:t>
            </a:r>
            <a:r>
              <a:rPr lang="zh-CN" altLang="en-US" sz="1800" dirty="0">
                <a:solidFill>
                  <a:srgbClr val="101214"/>
                </a:solidFill>
                <a:effectLst/>
                <a:latin typeface="+mn-ea"/>
                <a:cs typeface="宋体" panose="02010600030101010101" pitchFamily="2" charset="-122"/>
              </a:rPr>
              <a:t>重传定时器。用于已建立连接后传输数据时，</a:t>
            </a:r>
            <a:r>
              <a:rPr lang="zh-CN" altLang="en-US" sz="1800" dirty="0">
                <a:solidFill>
                  <a:srgbClr val="FF0000"/>
                </a:solidFill>
                <a:effectLst/>
                <a:latin typeface="+mn-ea"/>
                <a:cs typeface="宋体" panose="02010600030101010101" pitchFamily="2" charset="-122"/>
              </a:rPr>
              <a:t>如果发送队列为空</a:t>
            </a:r>
            <a:r>
              <a:rPr lang="zh-CN" altLang="en-US" sz="1800" dirty="0">
                <a:solidFill>
                  <a:srgbClr val="101214"/>
                </a:solidFill>
                <a:effectLst/>
                <a:latin typeface="+mn-ea"/>
                <a:cs typeface="宋体" panose="02010600030101010101" pitchFamily="2" charset="-122"/>
              </a:rPr>
              <a:t>， 则</a:t>
            </a:r>
            <a:r>
              <a:rPr lang="zh-CN" altLang="en-US" sz="1800" dirty="0">
                <a:solidFill>
                  <a:srgbClr val="FF0000"/>
                </a:solidFill>
                <a:effectLst/>
                <a:latin typeface="+mn-ea"/>
                <a:cs typeface="宋体" panose="02010600030101010101" pitchFamily="2" charset="-122"/>
              </a:rPr>
              <a:t>禁用定时器</a:t>
            </a:r>
            <a:r>
              <a:rPr lang="zh-CN" altLang="en-US" sz="1800" dirty="0">
                <a:solidFill>
                  <a:srgbClr val="101214"/>
                </a:solidFill>
                <a:effectLst/>
                <a:latin typeface="+mn-ea"/>
                <a:cs typeface="宋体" panose="02010600030101010101" pitchFamily="2" charset="-122"/>
              </a:rPr>
              <a:t>，并</a:t>
            </a:r>
            <a:r>
              <a:rPr lang="zh-CN" altLang="en-US" sz="1800" dirty="0">
                <a:solidFill>
                  <a:srgbClr val="FF0000"/>
                </a:solidFill>
                <a:effectLst/>
                <a:latin typeface="+mn-ea"/>
                <a:cs typeface="宋体" panose="02010600030101010101" pitchFamily="2" charset="-122"/>
              </a:rPr>
              <a:t>从定时器列表中删除</a:t>
            </a:r>
            <a:r>
              <a:rPr lang="zh-CN" altLang="en-US" sz="1800" dirty="0">
                <a:solidFill>
                  <a:srgbClr val="101214"/>
                </a:solidFill>
                <a:effectLst/>
                <a:latin typeface="+mn-ea"/>
                <a:cs typeface="宋体" panose="02010600030101010101" pitchFamily="2" charset="-122"/>
              </a:rPr>
              <a:t>，并</a:t>
            </a:r>
            <a:r>
              <a:rPr lang="zh-CN" altLang="en-US" sz="1800" dirty="0">
                <a:solidFill>
                  <a:srgbClr val="FF0000"/>
                </a:solidFill>
                <a:effectLst/>
                <a:latin typeface="+mn-ea"/>
                <a:cs typeface="宋体" panose="02010600030101010101" pitchFamily="2" charset="-122"/>
              </a:rPr>
              <a:t>唤醒发送数据进程</a:t>
            </a:r>
            <a:r>
              <a:rPr lang="zh-CN" altLang="zh-CN" sz="1800" dirty="0">
                <a:solidFill>
                  <a:srgbClr val="101214"/>
                </a:solidFill>
                <a:effectLst/>
                <a:latin typeface="+mn-ea"/>
                <a:cs typeface="宋体" panose="02010600030101010101" pitchFamily="2" charset="-122"/>
              </a:rPr>
              <a:t>。</a:t>
            </a:r>
            <a:r>
              <a:rPr lang="zh-CN" altLang="en-US" sz="1800" dirty="0">
                <a:solidFill>
                  <a:srgbClr val="101214"/>
                </a:solidFill>
                <a:effectLst/>
                <a:latin typeface="+mn-ea"/>
                <a:cs typeface="宋体" panose="02010600030101010101" pitchFamily="2" charset="-122"/>
              </a:rPr>
              <a:t>在调用这个函数前，</a:t>
            </a:r>
            <a:r>
              <a:rPr lang="zh-CN" altLang="en-US" sz="1800" dirty="0">
                <a:solidFill>
                  <a:srgbClr val="FF0000"/>
                </a:solidFill>
                <a:effectLst/>
                <a:latin typeface="+mn-ea"/>
                <a:cs typeface="宋体" panose="02010600030101010101" pitchFamily="2" charset="-122"/>
              </a:rPr>
              <a:t>都需完成对发送队列的更新</a:t>
            </a:r>
            <a:r>
              <a:rPr lang="zh-CN" altLang="en-US" sz="1800" dirty="0">
                <a:solidFill>
                  <a:srgbClr val="101214"/>
                </a:solidFill>
                <a:effectLst/>
                <a:latin typeface="+mn-ea"/>
                <a:cs typeface="宋体" panose="02010600030101010101" pitchFamily="2" charset="-122"/>
              </a:rPr>
              <a:t>。</a:t>
            </a:r>
            <a:endParaRPr lang="zh-CN" altLang="zh-CN" sz="1800" dirty="0">
              <a:solidFill>
                <a:srgbClr val="00000A"/>
              </a:solidFill>
              <a:effectLst/>
              <a:latin typeface="+mn-ea"/>
              <a:cs typeface="宋体" panose="02010600030101010101" pitchFamily="2" charset="-122"/>
            </a:endParaRPr>
          </a:p>
        </p:txBody>
      </p:sp>
      <p:sp>
        <p:nvSpPr>
          <p:cNvPr id="18" name="文本框 17">
            <a:extLst>
              <a:ext uri="{FF2B5EF4-FFF2-40B4-BE49-F238E27FC236}">
                <a16:creationId xmlns:a16="http://schemas.microsoft.com/office/drawing/2014/main" id="{750F5074-25E2-747D-57F5-809A9689871F}"/>
              </a:ext>
            </a:extLst>
          </p:cNvPr>
          <p:cNvSpPr txBox="1"/>
          <p:nvPr/>
        </p:nvSpPr>
        <p:spPr>
          <a:xfrm>
            <a:off x="754684" y="2562031"/>
            <a:ext cx="4667250" cy="369332"/>
          </a:xfrm>
          <a:prstGeom prst="rect">
            <a:avLst/>
          </a:prstGeom>
          <a:noFill/>
        </p:spPr>
        <p:txBody>
          <a:bodyPr wrap="square" rtlCol="0">
            <a:spAutoFit/>
          </a:bodyPr>
          <a:lstStyle/>
          <a:p>
            <a:pPr marL="457200" indent="-457200">
              <a:buFont typeface="+mj-lt"/>
              <a:buAutoNum type="arabicPeriod" startAt="2"/>
              <a:defRPr/>
            </a:pPr>
            <a:r>
              <a:rPr lang="zh-CN" altLang="en-US" sz="1800" b="1" dirty="0">
                <a:solidFill>
                  <a:srgbClr val="101214"/>
                </a:solidFill>
                <a:effectLst/>
                <a:latin typeface="+mn-ea"/>
                <a:cs typeface="宋体" panose="02010600030101010101" pitchFamily="2" charset="-122"/>
              </a:rPr>
              <a:t>更新</a:t>
            </a:r>
            <a:r>
              <a:rPr lang="en-US" altLang="zh-CN" sz="1800" b="1" dirty="0">
                <a:solidFill>
                  <a:srgbClr val="101214"/>
                </a:solidFill>
                <a:effectLst/>
                <a:latin typeface="+mn-ea"/>
                <a:cs typeface="宋体" panose="02010600030101010101" pitchFamily="2" charset="-122"/>
              </a:rPr>
              <a:t>TCP</a:t>
            </a:r>
            <a:r>
              <a:rPr lang="zh-CN" altLang="en-US" sz="1800" b="1" dirty="0">
                <a:solidFill>
                  <a:srgbClr val="101214"/>
                </a:solidFill>
                <a:effectLst/>
                <a:latin typeface="+mn-ea"/>
                <a:cs typeface="宋体" panose="02010600030101010101" pitchFamily="2" charset="-122"/>
              </a:rPr>
              <a:t>重发定时器</a:t>
            </a:r>
            <a:endParaRPr lang="zh-CN" altLang="zh-CN" sz="1800" dirty="0">
              <a:solidFill>
                <a:srgbClr val="00000A"/>
              </a:solidFill>
              <a:effectLst/>
              <a:latin typeface="+mn-ea"/>
              <a:cs typeface="宋体" panose="02010600030101010101" pitchFamily="2" charset="-122"/>
            </a:endParaRPr>
          </a:p>
        </p:txBody>
      </p:sp>
      <p:sp>
        <p:nvSpPr>
          <p:cNvPr id="4" name="文本框 3">
            <a:extLst>
              <a:ext uri="{FF2B5EF4-FFF2-40B4-BE49-F238E27FC236}">
                <a16:creationId xmlns:a16="http://schemas.microsoft.com/office/drawing/2014/main" id="{A7F459A4-F29D-8E38-69FB-B1AC808454EC}"/>
              </a:ext>
            </a:extLst>
          </p:cNvPr>
          <p:cNvSpPr txBox="1"/>
          <p:nvPr/>
        </p:nvSpPr>
        <p:spPr>
          <a:xfrm>
            <a:off x="754684" y="3800280"/>
            <a:ext cx="4667250" cy="369332"/>
          </a:xfrm>
          <a:prstGeom prst="rect">
            <a:avLst/>
          </a:prstGeom>
          <a:noFill/>
        </p:spPr>
        <p:txBody>
          <a:bodyPr wrap="square" rtlCol="0">
            <a:spAutoFit/>
          </a:bodyPr>
          <a:lstStyle/>
          <a:p>
            <a:pPr>
              <a:defRPr/>
            </a:pPr>
            <a:r>
              <a:rPr lang="en-US" altLang="zh-CN" sz="1800" b="1" dirty="0">
                <a:solidFill>
                  <a:srgbClr val="101214"/>
                </a:solidFill>
                <a:effectLst/>
                <a:latin typeface="+mn-ea"/>
                <a:cs typeface="宋体" panose="02010600030101010101" pitchFamily="2" charset="-122"/>
              </a:rPr>
              <a:t>3. </a:t>
            </a:r>
            <a:r>
              <a:rPr lang="en-US" altLang="zh-CN" b="1" dirty="0">
                <a:solidFill>
                  <a:srgbClr val="101214"/>
                </a:solidFill>
                <a:latin typeface="+mn-ea"/>
                <a:cs typeface="宋体" panose="02010600030101010101" pitchFamily="2" charset="-122"/>
              </a:rPr>
              <a:t>  </a:t>
            </a:r>
            <a:r>
              <a:rPr lang="zh-CN" altLang="en-US" sz="1800" b="1" dirty="0">
                <a:solidFill>
                  <a:srgbClr val="101214"/>
                </a:solidFill>
                <a:effectLst/>
                <a:latin typeface="+mn-ea"/>
                <a:cs typeface="宋体" panose="02010600030101010101" pitchFamily="2" charset="-122"/>
              </a:rPr>
              <a:t>关闭 </a:t>
            </a:r>
            <a:r>
              <a:rPr lang="en-US" altLang="zh-CN" sz="1800" b="1" dirty="0">
                <a:solidFill>
                  <a:srgbClr val="101214"/>
                </a:solidFill>
                <a:effectLst/>
                <a:latin typeface="+mn-ea"/>
                <a:cs typeface="宋体" panose="02010600030101010101" pitchFamily="2" charset="-122"/>
              </a:rPr>
              <a:t>TCP </a:t>
            </a:r>
            <a:r>
              <a:rPr lang="zh-CN" altLang="en-US" sz="1800" b="1" dirty="0">
                <a:solidFill>
                  <a:srgbClr val="101214"/>
                </a:solidFill>
                <a:effectLst/>
                <a:latin typeface="+mn-ea"/>
                <a:cs typeface="宋体" panose="02010600030101010101" pitchFamily="2" charset="-122"/>
              </a:rPr>
              <a:t>重传定时器</a:t>
            </a:r>
            <a:endParaRPr lang="zh-CN" altLang="zh-CN" sz="1800" dirty="0">
              <a:solidFill>
                <a:srgbClr val="00000A"/>
              </a:solidFill>
              <a:effectLst/>
              <a:latin typeface="+mn-ea"/>
              <a:cs typeface="宋体" panose="02010600030101010101" pitchFamily="2" charset="-122"/>
            </a:endParaRPr>
          </a:p>
        </p:txBody>
      </p:sp>
      <p:sp>
        <p:nvSpPr>
          <p:cNvPr id="5" name="文本框 4">
            <a:extLst>
              <a:ext uri="{FF2B5EF4-FFF2-40B4-BE49-F238E27FC236}">
                <a16:creationId xmlns:a16="http://schemas.microsoft.com/office/drawing/2014/main" id="{D7627AAE-3DF3-0102-76FB-2F90722C5F39}"/>
              </a:ext>
            </a:extLst>
          </p:cNvPr>
          <p:cNvSpPr txBox="1"/>
          <p:nvPr/>
        </p:nvSpPr>
        <p:spPr>
          <a:xfrm>
            <a:off x="572346" y="4106177"/>
            <a:ext cx="10864970" cy="646331"/>
          </a:xfrm>
          <a:prstGeom prst="rect">
            <a:avLst/>
          </a:prstGeom>
          <a:noFill/>
        </p:spPr>
        <p:txBody>
          <a:bodyPr wrap="square" rtlCol="0">
            <a:spAutoFit/>
          </a:bodyPr>
          <a:lstStyle/>
          <a:p>
            <a:pPr marL="685800" indent="304800" algn="just">
              <a:spcBef>
                <a:spcPts val="600"/>
              </a:spcBef>
              <a:spcAft>
                <a:spcPts val="600"/>
              </a:spcAft>
            </a:pPr>
            <a:r>
              <a:rPr lang="en-US" altLang="zh-CN" sz="1800" dirty="0" err="1">
                <a:effectLst/>
                <a:latin typeface="+mn-ea"/>
                <a:cs typeface="宋体" panose="02010600030101010101" pitchFamily="2" charset="-122"/>
              </a:rPr>
              <a:t>tcp_unset_retrans_timer</a:t>
            </a:r>
            <a:r>
              <a:rPr lang="zh-CN" altLang="en-US" sz="1800" dirty="0">
                <a:effectLst/>
                <a:latin typeface="+mn-ea"/>
                <a:cs typeface="宋体" panose="02010600030101010101" pitchFamily="2" charset="-122"/>
              </a:rPr>
              <a:t>函数负责实关闭重发定时器。用于建立连接和断开连接过程，</a:t>
            </a:r>
            <a:r>
              <a:rPr lang="zh-CN" altLang="en-US" sz="1800" dirty="0">
                <a:solidFill>
                  <a:srgbClr val="FF0000"/>
                </a:solidFill>
                <a:effectLst/>
                <a:latin typeface="+mn-ea"/>
                <a:cs typeface="宋体" panose="02010600030101010101" pitchFamily="2" charset="-122"/>
              </a:rPr>
              <a:t>每个</a:t>
            </a:r>
            <a:r>
              <a:rPr lang="en-US" altLang="zh-CN" sz="1800" dirty="0">
                <a:solidFill>
                  <a:srgbClr val="FF0000"/>
                </a:solidFill>
                <a:effectLst/>
                <a:latin typeface="+mn-ea"/>
                <a:cs typeface="宋体" panose="02010600030101010101" pitchFamily="2" charset="-122"/>
              </a:rPr>
              <a:t>SYN</a:t>
            </a:r>
            <a:r>
              <a:rPr lang="zh-CN" altLang="en-US" sz="1800" dirty="0">
                <a:solidFill>
                  <a:srgbClr val="FF0000"/>
                </a:solidFill>
                <a:effectLst/>
                <a:latin typeface="+mn-ea"/>
                <a:cs typeface="宋体" panose="02010600030101010101" pitchFamily="2" charset="-122"/>
              </a:rPr>
              <a:t>或</a:t>
            </a:r>
            <a:r>
              <a:rPr lang="en-US" altLang="zh-CN" sz="1800" dirty="0">
                <a:solidFill>
                  <a:srgbClr val="FF0000"/>
                </a:solidFill>
                <a:effectLst/>
                <a:latin typeface="+mn-ea"/>
                <a:cs typeface="宋体" panose="02010600030101010101" pitchFamily="2" charset="-122"/>
              </a:rPr>
              <a:t>FIN</a:t>
            </a:r>
            <a:r>
              <a:rPr lang="zh-CN" altLang="en-US" sz="1800" dirty="0">
                <a:solidFill>
                  <a:srgbClr val="FF0000"/>
                </a:solidFill>
                <a:effectLst/>
                <a:latin typeface="+mn-ea"/>
                <a:cs typeface="宋体" panose="02010600030101010101" pitchFamily="2" charset="-122"/>
              </a:rPr>
              <a:t>包确认收到后关闭定时器</a:t>
            </a:r>
            <a:r>
              <a:rPr lang="zh-CN" altLang="en-US" sz="1800" dirty="0">
                <a:effectLst/>
                <a:latin typeface="+mn-ea"/>
                <a:cs typeface="宋体" panose="02010600030101010101" pitchFamily="2" charset="-122"/>
              </a:rPr>
              <a:t>。</a:t>
            </a:r>
          </a:p>
        </p:txBody>
      </p:sp>
      <p:sp>
        <p:nvSpPr>
          <p:cNvPr id="6" name="文本框 5">
            <a:extLst>
              <a:ext uri="{FF2B5EF4-FFF2-40B4-BE49-F238E27FC236}">
                <a16:creationId xmlns:a16="http://schemas.microsoft.com/office/drawing/2014/main" id="{6552A5CE-FE1E-A342-0573-DD66B9C9D944}"/>
              </a:ext>
            </a:extLst>
          </p:cNvPr>
          <p:cNvSpPr txBox="1"/>
          <p:nvPr/>
        </p:nvSpPr>
        <p:spPr>
          <a:xfrm>
            <a:off x="1023700" y="5222550"/>
            <a:ext cx="1053879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tcp_scan_retrans_timer_list</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函数负责</a:t>
            </a:r>
            <a:r>
              <a:rPr kumimoji="0" lang="zh-CN" altLang="en-US" sz="1800" b="0" i="0" u="none" strike="noStrike" kern="1200" cap="none" spc="0" normalizeH="0" baseline="0" noProof="0" dirty="0">
                <a:ln>
                  <a:noFill/>
                </a:ln>
                <a:solidFill>
                  <a:srgbClr val="FF0000"/>
                </a:solidFill>
                <a:effectLst/>
                <a:uLnTx/>
                <a:uFillTx/>
                <a:latin typeface="Arial"/>
                <a:ea typeface="微软雅黑"/>
                <a:cs typeface="+mn-cs"/>
              </a:rPr>
              <a:t>扫描 </a:t>
            </a:r>
            <a:r>
              <a:rPr kumimoji="0" lang="en-US" altLang="zh-CN" sz="1800" b="0" i="0" u="none" strike="noStrike" kern="1200" cap="none" spc="0" normalizeH="0" baseline="0" noProof="0" dirty="0">
                <a:ln>
                  <a:noFill/>
                </a:ln>
                <a:solidFill>
                  <a:srgbClr val="FF0000"/>
                </a:solidFill>
                <a:effectLst/>
                <a:uLnTx/>
                <a:uFillTx/>
                <a:latin typeface="Arial"/>
                <a:ea typeface="微软雅黑"/>
                <a:cs typeface="+mn-cs"/>
              </a:rPr>
              <a:t>TCP </a:t>
            </a:r>
            <a:r>
              <a:rPr kumimoji="0" lang="zh-CN" altLang="en-US" sz="1800" b="0" i="0" u="none" strike="noStrike" kern="1200" cap="none" spc="0" normalizeH="0" baseline="0" noProof="0" dirty="0">
                <a:ln>
                  <a:noFill/>
                </a:ln>
                <a:solidFill>
                  <a:srgbClr val="FF0000"/>
                </a:solidFill>
                <a:effectLst/>
                <a:uLnTx/>
                <a:uFillTx/>
                <a:latin typeface="Arial"/>
                <a:ea typeface="微软雅黑"/>
                <a:cs typeface="+mn-cs"/>
              </a:rPr>
              <a:t>重传定时器</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队列，减小定时器剩余时间，并对超时的定时器进行处理：重发次数</a:t>
            </a:r>
            <a:r>
              <a:rPr kumimoji="0" lang="zh-CN" altLang="en-US" sz="1800" b="0" i="0" u="none" strike="noStrike" kern="1200" cap="none" spc="0" normalizeH="0" baseline="0" noProof="0" dirty="0">
                <a:ln>
                  <a:noFill/>
                </a:ln>
                <a:solidFill>
                  <a:srgbClr val="FF0000"/>
                </a:solidFill>
                <a:effectLst/>
                <a:uLnTx/>
                <a:uFillTx/>
                <a:latin typeface="Arial"/>
                <a:ea typeface="微软雅黑"/>
                <a:cs typeface="+mn-cs"/>
              </a:rPr>
              <a:t>不超过上限的进行重发</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1800" b="0" i="0" u="none" strike="noStrike" kern="1200" cap="none" spc="0" normalizeH="0" baseline="0" noProof="0" dirty="0">
                <a:ln>
                  <a:noFill/>
                </a:ln>
                <a:solidFill>
                  <a:srgbClr val="FF0000"/>
                </a:solidFill>
                <a:effectLst/>
                <a:uLnTx/>
                <a:uFillTx/>
                <a:latin typeface="Arial"/>
                <a:ea typeface="微软雅黑"/>
                <a:cs typeface="+mn-cs"/>
              </a:rPr>
              <a:t>否则直接断开连接</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，回收资源。另外，每次重发的间隔时间采用</a:t>
            </a:r>
            <a:r>
              <a:rPr kumimoji="0" lang="zh-CN" altLang="en-US" sz="1800" b="0" i="0" u="none" strike="noStrike" kern="1200" cap="none" spc="0" normalizeH="0" baseline="0" noProof="0" dirty="0">
                <a:ln>
                  <a:noFill/>
                </a:ln>
                <a:solidFill>
                  <a:srgbClr val="FF0000"/>
                </a:solidFill>
                <a:effectLst/>
                <a:uLnTx/>
                <a:uFillTx/>
                <a:latin typeface="Arial"/>
                <a:ea typeface="微软雅黑"/>
                <a:cs typeface="+mn-cs"/>
              </a:rPr>
              <a:t>指数退避算法</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，具体来说，在该函数中下次重传的间隔时间是这次重传时间的</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2</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倍。</a:t>
            </a:r>
            <a:r>
              <a:rPr kumimoji="0" lang="zh-CN" altLang="en-US" sz="1800" b="0" i="0" u="none" strike="noStrike" kern="1200" cap="none" spc="0" normalizeH="0" baseline="0" noProof="0" dirty="0">
                <a:ln>
                  <a:noFill/>
                </a:ln>
                <a:solidFill>
                  <a:srgbClr val="000000"/>
                </a:solidFill>
                <a:effectLst/>
                <a:uLnTx/>
                <a:uFillTx/>
                <a:latin typeface="+mn-ea"/>
                <a:cs typeface="+mn-cs"/>
              </a:rPr>
              <a:t>。</a:t>
            </a:r>
          </a:p>
        </p:txBody>
      </p:sp>
      <p:sp>
        <p:nvSpPr>
          <p:cNvPr id="7" name="文本框 6">
            <a:extLst>
              <a:ext uri="{FF2B5EF4-FFF2-40B4-BE49-F238E27FC236}">
                <a16:creationId xmlns:a16="http://schemas.microsoft.com/office/drawing/2014/main" id="{0F971C9C-02CE-740E-1210-73745C319DE6}"/>
              </a:ext>
            </a:extLst>
          </p:cNvPr>
          <p:cNvSpPr txBox="1"/>
          <p:nvPr/>
        </p:nvSpPr>
        <p:spPr>
          <a:xfrm>
            <a:off x="754684" y="4822440"/>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4.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扫描 </a:t>
            </a: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TCP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重传定时器队列</a:t>
            </a:r>
          </a:p>
        </p:txBody>
      </p:sp>
    </p:spTree>
    <p:extLst>
      <p:ext uri="{BB962C8B-B14F-4D97-AF65-F5344CB8AC3E}">
        <p14:creationId xmlns:p14="http://schemas.microsoft.com/office/powerpoint/2010/main" val="801865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a:t>
            </a:r>
            <a:r>
              <a:rPr lang="zh-CN" altLang="en-US" dirty="0"/>
              <a:t>发送队列实现</a:t>
            </a:r>
          </a:p>
        </p:txBody>
      </p:sp>
      <p:sp>
        <p:nvSpPr>
          <p:cNvPr id="2" name="文本框 1">
            <a:extLst>
              <a:ext uri="{FF2B5EF4-FFF2-40B4-BE49-F238E27FC236}">
                <a16:creationId xmlns:a16="http://schemas.microsoft.com/office/drawing/2014/main" id="{92B2F3FB-D327-2DBF-266C-FA16136C2ABB}"/>
              </a:ext>
            </a:extLst>
          </p:cNvPr>
          <p:cNvSpPr txBox="1"/>
          <p:nvPr/>
        </p:nvSpPr>
        <p:spPr>
          <a:xfrm>
            <a:off x="1146175" y="1421653"/>
            <a:ext cx="9899650" cy="369332"/>
          </a:xfrm>
          <a:prstGeom prst="rect">
            <a:avLst/>
          </a:prstGeom>
          <a:noFill/>
        </p:spPr>
        <p:txBody>
          <a:bodyPr wrap="square" rtlCol="0">
            <a:spAutoFit/>
          </a:bodyPr>
          <a:lstStyle/>
          <a:p>
            <a:pPr>
              <a:defRPr/>
            </a:pP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      </a:t>
            </a:r>
            <a:r>
              <a:rPr lang="zh-CN" altLang="en-US" sz="1600" dirty="0">
                <a:solidFill>
                  <a:srgbClr val="101214"/>
                </a:solidFill>
                <a:effectLst/>
                <a:latin typeface="+mn-ea"/>
                <a:cs typeface="宋体" panose="02010600030101010101" pitchFamily="2" charset="-122"/>
              </a:rPr>
              <a:t>每个发送队列项记录了</a:t>
            </a:r>
            <a:r>
              <a:rPr lang="en-US" altLang="zh-CN" sz="1600" dirty="0">
                <a:solidFill>
                  <a:srgbClr val="FF0000"/>
                </a:solidFill>
                <a:effectLst/>
                <a:latin typeface="+mn-ea"/>
                <a:cs typeface="宋体" panose="02010600030101010101" pitchFamily="2" charset="-122"/>
              </a:rPr>
              <a:t>TCP</a:t>
            </a:r>
            <a:r>
              <a:rPr lang="zh-CN" altLang="en-US" sz="1600" dirty="0">
                <a:solidFill>
                  <a:srgbClr val="FF0000"/>
                </a:solidFill>
                <a:effectLst/>
                <a:latin typeface="+mn-ea"/>
                <a:cs typeface="宋体" panose="02010600030101010101" pitchFamily="2" charset="-122"/>
              </a:rPr>
              <a:t>包的内容</a:t>
            </a:r>
            <a:r>
              <a:rPr lang="zh-CN" altLang="en-US" sz="1600" dirty="0">
                <a:solidFill>
                  <a:srgbClr val="101214"/>
                </a:solidFill>
                <a:effectLst/>
                <a:latin typeface="+mn-ea"/>
                <a:cs typeface="宋体" panose="02010600030101010101" pitchFamily="2" charset="-122"/>
              </a:rPr>
              <a:t>，</a:t>
            </a:r>
            <a:r>
              <a:rPr lang="zh-CN" altLang="en-US" sz="1600" dirty="0">
                <a:solidFill>
                  <a:srgbClr val="FF0000"/>
                </a:solidFill>
                <a:effectLst/>
                <a:latin typeface="+mn-ea"/>
                <a:cs typeface="宋体" panose="02010600030101010101" pitchFamily="2" charset="-122"/>
              </a:rPr>
              <a:t>包的长度</a:t>
            </a:r>
            <a:r>
              <a:rPr lang="zh-CN" altLang="en-US" sz="1600" dirty="0">
                <a:solidFill>
                  <a:srgbClr val="101214"/>
                </a:solidFill>
                <a:effectLst/>
                <a:latin typeface="+mn-ea"/>
                <a:cs typeface="宋体" panose="02010600030101010101" pitchFamily="2" charset="-122"/>
              </a:rPr>
              <a:t>等基本信息。而</a:t>
            </a:r>
            <a:r>
              <a:rPr lang="en-US" altLang="zh-CN" sz="1600" dirty="0">
                <a:solidFill>
                  <a:srgbClr val="FF0000"/>
                </a:solidFill>
                <a:effectLst/>
                <a:latin typeface="+mn-ea"/>
                <a:cs typeface="宋体" panose="02010600030101010101" pitchFamily="2" charset="-122"/>
              </a:rPr>
              <a:t>IP</a:t>
            </a:r>
            <a:r>
              <a:rPr lang="zh-CN" altLang="en-US" sz="1600" dirty="0">
                <a:solidFill>
                  <a:srgbClr val="FF0000"/>
                </a:solidFill>
                <a:effectLst/>
                <a:latin typeface="+mn-ea"/>
                <a:cs typeface="宋体" panose="02010600030101010101" pitchFamily="2" charset="-122"/>
              </a:rPr>
              <a:t>和</a:t>
            </a:r>
            <a:r>
              <a:rPr lang="en-US" altLang="zh-CN" sz="1600" dirty="0">
                <a:solidFill>
                  <a:srgbClr val="FF0000"/>
                </a:solidFill>
                <a:effectLst/>
                <a:latin typeface="+mn-ea"/>
                <a:cs typeface="宋体" panose="02010600030101010101" pitchFamily="2" charset="-122"/>
              </a:rPr>
              <a:t>TCP</a:t>
            </a:r>
            <a:r>
              <a:rPr lang="zh-CN" altLang="en-US" sz="1600" dirty="0">
                <a:solidFill>
                  <a:srgbClr val="FF0000"/>
                </a:solidFill>
                <a:effectLst/>
                <a:latin typeface="+mn-ea"/>
                <a:cs typeface="宋体" panose="02010600030101010101" pitchFamily="2" charset="-122"/>
              </a:rPr>
              <a:t>报头则在发送时进行生成。</a:t>
            </a:r>
            <a:endParaRPr kumimoji="0" lang="zh-CN" altLang="en-US" sz="1600" b="0" i="0" u="none" strike="noStrike" kern="1200" cap="none" spc="0" normalizeH="0" baseline="0" noProof="0" dirty="0">
              <a:ln>
                <a:noFill/>
              </a:ln>
              <a:solidFill>
                <a:srgbClr val="FF0000"/>
              </a:solidFill>
              <a:effectLst/>
              <a:uLnTx/>
              <a:uFillTx/>
              <a:latin typeface="+mn-ea"/>
              <a:cs typeface="+mn-cs"/>
            </a:endParaRPr>
          </a:p>
        </p:txBody>
      </p:sp>
      <p:sp>
        <p:nvSpPr>
          <p:cNvPr id="14" name="文本框 13">
            <a:extLst>
              <a:ext uri="{FF2B5EF4-FFF2-40B4-BE49-F238E27FC236}">
                <a16:creationId xmlns:a16="http://schemas.microsoft.com/office/drawing/2014/main" id="{F995922A-96DF-2CD2-A5C2-489CE31DE695}"/>
              </a:ext>
            </a:extLst>
          </p:cNvPr>
          <p:cNvSpPr txBox="1"/>
          <p:nvPr/>
        </p:nvSpPr>
        <p:spPr>
          <a:xfrm>
            <a:off x="705257" y="1083472"/>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sz="2000" b="1" dirty="0">
                <a:solidFill>
                  <a:srgbClr val="000000"/>
                </a:solidFill>
                <a:latin typeface="Arial"/>
                <a:ea typeface="微软雅黑"/>
              </a:rPr>
              <a:t>数据结构</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7" name="文本框 16">
            <a:extLst>
              <a:ext uri="{FF2B5EF4-FFF2-40B4-BE49-F238E27FC236}">
                <a16:creationId xmlns:a16="http://schemas.microsoft.com/office/drawing/2014/main" id="{39F07ED0-AE88-EB19-A692-92171DF79D07}"/>
              </a:ext>
            </a:extLst>
          </p:cNvPr>
          <p:cNvSpPr txBox="1"/>
          <p:nvPr/>
        </p:nvSpPr>
        <p:spPr>
          <a:xfrm>
            <a:off x="414689" y="2414013"/>
            <a:ext cx="10864970" cy="584775"/>
          </a:xfrm>
          <a:prstGeom prst="rect">
            <a:avLst/>
          </a:prstGeom>
          <a:noFill/>
        </p:spPr>
        <p:txBody>
          <a:bodyPr wrap="square" rtlCol="0">
            <a:spAutoFit/>
          </a:bodyPr>
          <a:lstStyle/>
          <a:p>
            <a:pPr marL="685800" indent="304800" algn="just"/>
            <a:r>
              <a:rPr lang="en-US" altLang="zh-CN" sz="1600" kern="0" dirty="0">
                <a:solidFill>
                  <a:srgbClr val="101214"/>
                </a:solidFill>
                <a:effectLst/>
                <a:latin typeface="+mn-ea"/>
                <a:cs typeface="宋体" panose="02010600030101010101" pitchFamily="2" charset="-122"/>
              </a:rPr>
              <a:t>  </a:t>
            </a:r>
            <a:r>
              <a:rPr lang="en-US" altLang="zh-CN" sz="1600" kern="0" dirty="0" err="1">
                <a:solidFill>
                  <a:srgbClr val="101214"/>
                </a:solidFill>
                <a:effectLst/>
                <a:latin typeface="+mn-ea"/>
                <a:cs typeface="宋体" panose="02010600030101010101" pitchFamily="2" charset="-122"/>
              </a:rPr>
              <a:t>tcp_send_buffer_add_packet</a:t>
            </a:r>
            <a:r>
              <a:rPr lang="zh-CN" altLang="en-US" sz="1600" kern="0" dirty="0">
                <a:solidFill>
                  <a:srgbClr val="101214"/>
                </a:solidFill>
                <a:effectLst/>
                <a:latin typeface="+mn-ea"/>
                <a:cs typeface="宋体" panose="02010600030101010101" pitchFamily="2" charset="-122"/>
              </a:rPr>
              <a:t>函数负责</a:t>
            </a:r>
            <a:r>
              <a:rPr lang="zh-CN" altLang="en-US" sz="1600" kern="0" dirty="0">
                <a:solidFill>
                  <a:srgbClr val="FF0000"/>
                </a:solidFill>
                <a:effectLst/>
                <a:latin typeface="+mn-ea"/>
                <a:cs typeface="宋体" panose="02010600030101010101" pitchFamily="2" charset="-122"/>
              </a:rPr>
              <a:t>将数据包添加到</a:t>
            </a:r>
            <a:r>
              <a:rPr lang="en-US" altLang="zh-CN" sz="1600" kern="0" dirty="0">
                <a:solidFill>
                  <a:srgbClr val="FF0000"/>
                </a:solidFill>
                <a:effectLst/>
                <a:latin typeface="+mn-ea"/>
                <a:cs typeface="宋体" panose="02010600030101010101" pitchFamily="2" charset="-122"/>
              </a:rPr>
              <a:t>TCP</a:t>
            </a:r>
            <a:r>
              <a:rPr lang="zh-CN" altLang="en-US" sz="1600" kern="0" dirty="0">
                <a:solidFill>
                  <a:srgbClr val="FF0000"/>
                </a:solidFill>
                <a:effectLst/>
                <a:latin typeface="+mn-ea"/>
                <a:cs typeface="宋体" panose="02010600030101010101" pitchFamily="2" charset="-122"/>
              </a:rPr>
              <a:t>发送队列</a:t>
            </a:r>
            <a:r>
              <a:rPr lang="zh-CN" altLang="en-US" sz="1600" kern="0" dirty="0">
                <a:solidFill>
                  <a:srgbClr val="101214"/>
                </a:solidFill>
                <a:effectLst/>
                <a:latin typeface="+mn-ea"/>
                <a:cs typeface="宋体" panose="02010600030101010101" pitchFamily="2" charset="-122"/>
              </a:rPr>
              <a:t>。在访问发送队列时需要</a:t>
            </a:r>
            <a:r>
              <a:rPr lang="zh-CN" altLang="en-US" sz="1600" kern="0" dirty="0">
                <a:solidFill>
                  <a:srgbClr val="FF0000"/>
                </a:solidFill>
                <a:effectLst/>
                <a:latin typeface="+mn-ea"/>
                <a:cs typeface="宋体" panose="02010600030101010101" pitchFamily="2" charset="-122"/>
              </a:rPr>
              <a:t>使用互斥锁</a:t>
            </a:r>
            <a:r>
              <a:rPr lang="zh-CN" altLang="en-US" sz="1600" kern="0" dirty="0">
                <a:solidFill>
                  <a:srgbClr val="101214"/>
                </a:solidFill>
                <a:effectLst/>
                <a:latin typeface="+mn-ea"/>
                <a:cs typeface="宋体" panose="02010600030101010101" pitchFamily="2" charset="-122"/>
              </a:rPr>
              <a:t>，用来防止重传线程访问发送队列与收发包线程访问发送队列产生冲突。</a:t>
            </a:r>
            <a:endParaRPr lang="zh-CN" altLang="en-US" sz="1600" kern="0" dirty="0">
              <a:solidFill>
                <a:srgbClr val="FF0000"/>
              </a:solidFill>
              <a:effectLst/>
              <a:latin typeface="+mn-ea"/>
              <a:cs typeface="宋体" panose="02010600030101010101" pitchFamily="2" charset="-122"/>
            </a:endParaRPr>
          </a:p>
        </p:txBody>
      </p:sp>
      <p:sp>
        <p:nvSpPr>
          <p:cNvPr id="18" name="文本框 17">
            <a:extLst>
              <a:ext uri="{FF2B5EF4-FFF2-40B4-BE49-F238E27FC236}">
                <a16:creationId xmlns:a16="http://schemas.microsoft.com/office/drawing/2014/main" id="{750F5074-25E2-747D-57F5-809A9689871F}"/>
              </a:ext>
            </a:extLst>
          </p:cNvPr>
          <p:cNvSpPr txBox="1"/>
          <p:nvPr/>
        </p:nvSpPr>
        <p:spPr>
          <a:xfrm>
            <a:off x="705257" y="2089279"/>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lang="zh-CN" altLang="en-US" sz="2000" b="1" dirty="0">
                <a:solidFill>
                  <a:srgbClr val="000000"/>
                </a:solidFill>
                <a:latin typeface="Arial"/>
                <a:ea typeface="微软雅黑"/>
              </a:rPr>
              <a:t>发送队列添加数据包</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C6517EAC-4E70-AFFA-F75D-8DC1B7CB7798}"/>
              </a:ext>
            </a:extLst>
          </p:cNvPr>
          <p:cNvSpPr txBox="1"/>
          <p:nvPr/>
        </p:nvSpPr>
        <p:spPr>
          <a:xfrm>
            <a:off x="705257" y="3362742"/>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3.   </a:t>
            </a:r>
            <a:r>
              <a:rPr lang="zh-CN" altLang="en-US" sz="2000" b="1" dirty="0">
                <a:solidFill>
                  <a:srgbClr val="000000"/>
                </a:solidFill>
                <a:latin typeface="Arial"/>
                <a:ea typeface="微软雅黑"/>
              </a:rPr>
              <a:t>更新发送队列</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0BD9BFB4-E726-5395-A6DF-C80AACF624C2}"/>
              </a:ext>
            </a:extLst>
          </p:cNvPr>
          <p:cNvSpPr txBox="1"/>
          <p:nvPr/>
        </p:nvSpPr>
        <p:spPr>
          <a:xfrm>
            <a:off x="1146175" y="3711976"/>
            <a:ext cx="10133484" cy="1077218"/>
          </a:xfrm>
          <a:prstGeom prst="rect">
            <a:avLst/>
          </a:prstGeom>
          <a:noFill/>
        </p:spPr>
        <p:txBody>
          <a:bodyPr wrap="square" rtlCol="0">
            <a:spAutoFit/>
          </a:bodyPr>
          <a:lstStyle/>
          <a:p>
            <a:pPr>
              <a:defRPr/>
            </a:pPr>
            <a:r>
              <a:rPr lang="zh-CN" altLang="en-US" sz="1600" dirty="0">
                <a:solidFill>
                  <a:srgbClr val="101214"/>
                </a:solidFill>
                <a:effectLst/>
                <a:latin typeface="+mn-ea"/>
                <a:cs typeface="宋体" panose="02010600030101010101" pitchFamily="2" charset="-122"/>
              </a:rPr>
              <a:t>      </a:t>
            </a:r>
            <a:r>
              <a:rPr lang="en-US" altLang="zh-CN" sz="1600" dirty="0" err="1">
                <a:solidFill>
                  <a:srgbClr val="101214"/>
                </a:solidFill>
                <a:effectLst/>
                <a:latin typeface="+mn-ea"/>
                <a:cs typeface="宋体" panose="02010600030101010101" pitchFamily="2" charset="-122"/>
              </a:rPr>
              <a:t>tcp_update_send_buffer</a:t>
            </a:r>
            <a:r>
              <a:rPr lang="zh-CN" altLang="en-US" sz="1600" dirty="0">
                <a:solidFill>
                  <a:srgbClr val="101214"/>
                </a:solidFill>
                <a:effectLst/>
                <a:latin typeface="+mn-ea"/>
                <a:cs typeface="宋体" panose="02010600030101010101" pitchFamily="2" charset="-122"/>
              </a:rPr>
              <a:t>函数用于</a:t>
            </a:r>
            <a:r>
              <a:rPr lang="zh-CN" altLang="en-US" sz="1600" dirty="0">
                <a:solidFill>
                  <a:srgbClr val="FF0000"/>
                </a:solidFill>
                <a:effectLst/>
                <a:latin typeface="+mn-ea"/>
                <a:cs typeface="宋体" panose="02010600030101010101" pitchFamily="2" charset="-122"/>
              </a:rPr>
              <a:t>更新</a:t>
            </a:r>
            <a:r>
              <a:rPr lang="en-US" altLang="zh-CN" sz="1600" dirty="0">
                <a:solidFill>
                  <a:srgbClr val="FF0000"/>
                </a:solidFill>
                <a:effectLst/>
                <a:latin typeface="+mn-ea"/>
                <a:cs typeface="宋体" panose="02010600030101010101" pitchFamily="2" charset="-122"/>
              </a:rPr>
              <a:t>TCP</a:t>
            </a:r>
            <a:r>
              <a:rPr lang="zh-CN" altLang="en-US" sz="1600" dirty="0">
                <a:solidFill>
                  <a:srgbClr val="FF0000"/>
                </a:solidFill>
                <a:effectLst/>
                <a:latin typeface="+mn-ea"/>
                <a:cs typeface="宋体" panose="02010600030101010101" pitchFamily="2" charset="-122"/>
              </a:rPr>
              <a:t>发送队列</a:t>
            </a:r>
            <a:r>
              <a:rPr lang="zh-CN" altLang="en-US" sz="1600" dirty="0">
                <a:solidFill>
                  <a:srgbClr val="101214"/>
                </a:solidFill>
                <a:effectLst/>
                <a:latin typeface="+mn-ea"/>
                <a:cs typeface="宋体" panose="02010600030101010101" pitchFamily="2" charset="-122"/>
              </a:rPr>
              <a:t>，该函数基于收到的</a:t>
            </a:r>
            <a:r>
              <a:rPr lang="en-US" altLang="zh-CN" sz="1600" dirty="0">
                <a:solidFill>
                  <a:srgbClr val="101214"/>
                </a:solidFill>
                <a:effectLst/>
                <a:latin typeface="+mn-ea"/>
                <a:cs typeface="宋体" panose="02010600030101010101" pitchFamily="2" charset="-122"/>
              </a:rPr>
              <a:t>ACK</a:t>
            </a:r>
            <a:r>
              <a:rPr lang="zh-CN" altLang="en-US" sz="1600" dirty="0">
                <a:solidFill>
                  <a:srgbClr val="101214"/>
                </a:solidFill>
                <a:effectLst/>
                <a:latin typeface="+mn-ea"/>
                <a:cs typeface="宋体" panose="02010600030101010101" pitchFamily="2" charset="-122"/>
              </a:rPr>
              <a:t>包，</a:t>
            </a:r>
            <a:r>
              <a:rPr lang="zh-CN" altLang="en-US" sz="1600" dirty="0">
                <a:solidFill>
                  <a:srgbClr val="FF0000"/>
                </a:solidFill>
                <a:effectLst/>
                <a:latin typeface="+mn-ea"/>
                <a:cs typeface="宋体" panose="02010600030101010101" pitchFamily="2" charset="-122"/>
              </a:rPr>
              <a:t>遍历发送队列</a:t>
            </a:r>
            <a:r>
              <a:rPr lang="zh-CN" altLang="en-US" sz="1600" dirty="0">
                <a:solidFill>
                  <a:srgbClr val="101214"/>
                </a:solidFill>
                <a:effectLst/>
                <a:latin typeface="+mn-ea"/>
                <a:cs typeface="宋体" panose="02010600030101010101" pitchFamily="2" charset="-122"/>
              </a:rPr>
              <a:t>，</a:t>
            </a:r>
            <a:r>
              <a:rPr lang="zh-CN" altLang="en-US" sz="1600" dirty="0">
                <a:solidFill>
                  <a:srgbClr val="FF0000"/>
                </a:solidFill>
                <a:effectLst/>
                <a:latin typeface="+mn-ea"/>
                <a:cs typeface="宋体" panose="02010600030101010101" pitchFamily="2" charset="-122"/>
              </a:rPr>
              <a:t>将已经接收的数据包从队列中移</a:t>
            </a:r>
            <a:r>
              <a:rPr lang="en-US" altLang="zh-CN" sz="1600" dirty="0">
                <a:solidFill>
                  <a:srgbClr val="101214"/>
                </a:solidFill>
                <a:effectLst/>
                <a:latin typeface="+mn-ea"/>
                <a:cs typeface="宋体" panose="02010600030101010101" pitchFamily="2" charset="-122"/>
              </a:rPr>
              <a:t>(</a:t>
            </a:r>
            <a:r>
              <a:rPr lang="zh-CN" altLang="en-US" sz="1600" dirty="0">
                <a:solidFill>
                  <a:srgbClr val="101214"/>
                </a:solidFill>
                <a:effectLst/>
                <a:latin typeface="+mn-ea"/>
                <a:cs typeface="宋体" panose="02010600030101010101" pitchFamily="2" charset="-122"/>
              </a:rPr>
              <a:t>只需要判断包的序列号是否小于收到的</a:t>
            </a:r>
            <a:r>
              <a:rPr lang="en-US" altLang="zh-CN" sz="1600" dirty="0">
                <a:solidFill>
                  <a:srgbClr val="101214"/>
                </a:solidFill>
                <a:effectLst/>
                <a:latin typeface="+mn-ea"/>
                <a:cs typeface="宋体" panose="02010600030101010101" pitchFamily="2" charset="-122"/>
              </a:rPr>
              <a:t>ACK</a:t>
            </a:r>
            <a:r>
              <a:rPr lang="zh-CN" altLang="en-US" sz="1600" dirty="0">
                <a:solidFill>
                  <a:srgbClr val="101214"/>
                </a:solidFill>
                <a:effectLst/>
                <a:latin typeface="+mn-ea"/>
                <a:cs typeface="宋体" panose="02010600030101010101" pitchFamily="2" charset="-122"/>
              </a:rPr>
              <a:t>即可</a:t>
            </a:r>
            <a:r>
              <a:rPr lang="en-US" altLang="zh-CN" sz="1600" dirty="0">
                <a:solidFill>
                  <a:srgbClr val="101214"/>
                </a:solidFill>
                <a:effectLst/>
                <a:latin typeface="+mn-ea"/>
                <a:cs typeface="宋体" panose="02010600030101010101" pitchFamily="2" charset="-122"/>
              </a:rPr>
              <a:t>)</a:t>
            </a:r>
            <a:r>
              <a:rPr lang="zh-CN" altLang="en-US" sz="1600" dirty="0">
                <a:solidFill>
                  <a:srgbClr val="101214"/>
                </a:solidFill>
                <a:effectLst/>
                <a:latin typeface="+mn-ea"/>
                <a:cs typeface="宋体" panose="02010600030101010101" pitchFamily="2" charset="-122"/>
              </a:rPr>
              <a:t>。同样的，在访问发送队列时</a:t>
            </a:r>
            <a:r>
              <a:rPr lang="zh-CN" altLang="en-US" sz="1600" dirty="0">
                <a:solidFill>
                  <a:srgbClr val="FF0000"/>
                </a:solidFill>
                <a:effectLst/>
                <a:latin typeface="+mn-ea"/>
                <a:cs typeface="宋体" panose="02010600030101010101" pitchFamily="2" charset="-122"/>
              </a:rPr>
              <a:t>需要使用互斥锁</a:t>
            </a:r>
            <a:r>
              <a:rPr lang="zh-CN" altLang="en-US" sz="1600" dirty="0">
                <a:solidFill>
                  <a:srgbClr val="101214"/>
                </a:solidFill>
                <a:effectLst/>
                <a:latin typeface="+mn-ea"/>
                <a:cs typeface="宋体" panose="02010600030101010101" pitchFamily="2" charset="-122"/>
              </a:rPr>
              <a:t>，用来防止重传线程访问发送队列与收发包线程访问发送队列产生冲突。</a:t>
            </a:r>
          </a:p>
          <a:p>
            <a:pPr>
              <a:defRPr/>
            </a:pPr>
            <a:endParaRPr kumimoji="0" lang="zh-CN" altLang="en-US" sz="1600" b="0" i="0" u="none" strike="noStrike" kern="1200" cap="none" spc="0" normalizeH="0" baseline="0" noProof="0" dirty="0">
              <a:ln>
                <a:noFill/>
              </a:ln>
              <a:solidFill>
                <a:srgbClr val="FF0000"/>
              </a:solidFill>
              <a:effectLst/>
              <a:uLnTx/>
              <a:uFillTx/>
              <a:latin typeface="+mn-ea"/>
              <a:cs typeface="+mn-cs"/>
            </a:endParaRPr>
          </a:p>
        </p:txBody>
      </p:sp>
      <p:sp>
        <p:nvSpPr>
          <p:cNvPr id="9" name="文本框 8">
            <a:extLst>
              <a:ext uri="{FF2B5EF4-FFF2-40B4-BE49-F238E27FC236}">
                <a16:creationId xmlns:a16="http://schemas.microsoft.com/office/drawing/2014/main" id="{0067EEBF-E048-26C7-87BA-41CB7CE6ABD7}"/>
              </a:ext>
            </a:extLst>
          </p:cNvPr>
          <p:cNvSpPr txBox="1"/>
          <p:nvPr/>
        </p:nvSpPr>
        <p:spPr>
          <a:xfrm>
            <a:off x="705257" y="4851660"/>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4.   </a:t>
            </a:r>
            <a:r>
              <a:rPr lang="zh-CN" altLang="en-US" sz="2000" b="1" dirty="0">
                <a:solidFill>
                  <a:srgbClr val="000000"/>
                </a:solidFill>
                <a:latin typeface="Arial"/>
                <a:ea typeface="微软雅黑"/>
              </a:rPr>
              <a:t>发送队列数据包的超时重传</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6" name="文本框 15">
            <a:extLst>
              <a:ext uri="{FF2B5EF4-FFF2-40B4-BE49-F238E27FC236}">
                <a16:creationId xmlns:a16="http://schemas.microsoft.com/office/drawing/2014/main" id="{007D8B69-4A0E-ADF1-F726-3C89D918F931}"/>
              </a:ext>
            </a:extLst>
          </p:cNvPr>
          <p:cNvSpPr txBox="1"/>
          <p:nvPr/>
        </p:nvSpPr>
        <p:spPr>
          <a:xfrm>
            <a:off x="1146175" y="5296987"/>
            <a:ext cx="10133484" cy="1077218"/>
          </a:xfrm>
          <a:prstGeom prst="rect">
            <a:avLst/>
          </a:prstGeom>
          <a:noFill/>
        </p:spPr>
        <p:txBody>
          <a:bodyPr wrap="square" rtlCol="0">
            <a:spAutoFit/>
          </a:bodyPr>
          <a:lstStyle/>
          <a:p>
            <a:pPr>
              <a:defRPr/>
            </a:pPr>
            <a:r>
              <a:rPr lang="zh-CN" altLang="en-US" sz="1600" dirty="0">
                <a:solidFill>
                  <a:srgbClr val="101214"/>
                </a:solidFill>
                <a:effectLst/>
                <a:latin typeface="+mn-ea"/>
                <a:cs typeface="宋体" panose="02010600030101010101" pitchFamily="2" charset="-122"/>
              </a:rPr>
              <a:t>      </a:t>
            </a:r>
            <a:r>
              <a:rPr lang="en-US" altLang="zh-CN" sz="1600" dirty="0" err="1">
                <a:solidFill>
                  <a:srgbClr val="101214"/>
                </a:solidFill>
                <a:effectLst/>
                <a:latin typeface="+mn-ea"/>
                <a:cs typeface="宋体" panose="02010600030101010101" pitchFamily="2" charset="-122"/>
              </a:rPr>
              <a:t>tcp_retrans_send_buffer</a:t>
            </a:r>
            <a:r>
              <a:rPr lang="zh-CN" altLang="en-US" sz="1600" dirty="0">
                <a:solidFill>
                  <a:srgbClr val="101214"/>
                </a:solidFill>
                <a:effectLst/>
                <a:latin typeface="+mn-ea"/>
                <a:cs typeface="宋体" panose="02010600030101010101" pitchFamily="2" charset="-122"/>
              </a:rPr>
              <a:t>函数负责</a:t>
            </a:r>
            <a:r>
              <a:rPr lang="zh-CN" altLang="en-US" sz="1600" dirty="0">
                <a:solidFill>
                  <a:srgbClr val="FF0000"/>
                </a:solidFill>
                <a:effectLst/>
                <a:latin typeface="+mn-ea"/>
                <a:cs typeface="宋体" panose="02010600030101010101" pitchFamily="2" charset="-122"/>
              </a:rPr>
              <a:t>超时后重发当前队列中第一个数据包</a:t>
            </a:r>
            <a:r>
              <a:rPr lang="zh-CN" altLang="en-US" sz="1600" dirty="0">
                <a:solidFill>
                  <a:srgbClr val="101214"/>
                </a:solidFill>
                <a:effectLst/>
                <a:latin typeface="+mn-ea"/>
                <a:cs typeface="宋体" panose="02010600030101010101" pitchFamily="2" charset="-122"/>
              </a:rPr>
              <a:t>。在获取发送队列中的第一个数据包后，</a:t>
            </a:r>
            <a:r>
              <a:rPr lang="zh-CN" altLang="en-US" sz="1600" dirty="0">
                <a:solidFill>
                  <a:srgbClr val="FF0000"/>
                </a:solidFill>
                <a:effectLst/>
                <a:latin typeface="+mn-ea"/>
                <a:cs typeface="宋体" panose="02010600030101010101" pitchFamily="2" charset="-122"/>
              </a:rPr>
              <a:t>复制数据包</a:t>
            </a:r>
            <a:r>
              <a:rPr lang="zh-CN" altLang="en-US" sz="1600" dirty="0">
                <a:solidFill>
                  <a:srgbClr val="101214"/>
                </a:solidFill>
                <a:effectLst/>
                <a:latin typeface="+mn-ea"/>
                <a:cs typeface="宋体" panose="02010600030101010101" pitchFamily="2" charset="-122"/>
              </a:rPr>
              <a:t>并</a:t>
            </a:r>
            <a:r>
              <a:rPr lang="zh-CN" altLang="en-US" sz="1600" dirty="0">
                <a:solidFill>
                  <a:srgbClr val="FF0000"/>
                </a:solidFill>
                <a:effectLst/>
                <a:latin typeface="+mn-ea"/>
                <a:cs typeface="宋体" panose="02010600030101010101" pitchFamily="2" charset="-122"/>
              </a:rPr>
              <a:t>更新</a:t>
            </a:r>
            <a:r>
              <a:rPr lang="en-US" altLang="zh-CN" sz="1600" dirty="0">
                <a:solidFill>
                  <a:srgbClr val="FF0000"/>
                </a:solidFill>
                <a:effectLst/>
                <a:latin typeface="+mn-ea"/>
                <a:cs typeface="宋体" panose="02010600030101010101" pitchFamily="2" charset="-122"/>
              </a:rPr>
              <a:t>TCP</a:t>
            </a:r>
            <a:r>
              <a:rPr lang="zh-CN" altLang="en-US" sz="1600" dirty="0">
                <a:solidFill>
                  <a:srgbClr val="FF0000"/>
                </a:solidFill>
                <a:effectLst/>
                <a:latin typeface="+mn-ea"/>
                <a:cs typeface="宋体" panose="02010600030101010101" pitchFamily="2" charset="-122"/>
              </a:rPr>
              <a:t>序列号、确认号、校验和等信息</a:t>
            </a:r>
            <a:r>
              <a:rPr lang="zh-CN" altLang="en-US" sz="1600" dirty="0">
                <a:solidFill>
                  <a:srgbClr val="101214"/>
                </a:solidFill>
                <a:effectLst/>
                <a:latin typeface="+mn-ea"/>
                <a:cs typeface="宋体" panose="02010600030101010101" pitchFamily="2" charset="-122"/>
              </a:rPr>
              <a:t>，计算</a:t>
            </a:r>
            <a:r>
              <a:rPr lang="en-US" altLang="zh-CN" sz="1600" dirty="0">
                <a:solidFill>
                  <a:srgbClr val="101214"/>
                </a:solidFill>
                <a:effectLst/>
                <a:latin typeface="+mn-ea"/>
                <a:cs typeface="宋体" panose="02010600030101010101" pitchFamily="2" charset="-122"/>
              </a:rPr>
              <a:t>TCP</a:t>
            </a:r>
            <a:r>
              <a:rPr lang="zh-CN" altLang="en-US" sz="1600" dirty="0">
                <a:solidFill>
                  <a:srgbClr val="101214"/>
                </a:solidFill>
                <a:effectLst/>
                <a:latin typeface="+mn-ea"/>
                <a:cs typeface="宋体" panose="02010600030101010101" pitchFamily="2" charset="-122"/>
              </a:rPr>
              <a:t>数据长度并</a:t>
            </a:r>
            <a:r>
              <a:rPr lang="zh-CN" altLang="en-US" sz="1600" dirty="0">
                <a:solidFill>
                  <a:srgbClr val="FF0000"/>
                </a:solidFill>
                <a:effectLst/>
                <a:latin typeface="+mn-ea"/>
                <a:cs typeface="宋体" panose="02010600030101010101" pitchFamily="2" charset="-122"/>
              </a:rPr>
              <a:t>更新</a:t>
            </a:r>
            <a:r>
              <a:rPr lang="en-US" altLang="zh-CN" sz="1600" dirty="0">
                <a:solidFill>
                  <a:srgbClr val="FF0000"/>
                </a:solidFill>
                <a:effectLst/>
                <a:latin typeface="+mn-ea"/>
                <a:cs typeface="宋体" panose="02010600030101010101" pitchFamily="2" charset="-122"/>
              </a:rPr>
              <a:t>TCP</a:t>
            </a:r>
            <a:r>
              <a:rPr lang="zh-CN" altLang="en-US" sz="1600" dirty="0">
                <a:solidFill>
                  <a:srgbClr val="FF0000"/>
                </a:solidFill>
                <a:effectLst/>
                <a:latin typeface="+mn-ea"/>
                <a:cs typeface="宋体" panose="02010600030101010101" pitchFamily="2" charset="-122"/>
              </a:rPr>
              <a:t>发送窗口</a:t>
            </a:r>
            <a:r>
              <a:rPr lang="zh-CN" altLang="en-US" sz="1600" dirty="0">
                <a:solidFill>
                  <a:srgbClr val="101214"/>
                </a:solidFill>
                <a:effectLst/>
                <a:latin typeface="+mn-ea"/>
                <a:cs typeface="宋体" panose="02010600030101010101" pitchFamily="2" charset="-122"/>
              </a:rPr>
              <a:t>，最后进行发送。该函数</a:t>
            </a:r>
            <a:r>
              <a:rPr lang="zh-CN" altLang="en-US" sz="1600" dirty="0">
                <a:solidFill>
                  <a:srgbClr val="FF0000"/>
                </a:solidFill>
                <a:effectLst/>
                <a:latin typeface="+mn-ea"/>
                <a:cs typeface="宋体" panose="02010600030101010101" pitchFamily="2" charset="-122"/>
              </a:rPr>
              <a:t>由重传线程进行调用。</a:t>
            </a:r>
          </a:p>
          <a:p>
            <a:pPr>
              <a:defRPr/>
            </a:pPr>
            <a:endParaRPr kumimoji="0" lang="zh-CN" altLang="en-US" sz="1600" b="0" i="0" u="none" strike="noStrike" kern="1200" cap="none" spc="0" normalizeH="0" baseline="0" noProof="0" dirty="0">
              <a:ln>
                <a:noFill/>
              </a:ln>
              <a:solidFill>
                <a:srgbClr val="FF0000"/>
              </a:solidFill>
              <a:effectLst/>
              <a:uLnTx/>
              <a:uFillTx/>
              <a:latin typeface="+mn-ea"/>
              <a:cs typeface="+mn-cs"/>
            </a:endParaRPr>
          </a:p>
        </p:txBody>
      </p:sp>
    </p:spTree>
    <p:extLst>
      <p:ext uri="{BB962C8B-B14F-4D97-AF65-F5344CB8AC3E}">
        <p14:creationId xmlns:p14="http://schemas.microsoft.com/office/powerpoint/2010/main" val="1562642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a:t>
            </a:r>
            <a:r>
              <a:rPr lang="zh-CN" altLang="en-US" dirty="0"/>
              <a:t>接收队列实现</a:t>
            </a:r>
          </a:p>
        </p:txBody>
      </p:sp>
      <p:sp>
        <p:nvSpPr>
          <p:cNvPr id="2" name="文本框 1">
            <a:extLst>
              <a:ext uri="{FF2B5EF4-FFF2-40B4-BE49-F238E27FC236}">
                <a16:creationId xmlns:a16="http://schemas.microsoft.com/office/drawing/2014/main" id="{92B2F3FB-D327-2DBF-266C-FA16136C2ABB}"/>
              </a:ext>
            </a:extLst>
          </p:cNvPr>
          <p:cNvSpPr txBox="1"/>
          <p:nvPr/>
        </p:nvSpPr>
        <p:spPr>
          <a:xfrm>
            <a:off x="1146175" y="1421653"/>
            <a:ext cx="9899650" cy="584775"/>
          </a:xfrm>
          <a:prstGeom prst="rect">
            <a:avLst/>
          </a:prstGeom>
          <a:noFill/>
        </p:spPr>
        <p:txBody>
          <a:bodyPr wrap="square" rtlCol="0">
            <a:spAutoFit/>
          </a:bodyPr>
          <a:lstStyle/>
          <a:p>
            <a:pPr>
              <a:defRPr/>
            </a:pPr>
            <a:r>
              <a:rPr lang="zh-CN" altLang="en-US" sz="16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        接收队列可以</a:t>
            </a:r>
            <a:r>
              <a:rPr lang="zh-CN" altLang="en-US" sz="1600" dirty="0">
                <a:solidFill>
                  <a:srgbClr val="FF0000"/>
                </a:solidFill>
                <a:effectLst/>
                <a:latin typeface="Calibri" panose="020F0502020204030204" pitchFamily="34" charset="0"/>
                <a:ea typeface="华文中宋" panose="02010600040101010101" pitchFamily="2" charset="-122"/>
                <a:cs typeface="宋体" panose="02010600030101010101" pitchFamily="2" charset="-122"/>
              </a:rPr>
              <a:t>存储乱序收到的</a:t>
            </a:r>
            <a:r>
              <a:rPr lang="en-US" altLang="zh-CN" sz="1600" dirty="0">
                <a:solidFill>
                  <a:srgbClr val="FF0000"/>
                </a:solidFill>
                <a:effectLst/>
                <a:latin typeface="Calibri" panose="020F0502020204030204" pitchFamily="34" charset="0"/>
                <a:ea typeface="华文中宋" panose="02010600040101010101" pitchFamily="2" charset="-122"/>
                <a:cs typeface="宋体" panose="02010600030101010101" pitchFamily="2" charset="-122"/>
              </a:rPr>
              <a:t>TCP</a:t>
            </a:r>
            <a:r>
              <a:rPr lang="zh-CN" altLang="en-US" sz="1600" dirty="0">
                <a:solidFill>
                  <a:srgbClr val="FF0000"/>
                </a:solidFill>
                <a:effectLst/>
                <a:latin typeface="Calibri" panose="020F0502020204030204" pitchFamily="34" charset="0"/>
                <a:ea typeface="华文中宋" panose="02010600040101010101" pitchFamily="2" charset="-122"/>
                <a:cs typeface="宋体" panose="02010600030101010101" pitchFamily="2" charset="-122"/>
              </a:rPr>
              <a:t>包</a:t>
            </a:r>
            <a:r>
              <a:rPr lang="zh-CN" altLang="en-US" sz="16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t>
            </a:r>
            <a:r>
              <a:rPr lang="zh-CN" altLang="en-US" sz="1600" dirty="0">
                <a:effectLst/>
                <a:latin typeface="Calibri" panose="020F0502020204030204" pitchFamily="34" charset="0"/>
                <a:ea typeface="华文中宋" panose="02010600040101010101" pitchFamily="2" charset="-122"/>
                <a:cs typeface="宋体" panose="02010600030101010101" pitchFamily="2" charset="-122"/>
              </a:rPr>
              <a:t>每个</a:t>
            </a:r>
            <a:r>
              <a:rPr lang="zh-CN" altLang="en-US" sz="16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接收队列项记录了收到的</a:t>
            </a:r>
            <a:r>
              <a:rPr lang="en-US" altLang="zh-CN" sz="1600" dirty="0">
                <a:solidFill>
                  <a:srgbClr val="FF0000"/>
                </a:solidFill>
                <a:effectLst/>
                <a:latin typeface="Calibri" panose="020F0502020204030204" pitchFamily="34" charset="0"/>
                <a:ea typeface="华文中宋" panose="02010600040101010101" pitchFamily="2" charset="-122"/>
                <a:cs typeface="宋体" panose="02010600030101010101" pitchFamily="2" charset="-122"/>
              </a:rPr>
              <a:t>TCP</a:t>
            </a:r>
            <a:r>
              <a:rPr lang="zh-CN" altLang="en-US" sz="1600" dirty="0">
                <a:solidFill>
                  <a:srgbClr val="FF0000"/>
                </a:solidFill>
                <a:effectLst/>
                <a:latin typeface="Calibri" panose="020F0502020204030204" pitchFamily="34" charset="0"/>
                <a:ea typeface="华文中宋" panose="02010600040101010101" pitchFamily="2" charset="-122"/>
                <a:cs typeface="宋体" panose="02010600030101010101" pitchFamily="2" charset="-122"/>
              </a:rPr>
              <a:t>包的内容</a:t>
            </a:r>
            <a:r>
              <a:rPr lang="zh-CN" altLang="en-US" sz="16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t>
            </a:r>
            <a:r>
              <a:rPr lang="zh-CN" altLang="en-US" sz="1600" dirty="0">
                <a:solidFill>
                  <a:srgbClr val="FF0000"/>
                </a:solidFill>
                <a:effectLst/>
                <a:latin typeface="Calibri" panose="020F0502020204030204" pitchFamily="34" charset="0"/>
                <a:ea typeface="华文中宋" panose="02010600040101010101" pitchFamily="2" charset="-122"/>
                <a:cs typeface="宋体" panose="02010600030101010101" pitchFamily="2" charset="-122"/>
              </a:rPr>
              <a:t>长度以及序列号和结束序列号</a:t>
            </a:r>
            <a:r>
              <a:rPr lang="zh-CN" altLang="en-US" sz="1600" dirty="0">
                <a:latin typeface="Calibri" panose="020F0502020204030204" pitchFamily="34" charset="0"/>
                <a:ea typeface="华文中宋" panose="02010600040101010101" pitchFamily="2" charset="-122"/>
                <a:cs typeface="宋体" panose="02010600030101010101" pitchFamily="2" charset="-122"/>
              </a:rPr>
              <a:t>，方便更新接收队列与接收窗口。</a:t>
            </a:r>
            <a:endParaRPr kumimoji="0" lang="zh-CN" altLang="en-US" sz="1600" b="0" i="0" u="none" strike="noStrike" kern="1200" cap="none" spc="0" normalizeH="0" baseline="0" noProof="0" dirty="0">
              <a:ln>
                <a:noFill/>
              </a:ln>
              <a:effectLst/>
              <a:uLnTx/>
              <a:uFillTx/>
              <a:latin typeface="Arial"/>
              <a:ea typeface="微软雅黑"/>
              <a:cs typeface="+mn-cs"/>
            </a:endParaRPr>
          </a:p>
        </p:txBody>
      </p:sp>
      <p:sp>
        <p:nvSpPr>
          <p:cNvPr id="14" name="文本框 13">
            <a:extLst>
              <a:ext uri="{FF2B5EF4-FFF2-40B4-BE49-F238E27FC236}">
                <a16:creationId xmlns:a16="http://schemas.microsoft.com/office/drawing/2014/main" id="{F995922A-96DF-2CD2-A5C2-489CE31DE695}"/>
              </a:ext>
            </a:extLst>
          </p:cNvPr>
          <p:cNvSpPr txBox="1"/>
          <p:nvPr/>
        </p:nvSpPr>
        <p:spPr>
          <a:xfrm>
            <a:off x="705257" y="1083472"/>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sz="2000" b="1" dirty="0">
                <a:solidFill>
                  <a:srgbClr val="000000"/>
                </a:solidFill>
                <a:latin typeface="Arial"/>
                <a:ea typeface="微软雅黑"/>
              </a:rPr>
              <a:t>数据结构</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7" name="文本框 16">
            <a:extLst>
              <a:ext uri="{FF2B5EF4-FFF2-40B4-BE49-F238E27FC236}">
                <a16:creationId xmlns:a16="http://schemas.microsoft.com/office/drawing/2014/main" id="{39F07ED0-AE88-EB19-A692-92171DF79D07}"/>
              </a:ext>
            </a:extLst>
          </p:cNvPr>
          <p:cNvSpPr txBox="1"/>
          <p:nvPr/>
        </p:nvSpPr>
        <p:spPr>
          <a:xfrm>
            <a:off x="414689" y="2714248"/>
            <a:ext cx="10864970" cy="1569660"/>
          </a:xfrm>
          <a:prstGeom prst="rect">
            <a:avLst/>
          </a:prstGeom>
          <a:noFill/>
        </p:spPr>
        <p:txBody>
          <a:bodyPr wrap="square" rtlCol="0">
            <a:spAutoFit/>
          </a:bodyPr>
          <a:lstStyle/>
          <a:p>
            <a:pPr marL="685800" indent="304800" algn="just"/>
            <a:r>
              <a:rPr lang="en-US" altLang="zh-CN" sz="1600" kern="0" dirty="0">
                <a:solidFill>
                  <a:srgbClr val="101214"/>
                </a:solidFill>
                <a:effectLst/>
                <a:latin typeface="+mn-ea"/>
                <a:cs typeface="宋体" panose="02010600030101010101" pitchFamily="2" charset="-122"/>
              </a:rPr>
              <a:t>  </a:t>
            </a:r>
            <a:r>
              <a:rPr lang="en-US" altLang="zh-CN" sz="1600" kern="0" dirty="0" err="1">
                <a:solidFill>
                  <a:srgbClr val="101214"/>
                </a:solidFill>
                <a:effectLst/>
                <a:latin typeface="+mn-ea"/>
                <a:cs typeface="宋体" panose="02010600030101010101" pitchFamily="2" charset="-122"/>
              </a:rPr>
              <a:t>tcp_recv_ofo_buffer_add_packet</a:t>
            </a:r>
            <a:r>
              <a:rPr lang="zh-CN" altLang="en-US" sz="1600" kern="0" dirty="0">
                <a:solidFill>
                  <a:srgbClr val="101214"/>
                </a:solidFill>
                <a:effectLst/>
                <a:latin typeface="+mn-ea"/>
                <a:cs typeface="宋体" panose="02010600030101010101" pitchFamily="2" charset="-122"/>
              </a:rPr>
              <a:t>将</a:t>
            </a:r>
            <a:r>
              <a:rPr lang="zh-CN" altLang="en-US" sz="1600" kern="0" dirty="0">
                <a:solidFill>
                  <a:srgbClr val="FF0000"/>
                </a:solidFill>
                <a:effectLst/>
                <a:latin typeface="+mn-ea"/>
                <a:cs typeface="宋体" panose="02010600030101010101" pitchFamily="2" charset="-122"/>
              </a:rPr>
              <a:t>接收到的数据包放入接收队列中</a:t>
            </a:r>
            <a:r>
              <a:rPr lang="zh-CN" altLang="en-US" sz="1600" kern="0" dirty="0">
                <a:solidFill>
                  <a:srgbClr val="101214"/>
                </a:solidFill>
                <a:effectLst/>
                <a:latin typeface="+mn-ea"/>
                <a:cs typeface="宋体" panose="02010600030101010101" pitchFamily="2" charset="-122"/>
              </a:rPr>
              <a:t>。在这个函数中，数据包的</a:t>
            </a:r>
            <a:r>
              <a:rPr lang="zh-CN" altLang="en-US" sz="1600" kern="0" dirty="0">
                <a:solidFill>
                  <a:srgbClr val="FF0000"/>
                </a:solidFill>
                <a:effectLst/>
                <a:latin typeface="+mn-ea"/>
                <a:cs typeface="宋体" panose="02010600030101010101" pitchFamily="2" charset="-122"/>
              </a:rPr>
              <a:t>插入是按照</a:t>
            </a:r>
            <a:r>
              <a:rPr lang="en-US" altLang="zh-CN" sz="1600" kern="0" dirty="0">
                <a:solidFill>
                  <a:srgbClr val="FF0000"/>
                </a:solidFill>
                <a:effectLst/>
                <a:latin typeface="+mn-ea"/>
                <a:cs typeface="宋体" panose="02010600030101010101" pitchFamily="2" charset="-122"/>
              </a:rPr>
              <a:t>seq</a:t>
            </a:r>
            <a:r>
              <a:rPr lang="zh-CN" altLang="en-US" sz="1600" kern="0" dirty="0">
                <a:solidFill>
                  <a:srgbClr val="FF0000"/>
                </a:solidFill>
                <a:effectLst/>
                <a:latin typeface="+mn-ea"/>
                <a:cs typeface="宋体" panose="02010600030101010101" pitchFamily="2" charset="-122"/>
              </a:rPr>
              <a:t>顺序</a:t>
            </a:r>
            <a:r>
              <a:rPr lang="zh-CN" altLang="en-US" sz="1600" kern="0" dirty="0">
                <a:solidFill>
                  <a:srgbClr val="101214"/>
                </a:solidFill>
                <a:effectLst/>
                <a:latin typeface="+mn-ea"/>
                <a:cs typeface="宋体" panose="02010600030101010101" pitchFamily="2" charset="-122"/>
              </a:rPr>
              <a:t>的。</a:t>
            </a:r>
          </a:p>
          <a:p>
            <a:pPr marL="685800" indent="304800" algn="just"/>
            <a:r>
              <a:rPr lang="zh-CN" altLang="en-US" sz="1600" kern="0" dirty="0">
                <a:solidFill>
                  <a:srgbClr val="101214"/>
                </a:solidFill>
                <a:effectLst/>
                <a:latin typeface="+mn-ea"/>
                <a:cs typeface="宋体" panose="02010600030101010101" pitchFamily="2" charset="-122"/>
              </a:rPr>
              <a:t>在插入过程中，如果发现</a:t>
            </a:r>
            <a:r>
              <a:rPr lang="zh-CN" altLang="en-US" sz="1600" kern="0" dirty="0">
                <a:solidFill>
                  <a:srgbClr val="FF0000"/>
                </a:solidFill>
                <a:effectLst/>
                <a:latin typeface="+mn-ea"/>
                <a:cs typeface="宋体" panose="02010600030101010101" pitchFamily="2" charset="-122"/>
              </a:rPr>
              <a:t>序列号相同的情况，则需要把相同的包丢弃</a:t>
            </a:r>
            <a:r>
              <a:rPr lang="zh-CN" altLang="en-US" sz="1600" kern="0" dirty="0">
                <a:solidFill>
                  <a:srgbClr val="101214"/>
                </a:solidFill>
                <a:effectLst/>
                <a:latin typeface="+mn-ea"/>
                <a:cs typeface="宋体" panose="02010600030101010101" pitchFamily="2" charset="-122"/>
              </a:rPr>
              <a:t>。虽然在进入该函数前有判断数据包有效的步骤，但是如果重发多个包，前一个包还在接收队列而没被实际接收更新时，就可能将后发的相同数据包判定为有效。因此这里必须添加判断序列号相同的处理。</a:t>
            </a:r>
          </a:p>
          <a:p>
            <a:pPr marL="685800" indent="304800" algn="just"/>
            <a:endParaRPr lang="zh-CN" altLang="en-US" sz="1600" kern="0" dirty="0">
              <a:solidFill>
                <a:srgbClr val="FF0000"/>
              </a:solidFill>
              <a:effectLst/>
              <a:latin typeface="+mn-ea"/>
              <a:cs typeface="宋体" panose="02010600030101010101" pitchFamily="2" charset="-122"/>
            </a:endParaRPr>
          </a:p>
        </p:txBody>
      </p:sp>
      <p:sp>
        <p:nvSpPr>
          <p:cNvPr id="18" name="文本框 17">
            <a:extLst>
              <a:ext uri="{FF2B5EF4-FFF2-40B4-BE49-F238E27FC236}">
                <a16:creationId xmlns:a16="http://schemas.microsoft.com/office/drawing/2014/main" id="{750F5074-25E2-747D-57F5-809A9689871F}"/>
              </a:ext>
            </a:extLst>
          </p:cNvPr>
          <p:cNvSpPr txBox="1"/>
          <p:nvPr/>
        </p:nvSpPr>
        <p:spPr>
          <a:xfrm>
            <a:off x="705257" y="2344609"/>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lang="zh-CN" altLang="en-US" sz="2000" b="1" dirty="0">
                <a:solidFill>
                  <a:srgbClr val="000000"/>
                </a:solidFill>
                <a:latin typeface="Arial"/>
                <a:ea typeface="微软雅黑"/>
              </a:rPr>
              <a:t>接收队列添加数据包</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C6517EAC-4E70-AFFA-F75D-8DC1B7CB7798}"/>
              </a:ext>
            </a:extLst>
          </p:cNvPr>
          <p:cNvSpPr txBox="1"/>
          <p:nvPr/>
        </p:nvSpPr>
        <p:spPr>
          <a:xfrm>
            <a:off x="705257" y="4437424"/>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3.    </a:t>
            </a:r>
            <a:r>
              <a:rPr lang="zh-CN" altLang="en-US" sz="2000" b="1" dirty="0">
                <a:solidFill>
                  <a:srgbClr val="000000"/>
                </a:solidFill>
                <a:latin typeface="Arial"/>
                <a:ea typeface="微软雅黑"/>
              </a:rPr>
              <a:t>移动接收队列的数据包</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0BD9BFB4-E726-5395-A6DF-C80AACF624C2}"/>
              </a:ext>
            </a:extLst>
          </p:cNvPr>
          <p:cNvSpPr txBox="1"/>
          <p:nvPr/>
        </p:nvSpPr>
        <p:spPr>
          <a:xfrm>
            <a:off x="912341" y="4837534"/>
            <a:ext cx="10133484" cy="1323439"/>
          </a:xfrm>
          <a:prstGeom prst="rect">
            <a:avLst/>
          </a:prstGeom>
          <a:noFill/>
        </p:spPr>
        <p:txBody>
          <a:bodyPr wrap="square" rtlCol="0">
            <a:spAutoFit/>
          </a:bodyPr>
          <a:lstStyle/>
          <a:p>
            <a:pPr>
              <a:defRPr/>
            </a:pPr>
            <a:r>
              <a:rPr lang="zh-CN" altLang="en-US" sz="1600" dirty="0">
                <a:solidFill>
                  <a:srgbClr val="101214"/>
                </a:solidFill>
                <a:effectLst/>
                <a:latin typeface="+mn-ea"/>
                <a:cs typeface="宋体" panose="02010600030101010101" pitchFamily="2" charset="-122"/>
              </a:rPr>
              <a:t>      </a:t>
            </a:r>
            <a:r>
              <a:rPr lang="en-US" altLang="zh-CN" sz="1600" dirty="0" err="1">
                <a:solidFill>
                  <a:srgbClr val="101214"/>
                </a:solidFill>
                <a:effectLst/>
                <a:latin typeface="+mn-ea"/>
                <a:cs typeface="宋体" panose="02010600030101010101" pitchFamily="2" charset="-122"/>
              </a:rPr>
              <a:t>tcp_move_recv_ofo_buffer</a:t>
            </a:r>
            <a:r>
              <a:rPr lang="zh-CN" altLang="en-US" sz="1600" dirty="0">
                <a:solidFill>
                  <a:srgbClr val="101214"/>
                </a:solidFill>
                <a:effectLst/>
                <a:latin typeface="+mn-ea"/>
                <a:cs typeface="宋体" panose="02010600030101010101" pitchFamily="2" charset="-122"/>
              </a:rPr>
              <a:t>函数，将接收队列中</a:t>
            </a:r>
            <a:r>
              <a:rPr lang="zh-CN" altLang="en-US" sz="1600" dirty="0">
                <a:solidFill>
                  <a:srgbClr val="FF0000"/>
                </a:solidFill>
                <a:effectLst/>
                <a:latin typeface="+mn-ea"/>
                <a:cs typeface="宋体" panose="02010600030101010101" pitchFamily="2" charset="-122"/>
              </a:rPr>
              <a:t>与当前</a:t>
            </a:r>
            <a:r>
              <a:rPr lang="en-US" altLang="zh-CN" sz="1600" dirty="0" err="1">
                <a:solidFill>
                  <a:srgbClr val="FF0000"/>
                </a:solidFill>
                <a:effectLst/>
                <a:latin typeface="+mn-ea"/>
                <a:cs typeface="宋体" panose="02010600030101010101" pitchFamily="2" charset="-122"/>
              </a:rPr>
              <a:t>rcv_nxt</a:t>
            </a:r>
            <a:r>
              <a:rPr lang="zh-CN" altLang="en-US" sz="1600" dirty="0">
                <a:solidFill>
                  <a:srgbClr val="FF0000"/>
                </a:solidFill>
                <a:effectLst/>
                <a:latin typeface="+mn-ea"/>
                <a:cs typeface="宋体" panose="02010600030101010101" pitchFamily="2" charset="-122"/>
              </a:rPr>
              <a:t>相邻的连续包放入环形缓冲区</a:t>
            </a:r>
            <a:r>
              <a:rPr lang="zh-CN" altLang="en-US" sz="1600" dirty="0">
                <a:solidFill>
                  <a:srgbClr val="101214"/>
                </a:solidFill>
                <a:effectLst/>
                <a:latin typeface="+mn-ea"/>
                <a:cs typeface="宋体" panose="02010600030101010101" pitchFamily="2" charset="-122"/>
              </a:rPr>
              <a:t>，</a:t>
            </a:r>
            <a:r>
              <a:rPr lang="zh-CN" altLang="en-US" sz="1600" dirty="0">
                <a:solidFill>
                  <a:srgbClr val="FF0000"/>
                </a:solidFill>
                <a:effectLst/>
                <a:latin typeface="+mn-ea"/>
                <a:cs typeface="宋体" panose="02010600030101010101" pitchFamily="2" charset="-122"/>
              </a:rPr>
              <a:t>更新窗口</a:t>
            </a:r>
            <a:r>
              <a:rPr lang="zh-CN" altLang="en-US" sz="1600" dirty="0">
                <a:solidFill>
                  <a:srgbClr val="101214"/>
                </a:solidFill>
                <a:effectLst/>
                <a:latin typeface="+mn-ea"/>
                <a:cs typeface="宋体" panose="02010600030101010101" pitchFamily="2" charset="-122"/>
              </a:rPr>
              <a:t>。具体来说，遍历整个接收队列，发现对应项的序列号</a:t>
            </a:r>
            <a:r>
              <a:rPr lang="zh-CN" altLang="en-US" sz="1600" dirty="0">
                <a:solidFill>
                  <a:srgbClr val="FF0000"/>
                </a:solidFill>
                <a:effectLst/>
                <a:latin typeface="+mn-ea"/>
                <a:cs typeface="宋体" panose="02010600030101010101" pitchFamily="2" charset="-122"/>
              </a:rPr>
              <a:t>与</a:t>
            </a:r>
            <a:r>
              <a:rPr lang="en-US" altLang="zh-CN" sz="1600" dirty="0" err="1">
                <a:solidFill>
                  <a:srgbClr val="FF0000"/>
                </a:solidFill>
                <a:effectLst/>
                <a:latin typeface="+mn-ea"/>
                <a:cs typeface="宋体" panose="02010600030101010101" pitchFamily="2" charset="-122"/>
              </a:rPr>
              <a:t>rcv_nxt</a:t>
            </a:r>
            <a:r>
              <a:rPr lang="zh-CN" altLang="en-US" sz="1600" dirty="0">
                <a:solidFill>
                  <a:srgbClr val="FF0000"/>
                </a:solidFill>
                <a:effectLst/>
                <a:latin typeface="+mn-ea"/>
                <a:cs typeface="宋体" panose="02010600030101010101" pitchFamily="2" charset="-122"/>
              </a:rPr>
              <a:t>相等则写进</a:t>
            </a:r>
            <a:r>
              <a:rPr lang="en-US" altLang="zh-CN" sz="1600" dirty="0" err="1">
                <a:solidFill>
                  <a:srgbClr val="FF0000"/>
                </a:solidFill>
                <a:effectLst/>
                <a:latin typeface="+mn-ea"/>
                <a:cs typeface="宋体" panose="02010600030101010101" pitchFamily="2" charset="-122"/>
              </a:rPr>
              <a:t>ring_buffer</a:t>
            </a:r>
            <a:r>
              <a:rPr lang="zh-CN" altLang="en-US" sz="1600" dirty="0">
                <a:solidFill>
                  <a:srgbClr val="FF0000"/>
                </a:solidFill>
                <a:effectLst/>
                <a:latin typeface="+mn-ea"/>
                <a:cs typeface="宋体" panose="02010600030101010101" pitchFamily="2" charset="-122"/>
              </a:rPr>
              <a:t>中</a:t>
            </a:r>
            <a:r>
              <a:rPr lang="zh-CN" altLang="en-US" sz="1600" dirty="0">
                <a:solidFill>
                  <a:srgbClr val="101214"/>
                </a:solidFill>
                <a:effectLst/>
                <a:latin typeface="+mn-ea"/>
                <a:cs typeface="宋体" panose="02010600030101010101" pitchFamily="2" charset="-122"/>
              </a:rPr>
              <a:t>（需要互斥访问，避免</a:t>
            </a:r>
            <a:r>
              <a:rPr lang="zh-CN" altLang="zh-CN" sz="1600" dirty="0">
                <a:solidFill>
                  <a:srgbClr val="101214"/>
                </a:solidFill>
                <a:effectLst/>
                <a:latin typeface="+mn-ea"/>
                <a:cs typeface="宋体" panose="02010600030101010101" pitchFamily="2" charset="-122"/>
              </a:rPr>
              <a:t>协议栈写和用户进程读同时进行</a:t>
            </a:r>
            <a:r>
              <a:rPr lang="zh-CN" altLang="en-US" sz="1600" dirty="0">
                <a:solidFill>
                  <a:srgbClr val="101214"/>
                </a:solidFill>
                <a:effectLst/>
                <a:latin typeface="+mn-ea"/>
                <a:cs typeface="宋体" panose="02010600030101010101" pitchFamily="2" charset="-122"/>
              </a:rPr>
              <a:t>），并</a:t>
            </a:r>
            <a:r>
              <a:rPr lang="zh-CN" altLang="en-US" sz="1600" dirty="0">
                <a:solidFill>
                  <a:srgbClr val="FF0000"/>
                </a:solidFill>
                <a:effectLst/>
                <a:latin typeface="+mn-ea"/>
                <a:cs typeface="宋体" panose="02010600030101010101" pitchFamily="2" charset="-122"/>
              </a:rPr>
              <a:t>唤醒</a:t>
            </a:r>
            <a:r>
              <a:rPr lang="en-US" altLang="zh-CN" sz="1600" dirty="0" err="1">
                <a:solidFill>
                  <a:srgbClr val="FF0000"/>
                </a:solidFill>
                <a:effectLst/>
                <a:latin typeface="+mn-ea"/>
                <a:cs typeface="宋体" panose="02010600030101010101" pitchFamily="2" charset="-122"/>
              </a:rPr>
              <a:t>wait_recv</a:t>
            </a:r>
            <a:r>
              <a:rPr lang="zh-CN" altLang="en-US" sz="1600" dirty="0">
                <a:solidFill>
                  <a:srgbClr val="101214"/>
                </a:solidFill>
                <a:effectLst/>
                <a:latin typeface="+mn-ea"/>
                <a:cs typeface="宋体" panose="02010600030101010101" pitchFamily="2" charset="-122"/>
              </a:rPr>
              <a:t>，然后</a:t>
            </a:r>
            <a:r>
              <a:rPr lang="zh-CN" altLang="en-US" sz="1600" dirty="0">
                <a:solidFill>
                  <a:srgbClr val="FF0000"/>
                </a:solidFill>
                <a:effectLst/>
                <a:latin typeface="+mn-ea"/>
                <a:cs typeface="宋体" panose="02010600030101010101" pitchFamily="2" charset="-122"/>
              </a:rPr>
              <a:t>更新</a:t>
            </a:r>
            <a:r>
              <a:rPr lang="en-US" altLang="zh-CN" sz="1600" dirty="0" err="1">
                <a:solidFill>
                  <a:srgbClr val="FF0000"/>
                </a:solidFill>
                <a:effectLst/>
                <a:latin typeface="+mn-ea"/>
                <a:cs typeface="宋体" panose="02010600030101010101" pitchFamily="2" charset="-122"/>
              </a:rPr>
              <a:t>rcv_nxt</a:t>
            </a:r>
            <a:r>
              <a:rPr lang="zh-CN" altLang="en-US" sz="1600" dirty="0">
                <a:solidFill>
                  <a:srgbClr val="101214"/>
                </a:solidFill>
                <a:effectLst/>
                <a:latin typeface="+mn-ea"/>
                <a:cs typeface="宋体" panose="02010600030101010101" pitchFamily="2" charset="-122"/>
              </a:rPr>
              <a:t>，继续遍历。这样就能实现把跟当前</a:t>
            </a:r>
            <a:r>
              <a:rPr lang="en-US" altLang="zh-CN" sz="1600" dirty="0" err="1">
                <a:solidFill>
                  <a:srgbClr val="101214"/>
                </a:solidFill>
                <a:effectLst/>
                <a:latin typeface="+mn-ea"/>
                <a:cs typeface="宋体" panose="02010600030101010101" pitchFamily="2" charset="-122"/>
              </a:rPr>
              <a:t>rcv_nxt</a:t>
            </a:r>
            <a:r>
              <a:rPr lang="zh-CN" altLang="en-US" sz="1600" dirty="0">
                <a:solidFill>
                  <a:srgbClr val="101214"/>
                </a:solidFill>
                <a:effectLst/>
                <a:latin typeface="+mn-ea"/>
                <a:cs typeface="宋体" panose="02010600030101010101" pitchFamily="2" charset="-122"/>
              </a:rPr>
              <a:t>连续的数据包添加到环形缓存区中，并正确更新</a:t>
            </a:r>
            <a:r>
              <a:rPr lang="en-US" altLang="zh-CN" sz="1600" dirty="0" err="1">
                <a:solidFill>
                  <a:srgbClr val="101214"/>
                </a:solidFill>
                <a:effectLst/>
                <a:latin typeface="+mn-ea"/>
                <a:cs typeface="宋体" panose="02010600030101010101" pitchFamily="2" charset="-122"/>
              </a:rPr>
              <a:t>rcv_nxt</a:t>
            </a:r>
            <a:r>
              <a:rPr lang="zh-CN" altLang="en-US" sz="1600" dirty="0">
                <a:solidFill>
                  <a:srgbClr val="101214"/>
                </a:solidFill>
                <a:effectLst/>
                <a:latin typeface="+mn-ea"/>
                <a:cs typeface="宋体" panose="02010600030101010101" pitchFamily="2" charset="-122"/>
              </a:rPr>
              <a:t>。</a:t>
            </a:r>
            <a:endParaRPr lang="en-US" altLang="zh-CN" sz="1600" dirty="0">
              <a:solidFill>
                <a:srgbClr val="101214"/>
              </a:solidFill>
              <a:effectLst/>
              <a:latin typeface="+mn-ea"/>
              <a:cs typeface="宋体" panose="02010600030101010101" pitchFamily="2" charset="-122"/>
            </a:endParaRPr>
          </a:p>
          <a:p>
            <a:pPr>
              <a:defRPr/>
            </a:pPr>
            <a:r>
              <a:rPr lang="en-US" altLang="zh-CN" sz="1600" dirty="0">
                <a:solidFill>
                  <a:srgbClr val="101214"/>
                </a:solidFill>
                <a:effectLst/>
                <a:latin typeface="+mn-ea"/>
                <a:cs typeface="+mn-cs"/>
              </a:rPr>
              <a:t>      </a:t>
            </a:r>
            <a:r>
              <a:rPr lang="zh-CN" altLang="en-US" sz="1600" dirty="0">
                <a:solidFill>
                  <a:srgbClr val="FF0000"/>
                </a:solidFill>
                <a:effectLst/>
                <a:latin typeface="+mn-ea"/>
                <a:cs typeface="+mn-cs"/>
              </a:rPr>
              <a:t>接收队列添加新的数据包后均需要调用该函数</a:t>
            </a:r>
            <a:r>
              <a:rPr lang="zh-CN" altLang="en-US" sz="1600" dirty="0">
                <a:solidFill>
                  <a:srgbClr val="101214"/>
                </a:solidFill>
                <a:effectLst/>
                <a:latin typeface="+mn-ea"/>
                <a:cs typeface="+mn-cs"/>
              </a:rPr>
              <a:t>。</a:t>
            </a:r>
            <a:endParaRPr kumimoji="0" lang="zh-CN" altLang="en-US" sz="1600" b="0" i="0" u="none" strike="noStrike" kern="1200" cap="none" spc="0" normalizeH="0" baseline="0" noProof="0" dirty="0">
              <a:ln>
                <a:noFill/>
              </a:ln>
              <a:solidFill>
                <a:srgbClr val="FF0000"/>
              </a:solidFill>
              <a:effectLst/>
              <a:uLnTx/>
              <a:uFillTx/>
              <a:latin typeface="+mn-ea"/>
              <a:cs typeface="+mn-cs"/>
            </a:endParaRPr>
          </a:p>
        </p:txBody>
      </p:sp>
    </p:spTree>
    <p:extLst>
      <p:ext uri="{BB962C8B-B14F-4D97-AF65-F5344CB8AC3E}">
        <p14:creationId xmlns:p14="http://schemas.microsoft.com/office/powerpoint/2010/main" val="2573905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设计思路</a:t>
            </a:r>
            <a:r>
              <a:rPr lang="en-US" altLang="zh-CN" dirty="0"/>
              <a:t>——</a:t>
            </a:r>
            <a:r>
              <a:rPr lang="zh-CN" altLang="en-US" dirty="0"/>
              <a:t>协议栈函数的更新：实现可靠传输</a:t>
            </a:r>
          </a:p>
        </p:txBody>
      </p:sp>
      <p:sp>
        <p:nvSpPr>
          <p:cNvPr id="2" name="文本框 1">
            <a:extLst>
              <a:ext uri="{FF2B5EF4-FFF2-40B4-BE49-F238E27FC236}">
                <a16:creationId xmlns:a16="http://schemas.microsoft.com/office/drawing/2014/main" id="{92B2F3FB-D327-2DBF-266C-FA16136C2ABB}"/>
              </a:ext>
            </a:extLst>
          </p:cNvPr>
          <p:cNvSpPr txBox="1"/>
          <p:nvPr/>
        </p:nvSpPr>
        <p:spPr>
          <a:xfrm>
            <a:off x="1215230" y="1730996"/>
            <a:ext cx="9899650" cy="1354217"/>
          </a:xfrm>
          <a:prstGeom prst="rect">
            <a:avLst/>
          </a:prstGeom>
          <a:noFill/>
        </p:spPr>
        <p:txBody>
          <a:bodyPr wrap="square" rtlCol="0">
            <a:spAutoFit/>
          </a:bodyPr>
          <a:lstStyle/>
          <a:p>
            <a:pPr>
              <a:defRPr/>
            </a:pPr>
            <a:r>
              <a:rPr lang="en-US" altLang="zh-CN" sz="1600" dirty="0">
                <a:effectLst/>
                <a:latin typeface="+mn-ea"/>
                <a:cs typeface="宋体" panose="02010600030101010101" pitchFamily="2" charset="-122"/>
              </a:rPr>
              <a:t>       </a:t>
            </a:r>
            <a:r>
              <a:rPr lang="en-US" altLang="zh-CN" sz="1600" dirty="0" err="1">
                <a:effectLst/>
                <a:latin typeface="+mn-ea"/>
                <a:cs typeface="宋体" panose="02010600030101010101" pitchFamily="2" charset="-122"/>
              </a:rPr>
              <a:t>tcp_send_packet</a:t>
            </a:r>
            <a:r>
              <a:rPr lang="zh-CN" altLang="en-US" sz="1600" dirty="0">
                <a:effectLst/>
                <a:latin typeface="+mn-ea"/>
                <a:cs typeface="宋体" panose="02010600030101010101" pitchFamily="2" charset="-122"/>
              </a:rPr>
              <a:t>函数负责发送实际有效的数据包。在本次实验中，为了实现可靠传输，</a:t>
            </a:r>
            <a:r>
              <a:rPr lang="zh-CN" altLang="en-US" sz="1600" dirty="0">
                <a:solidFill>
                  <a:srgbClr val="FF0000"/>
                </a:solidFill>
                <a:effectLst/>
                <a:latin typeface="+mn-ea"/>
                <a:cs typeface="宋体" panose="02010600030101010101" pitchFamily="2" charset="-122"/>
              </a:rPr>
              <a:t>所有通过该函数的数据包都需要添加到发送队列里面，并设置超时重发定时器</a:t>
            </a:r>
            <a:r>
              <a:rPr lang="zh-CN" altLang="en-US" sz="1600" dirty="0">
                <a:effectLst/>
                <a:latin typeface="+mn-ea"/>
                <a:cs typeface="宋体" panose="02010600030101010101" pitchFamily="2" charset="-122"/>
              </a:rPr>
              <a:t>。</a:t>
            </a:r>
            <a:endParaRPr lang="en-US" altLang="zh-CN" sz="1600" dirty="0">
              <a:effectLst/>
              <a:latin typeface="+mn-ea"/>
              <a:cs typeface="宋体" panose="02010600030101010101" pitchFamily="2" charset="-122"/>
            </a:endParaRPr>
          </a:p>
          <a:p>
            <a:pPr>
              <a:defRPr/>
            </a:pPr>
            <a:r>
              <a:rPr lang="en-US" altLang="zh-CN" sz="1600" dirty="0">
                <a:effectLst/>
                <a:latin typeface="+mn-ea"/>
                <a:cs typeface="宋体" panose="02010600030101010101" pitchFamily="2" charset="-122"/>
              </a:rPr>
              <a:t>       </a:t>
            </a:r>
            <a:r>
              <a:rPr lang="en-US" altLang="zh-CN" sz="1600" dirty="0" err="1">
                <a:effectLst/>
                <a:latin typeface="+mn-ea"/>
                <a:cs typeface="宋体" panose="02010600030101010101" pitchFamily="2" charset="-122"/>
              </a:rPr>
              <a:t>tcp_send_control_packet</a:t>
            </a:r>
            <a:r>
              <a:rPr lang="zh-CN" altLang="en-US" sz="1600" dirty="0">
                <a:effectLst/>
                <a:latin typeface="+mn-ea"/>
                <a:cs typeface="宋体" panose="02010600030101010101" pitchFamily="2" charset="-122"/>
              </a:rPr>
              <a:t>函数负责发送控制包。在本次实验中，为了实现可靠传输，</a:t>
            </a:r>
            <a:r>
              <a:rPr lang="zh-CN" altLang="en-US" sz="1600" dirty="0">
                <a:solidFill>
                  <a:srgbClr val="FF0000"/>
                </a:solidFill>
                <a:effectLst/>
                <a:latin typeface="+mn-ea"/>
                <a:cs typeface="宋体" panose="02010600030101010101" pitchFamily="2" charset="-122"/>
              </a:rPr>
              <a:t>所有通过该函数的</a:t>
            </a:r>
            <a:r>
              <a:rPr lang="en-US" altLang="zh-CN" sz="1600" dirty="0">
                <a:solidFill>
                  <a:srgbClr val="FF0000"/>
                </a:solidFill>
                <a:effectLst/>
                <a:latin typeface="+mn-ea"/>
                <a:cs typeface="宋体" panose="02010600030101010101" pitchFamily="2" charset="-122"/>
              </a:rPr>
              <a:t>FIN</a:t>
            </a:r>
            <a:r>
              <a:rPr lang="zh-CN" altLang="en-US" sz="1600" dirty="0">
                <a:solidFill>
                  <a:srgbClr val="FF0000"/>
                </a:solidFill>
                <a:effectLst/>
                <a:latin typeface="+mn-ea"/>
                <a:cs typeface="宋体" panose="02010600030101010101" pitchFamily="2" charset="-122"/>
              </a:rPr>
              <a:t>包和</a:t>
            </a:r>
            <a:r>
              <a:rPr lang="en-US" altLang="zh-CN" sz="1600" dirty="0">
                <a:solidFill>
                  <a:srgbClr val="FF0000"/>
                </a:solidFill>
                <a:effectLst/>
                <a:latin typeface="+mn-ea"/>
                <a:cs typeface="宋体" panose="02010600030101010101" pitchFamily="2" charset="-122"/>
              </a:rPr>
              <a:t>SYN</a:t>
            </a:r>
            <a:r>
              <a:rPr lang="zh-CN" altLang="en-US" sz="1600" dirty="0">
                <a:solidFill>
                  <a:srgbClr val="FF0000"/>
                </a:solidFill>
                <a:effectLst/>
                <a:latin typeface="+mn-ea"/>
                <a:cs typeface="宋体" panose="02010600030101010101" pitchFamily="2" charset="-122"/>
              </a:rPr>
              <a:t>包都需要设置超时重发定时器</a:t>
            </a:r>
            <a:r>
              <a:rPr lang="zh-CN" altLang="en-US" sz="1600" dirty="0">
                <a:effectLst/>
                <a:latin typeface="+mn-ea"/>
                <a:cs typeface="宋体" panose="02010600030101010101" pitchFamily="2" charset="-122"/>
              </a:rPr>
              <a:t>。</a:t>
            </a:r>
            <a:endParaRPr lang="zh-CN" altLang="zh-CN" sz="1600" dirty="0">
              <a:effectLst/>
              <a:latin typeface="+mn-ea"/>
              <a:cs typeface="宋体" panose="02010600030101010101" pitchFamily="2" charset="-122"/>
            </a:endParaRPr>
          </a:p>
          <a:p>
            <a:pPr>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F995922A-96DF-2CD2-A5C2-489CE31DE695}"/>
              </a:ext>
            </a:extLst>
          </p:cNvPr>
          <p:cNvSpPr txBox="1"/>
          <p:nvPr/>
        </p:nvSpPr>
        <p:spPr>
          <a:xfrm>
            <a:off x="637295" y="1281457"/>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2000" b="1" dirty="0">
                <a:solidFill>
                  <a:srgbClr val="000000"/>
                </a:solidFill>
                <a:latin typeface="Arial"/>
                <a:ea typeface="微软雅黑"/>
              </a:rPr>
              <a:t>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数据包和控制包的发送</a:t>
            </a:r>
          </a:p>
        </p:txBody>
      </p:sp>
      <p:sp>
        <p:nvSpPr>
          <p:cNvPr id="17" name="文本框 16">
            <a:extLst>
              <a:ext uri="{FF2B5EF4-FFF2-40B4-BE49-F238E27FC236}">
                <a16:creationId xmlns:a16="http://schemas.microsoft.com/office/drawing/2014/main" id="{39F07ED0-AE88-EB19-A692-92171DF79D07}"/>
              </a:ext>
            </a:extLst>
          </p:cNvPr>
          <p:cNvSpPr txBox="1"/>
          <p:nvPr/>
        </p:nvSpPr>
        <p:spPr>
          <a:xfrm>
            <a:off x="432486" y="3238944"/>
            <a:ext cx="11562991" cy="2554545"/>
          </a:xfrm>
          <a:prstGeom prst="rect">
            <a:avLst/>
          </a:prstGeom>
          <a:noFill/>
        </p:spPr>
        <p:txBody>
          <a:bodyPr wrap="square" rtlCol="0">
            <a:spAutoFit/>
          </a:bodyPr>
          <a:lstStyle/>
          <a:p>
            <a:pPr marL="768985" indent="304800" algn="just"/>
            <a:r>
              <a:rPr lang="en-US" altLang="zh-CN" sz="1600" dirty="0">
                <a:effectLst/>
                <a:latin typeface="+mn-ea"/>
                <a:cs typeface="宋体" panose="02010600030101010101" pitchFamily="2" charset="-122"/>
              </a:rPr>
              <a:t>  </a:t>
            </a:r>
            <a:r>
              <a:rPr lang="en-US" altLang="zh-CN" sz="1600" dirty="0" err="1">
                <a:effectLst/>
                <a:latin typeface="+mn-ea"/>
                <a:cs typeface="宋体" panose="02010600030101010101" pitchFamily="2" charset="-122"/>
              </a:rPr>
              <a:t>tcp_process</a:t>
            </a:r>
            <a:r>
              <a:rPr lang="zh-CN" altLang="en-US" sz="1600" dirty="0">
                <a:effectLst/>
                <a:latin typeface="+mn-ea"/>
                <a:cs typeface="宋体" panose="02010600030101010101" pitchFamily="2" charset="-122"/>
              </a:rPr>
              <a:t>函数负责处理 </a:t>
            </a:r>
            <a:r>
              <a:rPr lang="en-US" altLang="zh-CN" sz="1600" dirty="0">
                <a:effectLst/>
                <a:latin typeface="+mn-ea"/>
                <a:cs typeface="宋体" panose="02010600030101010101" pitchFamily="2" charset="-122"/>
              </a:rPr>
              <a:t>TCP </a:t>
            </a:r>
            <a:r>
              <a:rPr lang="zh-CN" altLang="en-US" sz="1600" dirty="0">
                <a:effectLst/>
                <a:latin typeface="+mn-ea"/>
                <a:cs typeface="宋体" panose="02010600030101010101" pitchFamily="2" charset="-122"/>
              </a:rPr>
              <a:t>数据包和连接管理。在本次实验中，为了实现可靠传输，需要进行修改。首先是在连接建立过程中，</a:t>
            </a:r>
            <a:r>
              <a:rPr lang="zh-CN" altLang="en-US" sz="1600" dirty="0">
                <a:solidFill>
                  <a:srgbClr val="FF0000"/>
                </a:solidFill>
                <a:effectLst/>
                <a:latin typeface="+mn-ea"/>
                <a:cs typeface="宋体" panose="02010600030101010101" pitchFamily="2" charset="-122"/>
              </a:rPr>
              <a:t>上一个状态发出的包由下一状态负责验收</a:t>
            </a:r>
            <a:r>
              <a:rPr lang="zh-CN" altLang="en-US" sz="1600" dirty="0">
                <a:effectLst/>
                <a:latin typeface="+mn-ea"/>
                <a:cs typeface="宋体" panose="02010600030101010101" pitchFamily="2" charset="-122"/>
              </a:rPr>
              <a:t>，</a:t>
            </a:r>
            <a:r>
              <a:rPr lang="zh-CN" altLang="en-US" sz="1600" dirty="0">
                <a:solidFill>
                  <a:srgbClr val="FF0000"/>
                </a:solidFill>
                <a:effectLst/>
                <a:latin typeface="+mn-ea"/>
                <a:cs typeface="宋体" panose="02010600030101010101" pitchFamily="2" charset="-122"/>
              </a:rPr>
              <a:t>收到回应时清空发送队列</a:t>
            </a:r>
            <a:r>
              <a:rPr lang="zh-CN" altLang="en-US" sz="1600" dirty="0">
                <a:effectLst/>
                <a:latin typeface="+mn-ea"/>
                <a:cs typeface="宋体" panose="02010600030101010101" pitchFamily="2" charset="-122"/>
              </a:rPr>
              <a:t>，</a:t>
            </a:r>
            <a:r>
              <a:rPr lang="zh-CN" altLang="en-US" sz="1600" dirty="0">
                <a:solidFill>
                  <a:srgbClr val="FF0000"/>
                </a:solidFill>
                <a:effectLst/>
                <a:latin typeface="+mn-ea"/>
                <a:cs typeface="宋体" panose="02010600030101010101" pitchFamily="2" charset="-122"/>
              </a:rPr>
              <a:t>超时未收到回应则重发</a:t>
            </a:r>
            <a:r>
              <a:rPr lang="zh-CN" altLang="en-US" sz="1600" dirty="0">
                <a:effectLst/>
                <a:latin typeface="+mn-ea"/>
                <a:cs typeface="宋体" panose="02010600030101010101" pitchFamily="2" charset="-122"/>
              </a:rPr>
              <a:t>。</a:t>
            </a:r>
            <a:r>
              <a:rPr lang="zh-CN" altLang="en-US" sz="1600" dirty="0">
                <a:solidFill>
                  <a:srgbClr val="FF0000"/>
                </a:solidFill>
                <a:effectLst/>
                <a:latin typeface="+mn-ea"/>
                <a:cs typeface="宋体" panose="02010600030101010101" pitchFamily="2" charset="-122"/>
              </a:rPr>
              <a:t>纯</a:t>
            </a:r>
            <a:r>
              <a:rPr lang="en-US" altLang="zh-CN" sz="1600" dirty="0">
                <a:solidFill>
                  <a:srgbClr val="FF0000"/>
                </a:solidFill>
                <a:effectLst/>
                <a:latin typeface="+mn-ea"/>
                <a:cs typeface="宋体" panose="02010600030101010101" pitchFamily="2" charset="-122"/>
              </a:rPr>
              <a:t>ACK</a:t>
            </a:r>
            <a:r>
              <a:rPr lang="zh-CN" altLang="en-US" sz="1600" dirty="0">
                <a:solidFill>
                  <a:srgbClr val="FF0000"/>
                </a:solidFill>
                <a:effectLst/>
                <a:latin typeface="+mn-ea"/>
                <a:cs typeface="宋体" panose="02010600030101010101" pitchFamily="2" charset="-122"/>
              </a:rPr>
              <a:t>包不需要重发</a:t>
            </a:r>
            <a:r>
              <a:rPr lang="zh-CN" altLang="en-US" sz="1600" dirty="0">
                <a:effectLst/>
                <a:latin typeface="+mn-ea"/>
                <a:cs typeface="宋体" panose="02010600030101010101" pitchFamily="2" charset="-122"/>
              </a:rPr>
              <a:t>，</a:t>
            </a:r>
            <a:r>
              <a:rPr lang="zh-CN" altLang="en-US" sz="1600" dirty="0">
                <a:solidFill>
                  <a:srgbClr val="FF0000"/>
                </a:solidFill>
                <a:effectLst/>
                <a:latin typeface="+mn-ea"/>
                <a:cs typeface="宋体" panose="02010600030101010101" pitchFamily="2" charset="-122"/>
              </a:rPr>
              <a:t>也不添加到发送队列</a:t>
            </a:r>
            <a:r>
              <a:rPr lang="zh-CN" altLang="en-US" sz="1600" dirty="0">
                <a:effectLst/>
                <a:latin typeface="+mn-ea"/>
                <a:cs typeface="宋体" panose="02010600030101010101" pitchFamily="2" charset="-122"/>
              </a:rPr>
              <a:t>。所以</a:t>
            </a:r>
            <a:r>
              <a:rPr lang="en-US" altLang="zh-CN" sz="1600" dirty="0">
                <a:effectLst/>
                <a:latin typeface="+mn-ea"/>
                <a:cs typeface="宋体" panose="02010600030101010101" pitchFamily="2" charset="-122"/>
              </a:rPr>
              <a:t>SYN_SENT</a:t>
            </a:r>
            <a:r>
              <a:rPr lang="zh-CN" altLang="en-US" sz="1600" dirty="0">
                <a:effectLst/>
                <a:latin typeface="+mn-ea"/>
                <a:cs typeface="宋体" panose="02010600030101010101" pitchFamily="2" charset="-122"/>
              </a:rPr>
              <a:t>状态，收到</a:t>
            </a:r>
            <a:r>
              <a:rPr lang="en-US" altLang="zh-CN" sz="1600" dirty="0">
                <a:effectLst/>
                <a:latin typeface="+mn-ea"/>
                <a:cs typeface="宋体" panose="02010600030101010101" pitchFamily="2" charset="-122"/>
              </a:rPr>
              <a:t>server</a:t>
            </a:r>
            <a:r>
              <a:rPr lang="zh-CN" altLang="en-US" sz="1600" dirty="0">
                <a:effectLst/>
                <a:latin typeface="+mn-ea"/>
                <a:cs typeface="宋体" panose="02010600030101010101" pitchFamily="2" charset="-122"/>
              </a:rPr>
              <a:t>的</a:t>
            </a:r>
            <a:r>
              <a:rPr lang="en-US" altLang="zh-CN" sz="1600" dirty="0">
                <a:effectLst/>
                <a:latin typeface="+mn-ea"/>
                <a:cs typeface="宋体" panose="02010600030101010101" pitchFamily="2" charset="-122"/>
              </a:rPr>
              <a:t>SYN | ACK</a:t>
            </a:r>
            <a:r>
              <a:rPr lang="zh-CN" altLang="en-US" sz="1600" dirty="0">
                <a:effectLst/>
                <a:latin typeface="+mn-ea"/>
                <a:cs typeface="宋体" panose="02010600030101010101" pitchFamily="2" charset="-122"/>
              </a:rPr>
              <a:t>回应时清空发送队列，关闭定时器，更新到下一状态。</a:t>
            </a:r>
            <a:r>
              <a:rPr lang="en-US" altLang="zh-CN" sz="1600" dirty="0">
                <a:effectLst/>
                <a:latin typeface="+mn-ea"/>
                <a:cs typeface="宋体" panose="02010600030101010101" pitchFamily="2" charset="-122"/>
              </a:rPr>
              <a:t>SYN_RECV</a:t>
            </a:r>
            <a:r>
              <a:rPr lang="zh-CN" altLang="en-US" sz="1600" dirty="0">
                <a:effectLst/>
                <a:latin typeface="+mn-ea"/>
                <a:cs typeface="宋体" panose="02010600030101010101" pitchFamily="2" charset="-122"/>
              </a:rPr>
              <a:t>状态的变化也同理，收到</a:t>
            </a:r>
            <a:r>
              <a:rPr lang="en-US" altLang="zh-CN" sz="1600" dirty="0">
                <a:effectLst/>
                <a:latin typeface="+mn-ea"/>
                <a:cs typeface="宋体" panose="02010600030101010101" pitchFamily="2" charset="-122"/>
              </a:rPr>
              <a:t>ACK</a:t>
            </a:r>
            <a:r>
              <a:rPr lang="zh-CN" altLang="en-US" sz="1600" dirty="0">
                <a:effectLst/>
                <a:latin typeface="+mn-ea"/>
                <a:cs typeface="宋体" panose="02010600030101010101" pitchFamily="2" charset="-122"/>
              </a:rPr>
              <a:t>后清空发送队列，关闭定时器，更新到下一状态。在关闭建立的过程中，也与上面说的类似，</a:t>
            </a:r>
            <a:r>
              <a:rPr lang="zh-CN" altLang="en-US" sz="1600" dirty="0">
                <a:solidFill>
                  <a:srgbClr val="FF0000"/>
                </a:solidFill>
                <a:effectLst/>
                <a:latin typeface="+mn-ea"/>
                <a:cs typeface="宋体" panose="02010600030101010101" pitchFamily="2" charset="-122"/>
              </a:rPr>
              <a:t>收到</a:t>
            </a:r>
            <a:r>
              <a:rPr lang="en-US" altLang="zh-CN" sz="1600" dirty="0">
                <a:solidFill>
                  <a:srgbClr val="FF0000"/>
                </a:solidFill>
                <a:effectLst/>
                <a:latin typeface="+mn-ea"/>
                <a:cs typeface="宋体" panose="02010600030101010101" pitchFamily="2" charset="-122"/>
              </a:rPr>
              <a:t>ACK</a:t>
            </a:r>
            <a:r>
              <a:rPr lang="zh-CN" altLang="en-US" sz="1600" dirty="0">
                <a:solidFill>
                  <a:srgbClr val="FF0000"/>
                </a:solidFill>
                <a:effectLst/>
                <a:latin typeface="+mn-ea"/>
                <a:cs typeface="宋体" panose="02010600030101010101" pitchFamily="2" charset="-122"/>
              </a:rPr>
              <a:t>后清空发送队列</a:t>
            </a:r>
            <a:r>
              <a:rPr lang="zh-CN" altLang="en-US" sz="1600" dirty="0">
                <a:effectLst/>
                <a:latin typeface="+mn-ea"/>
                <a:cs typeface="宋体" panose="02010600030101010101" pitchFamily="2" charset="-122"/>
              </a:rPr>
              <a:t>，</a:t>
            </a:r>
            <a:r>
              <a:rPr lang="zh-CN" altLang="en-US" sz="1600" dirty="0">
                <a:solidFill>
                  <a:srgbClr val="FF0000"/>
                </a:solidFill>
                <a:effectLst/>
                <a:latin typeface="+mn-ea"/>
                <a:cs typeface="宋体" panose="02010600030101010101" pitchFamily="2" charset="-122"/>
              </a:rPr>
              <a:t>关闭定时器</a:t>
            </a:r>
            <a:r>
              <a:rPr lang="zh-CN" altLang="en-US" sz="1600" dirty="0">
                <a:effectLst/>
                <a:latin typeface="+mn-ea"/>
                <a:cs typeface="宋体" panose="02010600030101010101" pitchFamily="2" charset="-122"/>
              </a:rPr>
              <a:t>，</a:t>
            </a:r>
            <a:r>
              <a:rPr lang="zh-CN" altLang="en-US" sz="1600" dirty="0">
                <a:solidFill>
                  <a:srgbClr val="FF0000"/>
                </a:solidFill>
                <a:effectLst/>
                <a:latin typeface="+mn-ea"/>
                <a:cs typeface="宋体" panose="02010600030101010101" pitchFamily="2" charset="-122"/>
              </a:rPr>
              <a:t>更新到下一状态</a:t>
            </a:r>
            <a:r>
              <a:rPr lang="zh-CN" altLang="en-US" sz="1600" dirty="0">
                <a:effectLst/>
                <a:latin typeface="+mn-ea"/>
                <a:cs typeface="宋体" panose="02010600030101010101" pitchFamily="2" charset="-122"/>
              </a:rPr>
              <a:t>。</a:t>
            </a:r>
            <a:endParaRPr lang="en-US" altLang="zh-CN" sz="1600" dirty="0">
              <a:effectLst/>
              <a:latin typeface="+mn-ea"/>
              <a:cs typeface="宋体" panose="02010600030101010101" pitchFamily="2" charset="-122"/>
            </a:endParaRPr>
          </a:p>
          <a:p>
            <a:pPr marL="768985" indent="304800" algn="just"/>
            <a:r>
              <a:rPr lang="zh-CN" altLang="en-US" sz="1600" dirty="0">
                <a:effectLst/>
                <a:latin typeface="+mn-ea"/>
                <a:cs typeface="宋体" panose="02010600030101010101" pitchFamily="2" charset="-122"/>
              </a:rPr>
              <a:t>  最后是</a:t>
            </a:r>
            <a:r>
              <a:rPr lang="en-US" altLang="zh-CN" sz="1600" dirty="0">
                <a:effectLst/>
                <a:latin typeface="+mn-ea"/>
                <a:cs typeface="宋体" panose="02010600030101010101" pitchFamily="2" charset="-122"/>
              </a:rPr>
              <a:t>ESTABLISH</a:t>
            </a:r>
            <a:r>
              <a:rPr lang="zh-CN" altLang="en-US" sz="1600" dirty="0">
                <a:effectLst/>
                <a:latin typeface="+mn-ea"/>
                <a:cs typeface="宋体" panose="02010600030101010101" pitchFamily="2" charset="-122"/>
              </a:rPr>
              <a:t>状态，</a:t>
            </a:r>
            <a:r>
              <a:rPr lang="zh-CN" altLang="en-US" sz="1600" dirty="0">
                <a:solidFill>
                  <a:srgbClr val="FF0000"/>
                </a:solidFill>
                <a:effectLst/>
                <a:latin typeface="+mn-ea"/>
                <a:cs typeface="宋体" panose="02010600030101010101" pitchFamily="2" charset="-122"/>
              </a:rPr>
              <a:t>首先判断序列号</a:t>
            </a:r>
            <a:r>
              <a:rPr lang="zh-CN" altLang="en-US" sz="1600" dirty="0">
                <a:effectLst/>
                <a:latin typeface="+mn-ea"/>
                <a:cs typeface="宋体" panose="02010600030101010101" pitchFamily="2" charset="-122"/>
              </a:rPr>
              <a:t>，如果是希望收到的序列号之前的，说明已经收到过，则不做处理，</a:t>
            </a:r>
            <a:r>
              <a:rPr lang="zh-CN" altLang="en-US" sz="1600" dirty="0">
                <a:solidFill>
                  <a:srgbClr val="FF0000"/>
                </a:solidFill>
                <a:effectLst/>
                <a:latin typeface="+mn-ea"/>
                <a:cs typeface="宋体" panose="02010600030101010101" pitchFamily="2" charset="-122"/>
              </a:rPr>
              <a:t>直接回复</a:t>
            </a:r>
            <a:r>
              <a:rPr lang="en-US" altLang="zh-CN" sz="1600" dirty="0">
                <a:solidFill>
                  <a:srgbClr val="FF0000"/>
                </a:solidFill>
                <a:effectLst/>
                <a:latin typeface="+mn-ea"/>
                <a:cs typeface="宋体" panose="02010600030101010101" pitchFamily="2" charset="-122"/>
              </a:rPr>
              <a:t>ACK</a:t>
            </a:r>
            <a:r>
              <a:rPr lang="zh-CN" altLang="en-US" sz="1600" dirty="0">
                <a:effectLst/>
                <a:latin typeface="+mn-ea"/>
                <a:cs typeface="宋体" panose="02010600030101010101" pitchFamily="2" charset="-122"/>
              </a:rPr>
              <a:t>即可。然后，如果是</a:t>
            </a:r>
            <a:r>
              <a:rPr lang="zh-CN" altLang="en-US" sz="1600" dirty="0">
                <a:solidFill>
                  <a:srgbClr val="FF0000"/>
                </a:solidFill>
                <a:effectLst/>
                <a:latin typeface="+mn-ea"/>
                <a:cs typeface="宋体" panose="02010600030101010101" pitchFamily="2" charset="-122"/>
              </a:rPr>
              <a:t>不带数据的</a:t>
            </a:r>
            <a:r>
              <a:rPr lang="en-US" altLang="zh-CN" sz="1600" dirty="0">
                <a:solidFill>
                  <a:srgbClr val="FF0000"/>
                </a:solidFill>
                <a:effectLst/>
                <a:latin typeface="+mn-ea"/>
                <a:cs typeface="宋体" panose="02010600030101010101" pitchFamily="2" charset="-122"/>
              </a:rPr>
              <a:t>ACK</a:t>
            </a:r>
            <a:r>
              <a:rPr lang="zh-CN" altLang="en-US" sz="1600" dirty="0">
                <a:solidFill>
                  <a:srgbClr val="FF0000"/>
                </a:solidFill>
                <a:effectLst/>
                <a:latin typeface="+mn-ea"/>
                <a:cs typeface="宋体" panose="02010600030101010101" pitchFamily="2" charset="-122"/>
              </a:rPr>
              <a:t>包</a:t>
            </a:r>
            <a:r>
              <a:rPr lang="zh-CN" altLang="en-US" sz="1600" dirty="0">
                <a:effectLst/>
                <a:latin typeface="+mn-ea"/>
                <a:cs typeface="宋体" panose="02010600030101010101" pitchFamily="2" charset="-122"/>
              </a:rPr>
              <a:t>，</a:t>
            </a:r>
            <a:r>
              <a:rPr lang="zh-CN" altLang="en-US" sz="1600" dirty="0">
                <a:solidFill>
                  <a:srgbClr val="FF0000"/>
                </a:solidFill>
                <a:effectLst/>
                <a:latin typeface="+mn-ea"/>
                <a:cs typeface="宋体" panose="02010600030101010101" pitchFamily="2" charset="-122"/>
              </a:rPr>
              <a:t>如果</a:t>
            </a:r>
            <a:r>
              <a:rPr lang="en-US" altLang="zh-CN" sz="1600" dirty="0">
                <a:solidFill>
                  <a:srgbClr val="FF0000"/>
                </a:solidFill>
                <a:effectLst/>
                <a:latin typeface="+mn-ea"/>
                <a:cs typeface="宋体" panose="02010600030101010101" pitchFamily="2" charset="-122"/>
              </a:rPr>
              <a:t>ACK</a:t>
            </a:r>
            <a:r>
              <a:rPr lang="zh-CN" altLang="en-US" sz="1600" dirty="0">
                <a:solidFill>
                  <a:srgbClr val="FF0000"/>
                </a:solidFill>
                <a:effectLst/>
                <a:latin typeface="+mn-ea"/>
                <a:cs typeface="宋体" panose="02010600030101010101" pitchFamily="2" charset="-122"/>
              </a:rPr>
              <a:t>更新</a:t>
            </a:r>
            <a:r>
              <a:rPr lang="zh-CN" altLang="en-US" sz="1600" dirty="0">
                <a:effectLst/>
                <a:latin typeface="+mn-ea"/>
                <a:cs typeface="宋体" panose="02010600030101010101" pitchFamily="2" charset="-122"/>
              </a:rPr>
              <a:t>，说明对方实际接收了数据包，</a:t>
            </a:r>
            <a:r>
              <a:rPr lang="zh-CN" altLang="en-US" sz="1600" dirty="0">
                <a:solidFill>
                  <a:srgbClr val="FF0000"/>
                </a:solidFill>
                <a:effectLst/>
                <a:latin typeface="+mn-ea"/>
                <a:cs typeface="宋体" panose="02010600030101010101" pitchFamily="2" charset="-122"/>
              </a:rPr>
              <a:t>将定时器重置</a:t>
            </a:r>
            <a:r>
              <a:rPr lang="zh-CN" altLang="en-US" sz="1600" dirty="0">
                <a:effectLst/>
                <a:latin typeface="+mn-ea"/>
                <a:cs typeface="宋体" panose="02010600030101010101" pitchFamily="2" charset="-122"/>
              </a:rPr>
              <a:t>。最后</a:t>
            </a:r>
            <a:r>
              <a:rPr lang="zh-CN" altLang="en-US" sz="1600" dirty="0">
                <a:solidFill>
                  <a:srgbClr val="FF0000"/>
                </a:solidFill>
                <a:effectLst/>
                <a:latin typeface="+mn-ea"/>
                <a:cs typeface="宋体" panose="02010600030101010101" pitchFamily="2" charset="-122"/>
              </a:rPr>
              <a:t>根据</a:t>
            </a:r>
            <a:r>
              <a:rPr lang="en-US" altLang="zh-CN" sz="1600" dirty="0">
                <a:solidFill>
                  <a:srgbClr val="FF0000"/>
                </a:solidFill>
                <a:effectLst/>
                <a:latin typeface="+mn-ea"/>
                <a:cs typeface="宋体" panose="02010600030101010101" pitchFamily="2" charset="-122"/>
              </a:rPr>
              <a:t>ACK</a:t>
            </a:r>
            <a:r>
              <a:rPr lang="zh-CN" altLang="en-US" sz="1600" dirty="0">
                <a:solidFill>
                  <a:srgbClr val="FF0000"/>
                </a:solidFill>
                <a:effectLst/>
                <a:latin typeface="+mn-ea"/>
                <a:cs typeface="宋体" panose="02010600030101010101" pitchFamily="2" charset="-122"/>
              </a:rPr>
              <a:t>更新发送队列并判断是否取消定时器</a:t>
            </a:r>
            <a:r>
              <a:rPr lang="zh-CN" altLang="en-US" sz="1600" dirty="0">
                <a:effectLst/>
                <a:latin typeface="+mn-ea"/>
                <a:cs typeface="宋体" panose="02010600030101010101" pitchFamily="2" charset="-122"/>
              </a:rPr>
              <a:t>。如果收到</a:t>
            </a:r>
            <a:r>
              <a:rPr lang="zh-CN" altLang="en-US" sz="1600" dirty="0">
                <a:solidFill>
                  <a:srgbClr val="FF0000"/>
                </a:solidFill>
                <a:effectLst/>
                <a:latin typeface="+mn-ea"/>
                <a:cs typeface="宋体" panose="02010600030101010101" pitchFamily="2" charset="-122"/>
              </a:rPr>
              <a:t>带数据的包</a:t>
            </a:r>
            <a:r>
              <a:rPr lang="zh-CN" altLang="en-US" sz="1600" dirty="0">
                <a:effectLst/>
                <a:latin typeface="+mn-ea"/>
                <a:cs typeface="宋体" panose="02010600030101010101" pitchFamily="2" charset="-122"/>
              </a:rPr>
              <a:t>，则交由</a:t>
            </a:r>
            <a:r>
              <a:rPr lang="en-US" altLang="zh-CN" sz="1600" dirty="0" err="1">
                <a:effectLst/>
                <a:latin typeface="+mn-ea"/>
                <a:cs typeface="宋体" panose="02010600030101010101" pitchFamily="2" charset="-122"/>
              </a:rPr>
              <a:t>handle_tcp_recv_data</a:t>
            </a:r>
            <a:r>
              <a:rPr lang="zh-CN" altLang="en-US" sz="1600" dirty="0">
                <a:effectLst/>
                <a:latin typeface="+mn-ea"/>
                <a:cs typeface="宋体" panose="02010600030101010101" pitchFamily="2" charset="-122"/>
              </a:rPr>
              <a:t>函数处理。</a:t>
            </a:r>
            <a:r>
              <a:rPr lang="zh-CN" altLang="en-US" sz="1600" dirty="0">
                <a:solidFill>
                  <a:srgbClr val="FF0000"/>
                </a:solidFill>
                <a:effectLst/>
                <a:latin typeface="+mn-ea"/>
                <a:cs typeface="宋体" panose="02010600030101010101" pitchFamily="2" charset="-122"/>
              </a:rPr>
              <a:t>首先查看缓冲区是否已满</a:t>
            </a:r>
            <a:r>
              <a:rPr lang="zh-CN" altLang="en-US" sz="1600" dirty="0">
                <a:effectLst/>
                <a:latin typeface="+mn-ea"/>
                <a:cs typeface="宋体" panose="02010600030101010101" pitchFamily="2" charset="-122"/>
              </a:rPr>
              <a:t>，满了则先睡眠等待。</a:t>
            </a:r>
            <a:r>
              <a:rPr lang="zh-CN" altLang="en-US" sz="1600" dirty="0">
                <a:solidFill>
                  <a:srgbClr val="FF0000"/>
                </a:solidFill>
                <a:effectLst/>
                <a:latin typeface="+mn-ea"/>
                <a:cs typeface="宋体" panose="02010600030101010101" pitchFamily="2" charset="-122"/>
              </a:rPr>
              <a:t>未满</a:t>
            </a:r>
            <a:r>
              <a:rPr lang="zh-CN" altLang="en-US" sz="1600" dirty="0">
                <a:effectLst/>
                <a:latin typeface="+mn-ea"/>
                <a:cs typeface="宋体" panose="02010600030101010101" pitchFamily="2" charset="-122"/>
              </a:rPr>
              <a:t>则将数据包</a:t>
            </a:r>
            <a:r>
              <a:rPr lang="zh-CN" altLang="en-US" sz="1600" dirty="0">
                <a:solidFill>
                  <a:srgbClr val="FF0000"/>
                </a:solidFill>
                <a:effectLst/>
                <a:latin typeface="+mn-ea"/>
                <a:cs typeface="宋体" panose="02010600030101010101" pitchFamily="2" charset="-122"/>
              </a:rPr>
              <a:t>放入接收队列</a:t>
            </a:r>
            <a:r>
              <a:rPr lang="zh-CN" altLang="en-US" sz="1600" dirty="0">
                <a:effectLst/>
                <a:latin typeface="+mn-ea"/>
                <a:cs typeface="宋体" panose="02010600030101010101" pitchFamily="2" charset="-122"/>
              </a:rPr>
              <a:t>，然后</a:t>
            </a:r>
            <a:r>
              <a:rPr lang="zh-CN" altLang="en-US" sz="1600" dirty="0">
                <a:solidFill>
                  <a:srgbClr val="FF0000"/>
                </a:solidFill>
                <a:effectLst/>
                <a:latin typeface="+mn-ea"/>
                <a:cs typeface="宋体" panose="02010600030101010101" pitchFamily="2" charset="-122"/>
              </a:rPr>
              <a:t>检查接收队列</a:t>
            </a:r>
            <a:r>
              <a:rPr lang="zh-CN" altLang="en-US" sz="1600" dirty="0">
                <a:effectLst/>
                <a:latin typeface="+mn-ea"/>
                <a:cs typeface="宋体" panose="02010600030101010101" pitchFamily="2" charset="-122"/>
              </a:rPr>
              <a:t>，如果</a:t>
            </a:r>
            <a:r>
              <a:rPr lang="zh-CN" altLang="en-US" sz="1600" dirty="0">
                <a:solidFill>
                  <a:srgbClr val="FF0000"/>
                </a:solidFill>
                <a:effectLst/>
                <a:latin typeface="+mn-ea"/>
                <a:cs typeface="宋体" panose="02010600030101010101" pitchFamily="2" charset="-122"/>
              </a:rPr>
              <a:t>有序列号与</a:t>
            </a:r>
            <a:r>
              <a:rPr lang="en-US" altLang="zh-CN" sz="1600" dirty="0" err="1">
                <a:solidFill>
                  <a:srgbClr val="FF0000"/>
                </a:solidFill>
                <a:effectLst/>
                <a:latin typeface="+mn-ea"/>
                <a:cs typeface="宋体" panose="02010600030101010101" pitchFamily="2" charset="-122"/>
              </a:rPr>
              <a:t>rcv_nxt</a:t>
            </a:r>
            <a:r>
              <a:rPr lang="zh-CN" altLang="en-US" sz="1600" dirty="0">
                <a:solidFill>
                  <a:srgbClr val="FF0000"/>
                </a:solidFill>
                <a:effectLst/>
                <a:latin typeface="+mn-ea"/>
                <a:cs typeface="宋体" panose="02010600030101010101" pitchFamily="2" charset="-122"/>
              </a:rPr>
              <a:t>相同的数据包</a:t>
            </a:r>
            <a:r>
              <a:rPr lang="zh-CN" altLang="en-US" sz="1600" dirty="0">
                <a:effectLst/>
                <a:latin typeface="+mn-ea"/>
                <a:cs typeface="宋体" panose="02010600030101010101" pitchFamily="2" charset="-122"/>
              </a:rPr>
              <a:t>，则把收到的与其序列号连续的数据包</a:t>
            </a:r>
            <a:r>
              <a:rPr lang="zh-CN" altLang="en-US" sz="1600" dirty="0">
                <a:solidFill>
                  <a:srgbClr val="FF0000"/>
                </a:solidFill>
                <a:effectLst/>
                <a:latin typeface="+mn-ea"/>
                <a:cs typeface="宋体" panose="02010600030101010101" pitchFamily="2" charset="-122"/>
              </a:rPr>
              <a:t>放入环形缓冲区</a:t>
            </a:r>
            <a:r>
              <a:rPr lang="zh-CN" altLang="en-US" sz="1600" dirty="0">
                <a:effectLst/>
                <a:latin typeface="+mn-ea"/>
                <a:cs typeface="宋体" panose="02010600030101010101" pitchFamily="2" charset="-122"/>
              </a:rPr>
              <a:t>。最后</a:t>
            </a:r>
            <a:r>
              <a:rPr lang="zh-CN" altLang="en-US" sz="1600" dirty="0">
                <a:solidFill>
                  <a:srgbClr val="FF0000"/>
                </a:solidFill>
                <a:effectLst/>
                <a:latin typeface="+mn-ea"/>
                <a:cs typeface="宋体" panose="02010600030101010101" pitchFamily="2" charset="-122"/>
              </a:rPr>
              <a:t>更新接收窗口</a:t>
            </a:r>
            <a:r>
              <a:rPr lang="zh-CN" altLang="en-US" sz="1600" dirty="0">
                <a:effectLst/>
                <a:latin typeface="+mn-ea"/>
                <a:cs typeface="宋体" panose="02010600030101010101" pitchFamily="2" charset="-122"/>
              </a:rPr>
              <a:t>，</a:t>
            </a:r>
            <a:r>
              <a:rPr lang="zh-CN" altLang="en-US" sz="1600" dirty="0">
                <a:solidFill>
                  <a:srgbClr val="FF0000"/>
                </a:solidFill>
                <a:effectLst/>
                <a:latin typeface="+mn-ea"/>
                <a:cs typeface="宋体" panose="02010600030101010101" pitchFamily="2" charset="-122"/>
              </a:rPr>
              <a:t>更新发送队列和定时器</a:t>
            </a:r>
            <a:r>
              <a:rPr lang="zh-CN" altLang="en-US" sz="1600" dirty="0">
                <a:effectLst/>
                <a:latin typeface="+mn-ea"/>
                <a:cs typeface="宋体" panose="02010600030101010101" pitchFamily="2" charset="-122"/>
              </a:rPr>
              <a:t>。</a:t>
            </a:r>
            <a:endParaRPr lang="zh-CN" altLang="zh-CN" sz="1600" dirty="0">
              <a:effectLst/>
              <a:latin typeface="+mn-ea"/>
              <a:cs typeface="宋体" panose="02010600030101010101" pitchFamily="2" charset="-122"/>
            </a:endParaRPr>
          </a:p>
        </p:txBody>
      </p:sp>
      <p:sp>
        <p:nvSpPr>
          <p:cNvPr id="18" name="文本框 17">
            <a:extLst>
              <a:ext uri="{FF2B5EF4-FFF2-40B4-BE49-F238E27FC236}">
                <a16:creationId xmlns:a16="http://schemas.microsoft.com/office/drawing/2014/main" id="{750F5074-25E2-747D-57F5-809A9689871F}"/>
              </a:ext>
            </a:extLst>
          </p:cNvPr>
          <p:cNvSpPr txBox="1"/>
          <p:nvPr/>
        </p:nvSpPr>
        <p:spPr>
          <a:xfrm>
            <a:off x="637295" y="2838834"/>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altLang="zh-CN" sz="2000" b="1" dirty="0">
                <a:solidFill>
                  <a:srgbClr val="000000"/>
                </a:solidFill>
                <a:latin typeface="Arial"/>
                <a:ea typeface="微软雅黑"/>
              </a:rPr>
              <a:t>TCP</a:t>
            </a:r>
            <a:r>
              <a:rPr lang="zh-CN" altLang="en-US" sz="2000" b="1" dirty="0">
                <a:solidFill>
                  <a:srgbClr val="000000"/>
                </a:solidFill>
                <a:latin typeface="Arial"/>
                <a:ea typeface="微软雅黑"/>
              </a:rPr>
              <a:t>数据包与连接管理</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435717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实验结果与分析</a:t>
            </a:r>
          </a:p>
        </p:txBody>
      </p:sp>
      <p:sp>
        <p:nvSpPr>
          <p:cNvPr id="7" name="文本框 6">
            <a:extLst>
              <a:ext uri="{FF2B5EF4-FFF2-40B4-BE49-F238E27FC236}">
                <a16:creationId xmlns:a16="http://schemas.microsoft.com/office/drawing/2014/main" id="{CFF32EAC-95A3-866E-4433-C7BDEEA1BBC6}"/>
              </a:ext>
            </a:extLst>
          </p:cNvPr>
          <p:cNvSpPr txBox="1"/>
          <p:nvPr/>
        </p:nvSpPr>
        <p:spPr>
          <a:xfrm>
            <a:off x="717613" y="1235997"/>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1</a:t>
            </a: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 </a:t>
            </a:r>
            <a:r>
              <a:rPr lang="zh-CN" altLang="en-US" sz="2000" b="1" dirty="0">
                <a:solidFill>
                  <a:srgbClr val="000000"/>
                </a:solidFill>
                <a:latin typeface="Arial"/>
                <a:ea typeface="微软雅黑"/>
              </a:rPr>
              <a:t>  功能正确性验证</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13573658-7175-8407-F94C-AB185B81200F}"/>
              </a:ext>
            </a:extLst>
          </p:cNvPr>
          <p:cNvSpPr txBox="1"/>
          <p:nvPr/>
        </p:nvSpPr>
        <p:spPr>
          <a:xfrm>
            <a:off x="1012963" y="1841157"/>
            <a:ext cx="10577675" cy="369332"/>
          </a:xfrm>
          <a:prstGeom prst="rect">
            <a:avLst/>
          </a:prstGeom>
          <a:noFill/>
        </p:spPr>
        <p:txBody>
          <a:bodyPr wrap="square" rtlCol="0">
            <a:spAutoFit/>
          </a:bodyPr>
          <a:lstStyle/>
          <a:p>
            <a:r>
              <a:rPr lang="zh-CN" altLang="en-US" dirty="0"/>
              <a:t>由于时间限制，只展示本实验</a:t>
            </a:r>
            <a:r>
              <a:rPr lang="en-US" altLang="zh-CN" dirty="0"/>
              <a:t>Server</a:t>
            </a:r>
            <a:r>
              <a:rPr lang="zh-CN" altLang="en-US" dirty="0"/>
              <a:t>与本实验</a:t>
            </a:r>
            <a:r>
              <a:rPr lang="en-US" altLang="zh-CN" dirty="0"/>
              <a:t>Client</a:t>
            </a:r>
            <a:r>
              <a:rPr lang="zh-CN" altLang="en-US" dirty="0"/>
              <a:t>结果</a:t>
            </a:r>
          </a:p>
        </p:txBody>
      </p:sp>
      <p:pic>
        <p:nvPicPr>
          <p:cNvPr id="8" name="图片 7">
            <a:extLst>
              <a:ext uri="{FF2B5EF4-FFF2-40B4-BE49-F238E27FC236}">
                <a16:creationId xmlns:a16="http://schemas.microsoft.com/office/drawing/2014/main" id="{87C0C84A-7AC1-55A6-510C-D57A474A685F}"/>
              </a:ext>
            </a:extLst>
          </p:cNvPr>
          <p:cNvPicPr>
            <a:picLocks noChangeAspect="1"/>
          </p:cNvPicPr>
          <p:nvPr/>
        </p:nvPicPr>
        <p:blipFill>
          <a:blip r:embed="rId3"/>
          <a:stretch>
            <a:fillRect/>
          </a:stretch>
        </p:blipFill>
        <p:spPr>
          <a:xfrm>
            <a:off x="1223319" y="2313825"/>
            <a:ext cx="4118018" cy="2739685"/>
          </a:xfrm>
          <a:prstGeom prst="rect">
            <a:avLst/>
          </a:prstGeom>
        </p:spPr>
      </p:pic>
      <p:pic>
        <p:nvPicPr>
          <p:cNvPr id="9" name="图片 8">
            <a:extLst>
              <a:ext uri="{FF2B5EF4-FFF2-40B4-BE49-F238E27FC236}">
                <a16:creationId xmlns:a16="http://schemas.microsoft.com/office/drawing/2014/main" id="{40549BF2-617F-2895-471B-9D3F5EF4E2B3}"/>
              </a:ext>
            </a:extLst>
          </p:cNvPr>
          <p:cNvPicPr>
            <a:picLocks noChangeAspect="1"/>
          </p:cNvPicPr>
          <p:nvPr/>
        </p:nvPicPr>
        <p:blipFill>
          <a:blip r:embed="rId4"/>
          <a:stretch>
            <a:fillRect/>
          </a:stretch>
        </p:blipFill>
        <p:spPr>
          <a:xfrm>
            <a:off x="6591708" y="2313825"/>
            <a:ext cx="4013234" cy="2819036"/>
          </a:xfrm>
          <a:prstGeom prst="rect">
            <a:avLst/>
          </a:prstGeom>
        </p:spPr>
      </p:pic>
      <p:pic>
        <p:nvPicPr>
          <p:cNvPr id="10" name="图片 9">
            <a:extLst>
              <a:ext uri="{FF2B5EF4-FFF2-40B4-BE49-F238E27FC236}">
                <a16:creationId xmlns:a16="http://schemas.microsoft.com/office/drawing/2014/main" id="{C8D303A8-5855-98E0-9807-F9A4C503B657}"/>
              </a:ext>
            </a:extLst>
          </p:cNvPr>
          <p:cNvPicPr>
            <a:picLocks noChangeAspect="1"/>
          </p:cNvPicPr>
          <p:nvPr/>
        </p:nvPicPr>
        <p:blipFill>
          <a:blip r:embed="rId5"/>
          <a:stretch>
            <a:fillRect/>
          </a:stretch>
        </p:blipFill>
        <p:spPr>
          <a:xfrm>
            <a:off x="6591708" y="5459644"/>
            <a:ext cx="5155565" cy="1287145"/>
          </a:xfrm>
          <a:prstGeom prst="rect">
            <a:avLst/>
          </a:prstGeom>
        </p:spPr>
      </p:pic>
      <p:sp>
        <p:nvSpPr>
          <p:cNvPr id="11" name="文本框 10">
            <a:extLst>
              <a:ext uri="{FF2B5EF4-FFF2-40B4-BE49-F238E27FC236}">
                <a16:creationId xmlns:a16="http://schemas.microsoft.com/office/drawing/2014/main" id="{DD6F1522-E979-9C5A-EE9D-3E9A69A94073}"/>
              </a:ext>
            </a:extLst>
          </p:cNvPr>
          <p:cNvSpPr txBox="1"/>
          <p:nvPr/>
        </p:nvSpPr>
        <p:spPr>
          <a:xfrm>
            <a:off x="694154" y="5459644"/>
            <a:ext cx="5325762" cy="959691"/>
          </a:xfrm>
          <a:prstGeom prst="rect">
            <a:avLst/>
          </a:prstGeom>
          <a:noFill/>
        </p:spPr>
        <p:txBody>
          <a:bodyPr wrap="square" rtlCol="0">
            <a:spAutoFit/>
          </a:bodyPr>
          <a:lstStyle/>
          <a:p>
            <a:r>
              <a:rPr lang="zh-CN" altLang="en-US" dirty="0"/>
              <a:t>        可以看到，虽然传输过程中出现了丢包的现象，但</a:t>
            </a:r>
            <a:r>
              <a:rPr lang="zh-CN" altLang="en-US" dirty="0">
                <a:solidFill>
                  <a:srgbClr val="FF0000"/>
                </a:solidFill>
              </a:rPr>
              <a:t>能正常进行重传</a:t>
            </a:r>
            <a:r>
              <a:rPr lang="zh-CN" altLang="en-US" dirty="0"/>
              <a:t>，完成传输过程。并且传输</a:t>
            </a:r>
            <a:r>
              <a:rPr lang="zh-CN" altLang="en-US" dirty="0">
                <a:solidFill>
                  <a:srgbClr val="FF0000"/>
                </a:solidFill>
              </a:rPr>
              <a:t>只花费了</a:t>
            </a:r>
            <a:r>
              <a:rPr lang="en-US" altLang="zh-CN" dirty="0">
                <a:solidFill>
                  <a:srgbClr val="FF0000"/>
                </a:solidFill>
              </a:rPr>
              <a:t>10s</a:t>
            </a:r>
            <a:r>
              <a:rPr lang="zh-CN" altLang="en-US" dirty="0"/>
              <a:t>，在预计时间范围内</a:t>
            </a:r>
          </a:p>
        </p:txBody>
      </p:sp>
    </p:spTree>
    <p:extLst>
      <p:ext uri="{BB962C8B-B14F-4D97-AF65-F5344CB8AC3E}">
        <p14:creationId xmlns:p14="http://schemas.microsoft.com/office/powerpoint/2010/main" val="1326166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实验中的问题</a:t>
            </a:r>
          </a:p>
        </p:txBody>
      </p:sp>
      <p:sp>
        <p:nvSpPr>
          <p:cNvPr id="6" name="文本框 5">
            <a:extLst>
              <a:ext uri="{FF2B5EF4-FFF2-40B4-BE49-F238E27FC236}">
                <a16:creationId xmlns:a16="http://schemas.microsoft.com/office/drawing/2014/main" id="{89A4C537-108C-9FB2-7EB1-84858796455D}"/>
              </a:ext>
            </a:extLst>
          </p:cNvPr>
          <p:cNvSpPr txBox="1"/>
          <p:nvPr/>
        </p:nvSpPr>
        <p:spPr>
          <a:xfrm>
            <a:off x="1528120" y="1950913"/>
            <a:ext cx="8511746" cy="3366947"/>
          </a:xfrm>
          <a:prstGeom prst="rect">
            <a:avLst/>
          </a:prstGeom>
          <a:noFill/>
        </p:spPr>
        <p:txBody>
          <a:bodyPr wrap="square" rtlCol="0">
            <a:spAutoFit/>
          </a:bodyPr>
          <a:lstStyle/>
          <a:p>
            <a:pPr>
              <a:lnSpc>
                <a:spcPct val="150000"/>
              </a:lnSpc>
            </a:pPr>
            <a:r>
              <a:rPr lang="zh-CN" altLang="en-US" sz="1800" b="0" i="0" u="none" strike="noStrike" baseline="0" dirty="0">
                <a:latin typeface="+mj-ea"/>
                <a:ea typeface="+mj-ea"/>
              </a:rPr>
              <a:t>       本次实验较为复杂，而且由于存在</a:t>
            </a:r>
            <a:r>
              <a:rPr lang="en-US" altLang="zh-CN" sz="1800" b="0" i="0" u="none" strike="noStrike" baseline="0" dirty="0">
                <a:latin typeface="+mj-ea"/>
                <a:ea typeface="+mj-ea"/>
              </a:rPr>
              <a:t>loss</a:t>
            </a:r>
            <a:r>
              <a:rPr lang="zh-CN" altLang="en-US" sz="1800" b="0" i="0" u="none" strike="noStrike" baseline="0" dirty="0">
                <a:latin typeface="+mj-ea"/>
                <a:ea typeface="+mj-ea"/>
              </a:rPr>
              <a:t>的情况，实验测试的随机性很大。大部分的实验出现的</a:t>
            </a:r>
            <a:r>
              <a:rPr lang="en-US" altLang="zh-CN" sz="1800" b="0" i="0" u="none" strike="noStrike" baseline="0" dirty="0">
                <a:latin typeface="+mj-ea"/>
                <a:ea typeface="+mj-ea"/>
              </a:rPr>
              <a:t>bug</a:t>
            </a:r>
            <a:r>
              <a:rPr lang="zh-CN" altLang="en-US" sz="1800" b="0" i="0" u="none" strike="noStrike" baseline="0" dirty="0">
                <a:latin typeface="+mj-ea"/>
                <a:ea typeface="+mj-ea"/>
              </a:rPr>
              <a:t>都难以复现。但通过本次实验也同时暴露了过去代码的一些问题。</a:t>
            </a:r>
            <a:endParaRPr lang="en-US" altLang="zh-CN" sz="1800" b="0" i="0" u="none" strike="noStrike" baseline="0" dirty="0">
              <a:latin typeface="+mj-ea"/>
              <a:ea typeface="+mj-ea"/>
            </a:endParaRPr>
          </a:p>
          <a:p>
            <a:pPr>
              <a:lnSpc>
                <a:spcPct val="150000"/>
              </a:lnSpc>
            </a:pPr>
            <a:r>
              <a:rPr lang="en-US" altLang="zh-CN" dirty="0">
                <a:latin typeface="+mj-ea"/>
                <a:ea typeface="+mj-ea"/>
              </a:rPr>
              <a:t>       </a:t>
            </a:r>
            <a:r>
              <a:rPr lang="zh-CN" altLang="en-US" dirty="0"/>
              <a:t>其中最主要的是最初设计时，</a:t>
            </a:r>
            <a:r>
              <a:rPr lang="zh-CN" altLang="en-US" dirty="0">
                <a:solidFill>
                  <a:srgbClr val="FF0000"/>
                </a:solidFill>
              </a:rPr>
              <a:t>客户端对于接收过的数据包没有发送</a:t>
            </a:r>
            <a:r>
              <a:rPr lang="en-US" altLang="zh-CN" dirty="0">
                <a:solidFill>
                  <a:srgbClr val="FF0000"/>
                </a:solidFill>
              </a:rPr>
              <a:t>ACK</a:t>
            </a:r>
            <a:r>
              <a:rPr lang="zh-CN" altLang="en-US" dirty="0">
                <a:solidFill>
                  <a:srgbClr val="FF0000"/>
                </a:solidFill>
              </a:rPr>
              <a:t>而是直接返回</a:t>
            </a:r>
            <a:r>
              <a:rPr lang="zh-CN" altLang="en-US" dirty="0"/>
              <a:t>，导致如果客户端的</a:t>
            </a:r>
            <a:r>
              <a:rPr lang="en-US" altLang="zh-CN" dirty="0"/>
              <a:t>ACK</a:t>
            </a:r>
            <a:r>
              <a:rPr lang="zh-CN" altLang="en-US" dirty="0"/>
              <a:t>丢了，服务器就会因为重传多次失败而断开连接。当然，通过打印信息和抓包便能定位到问题所在。</a:t>
            </a:r>
            <a:endParaRPr lang="en-US" altLang="zh-CN" dirty="0"/>
          </a:p>
          <a:p>
            <a:pPr>
              <a:lnSpc>
                <a:spcPct val="150000"/>
              </a:lnSpc>
            </a:pPr>
            <a:r>
              <a:rPr lang="en-US" altLang="zh-CN" dirty="0"/>
              <a:t>        </a:t>
            </a:r>
            <a:r>
              <a:rPr lang="zh-CN" altLang="en-US" dirty="0"/>
              <a:t>另外，最初版本对发送队列</a:t>
            </a:r>
            <a:r>
              <a:rPr lang="zh-CN" altLang="en-US" dirty="0">
                <a:solidFill>
                  <a:srgbClr val="FF0000"/>
                </a:solidFill>
              </a:rPr>
              <a:t>没有使用互斥锁</a:t>
            </a:r>
            <a:r>
              <a:rPr lang="zh-CN" altLang="en-US" dirty="0"/>
              <a:t>，但貌似没有出错，后面写报告的时候觉得有问题才加上的。然后后面又发现锁没有初始化，但貌似程序也能跑过。</a:t>
            </a:r>
          </a:p>
        </p:txBody>
      </p:sp>
      <p:sp>
        <p:nvSpPr>
          <p:cNvPr id="8" name="文本框 7">
            <a:extLst>
              <a:ext uri="{FF2B5EF4-FFF2-40B4-BE49-F238E27FC236}">
                <a16:creationId xmlns:a16="http://schemas.microsoft.com/office/drawing/2014/main" id="{98ADD567-AAD6-595E-3AD3-1181113DF5A5}"/>
              </a:ext>
            </a:extLst>
          </p:cNvPr>
          <p:cNvSpPr txBox="1"/>
          <p:nvPr/>
        </p:nvSpPr>
        <p:spPr>
          <a:xfrm flipV="1">
            <a:off x="838200" y="945292"/>
            <a:ext cx="45719" cy="784830"/>
          </a:xfrm>
          <a:prstGeom prst="rect">
            <a:avLst/>
          </a:prstGeom>
          <a:noFill/>
        </p:spPr>
        <p:txBody>
          <a:bodyPr wrap="square" rtlCol="0">
            <a:spAutoFit/>
          </a:bodyPr>
          <a:lstStyle/>
          <a:p>
            <a:pPr algn="l">
              <a:lnSpc>
                <a:spcPct val="150000"/>
              </a:lnSpc>
            </a:pPr>
            <a:endParaRPr kumimoji="0" lang="en-US" altLang="zh-CN" sz="1800" i="0" u="none" strike="noStrike" cap="none" normalizeH="0" baseline="0" dirty="0">
              <a:ln>
                <a:noFill/>
              </a:ln>
              <a:solidFill>
                <a:srgbClr val="000000"/>
              </a:solidFill>
              <a:effectLst/>
              <a:latin typeface="+mn-ea"/>
            </a:endParaRPr>
          </a:p>
          <a:p>
            <a:endParaRPr lang="zh-CN" altLang="en-US" dirty="0"/>
          </a:p>
        </p:txBody>
      </p:sp>
    </p:spTree>
    <p:extLst>
      <p:ext uri="{BB962C8B-B14F-4D97-AF65-F5344CB8AC3E}">
        <p14:creationId xmlns:p14="http://schemas.microsoft.com/office/powerpoint/2010/main" val="3430571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实验心得与体会</a:t>
            </a:r>
          </a:p>
        </p:txBody>
      </p:sp>
      <p:sp>
        <p:nvSpPr>
          <p:cNvPr id="6" name="文本框 5">
            <a:extLst>
              <a:ext uri="{FF2B5EF4-FFF2-40B4-BE49-F238E27FC236}">
                <a16:creationId xmlns:a16="http://schemas.microsoft.com/office/drawing/2014/main" id="{89A4C537-108C-9FB2-7EB1-84858796455D}"/>
              </a:ext>
            </a:extLst>
          </p:cNvPr>
          <p:cNvSpPr txBox="1"/>
          <p:nvPr/>
        </p:nvSpPr>
        <p:spPr>
          <a:xfrm>
            <a:off x="749643" y="1526059"/>
            <a:ext cx="10008973" cy="1615827"/>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kumimoji="0" lang="zh-CN" altLang="en-US" sz="1800" b="1" i="0" u="none" strike="noStrike" cap="none" normalizeH="0" baseline="0" dirty="0">
                <a:ln>
                  <a:noFill/>
                </a:ln>
                <a:solidFill>
                  <a:srgbClr val="000000"/>
                </a:solidFill>
                <a:effectLst/>
                <a:latin typeface="+mn-ea"/>
              </a:rPr>
              <a:t>与理论课联系：</a:t>
            </a:r>
            <a:endParaRPr kumimoji="0" lang="en-US" altLang="zh-CN" sz="1800" b="1" i="0" u="none" strike="noStrike" cap="none" normalizeH="0" baseline="0" dirty="0">
              <a:ln>
                <a:noFill/>
              </a:ln>
              <a:solidFill>
                <a:srgbClr val="000000"/>
              </a:solidFill>
              <a:effectLst/>
              <a:latin typeface="+mn-ea"/>
            </a:endParaRPr>
          </a:p>
          <a:p>
            <a:pPr marL="0" marR="0" lvl="0" indent="0" algn="l" defTabSz="914400" rtl="0" eaLnBrk="0" fontAlgn="base" latinLnBrk="0" hangingPunct="0">
              <a:lnSpc>
                <a:spcPct val="150000"/>
              </a:lnSpc>
              <a:spcBef>
                <a:spcPct val="0"/>
              </a:spcBef>
              <a:spcAft>
                <a:spcPct val="0"/>
              </a:spcAft>
              <a:buClrTx/>
              <a:buSzTx/>
              <a:tabLst/>
            </a:pPr>
            <a:r>
              <a:rPr kumimoji="0" lang="zh-CN" altLang="en-US" sz="1800" i="0" u="none" strike="noStrike" cap="none" normalizeH="0" baseline="0" dirty="0">
                <a:ln>
                  <a:noFill/>
                </a:ln>
                <a:solidFill>
                  <a:srgbClr val="000000"/>
                </a:solidFill>
                <a:effectLst/>
                <a:latin typeface="+mn-ea"/>
              </a:rPr>
              <a:t>       本次实验与理论课的联系主要在于</a:t>
            </a:r>
            <a:r>
              <a:rPr kumimoji="0" lang="en-US" altLang="zh-CN" sz="1800" i="0" u="none" strike="noStrike" cap="none" normalizeH="0" baseline="0" dirty="0">
                <a:ln>
                  <a:noFill/>
                </a:ln>
                <a:solidFill>
                  <a:srgbClr val="000000"/>
                </a:solidFill>
                <a:effectLst/>
                <a:latin typeface="+mn-ea"/>
              </a:rPr>
              <a:t>TCP</a:t>
            </a:r>
            <a:r>
              <a:rPr kumimoji="0" lang="zh-CN" altLang="en-US" sz="1800" i="0" u="none" strike="noStrike" cap="none" normalizeH="0" baseline="0" dirty="0">
                <a:ln>
                  <a:noFill/>
                </a:ln>
                <a:solidFill>
                  <a:srgbClr val="000000"/>
                </a:solidFill>
                <a:effectLst/>
                <a:latin typeface="+mn-ea"/>
              </a:rPr>
              <a:t>的滑动窗口协议，如何进行丢包和乱序的处理，从而实现可靠传输 。</a:t>
            </a:r>
            <a:endParaRPr kumimoji="0" lang="en-US" altLang="zh-CN" sz="1800" i="0" u="none" strike="noStrike" cap="none" normalizeH="0" baseline="0" dirty="0">
              <a:ln>
                <a:noFill/>
              </a:ln>
              <a:solidFill>
                <a:srgbClr val="000000"/>
              </a:solidFill>
              <a:effectLst/>
              <a:latin typeface="+mn-ea"/>
            </a:endParaRPr>
          </a:p>
          <a:p>
            <a:endParaRPr lang="zh-CN" altLang="en-US" dirty="0"/>
          </a:p>
        </p:txBody>
      </p:sp>
      <p:sp>
        <p:nvSpPr>
          <p:cNvPr id="8" name="文本框 7">
            <a:extLst>
              <a:ext uri="{FF2B5EF4-FFF2-40B4-BE49-F238E27FC236}">
                <a16:creationId xmlns:a16="http://schemas.microsoft.com/office/drawing/2014/main" id="{98ADD567-AAD6-595E-3AD3-1181113DF5A5}"/>
              </a:ext>
            </a:extLst>
          </p:cNvPr>
          <p:cNvSpPr txBox="1"/>
          <p:nvPr/>
        </p:nvSpPr>
        <p:spPr>
          <a:xfrm>
            <a:off x="838200" y="3141886"/>
            <a:ext cx="9986319" cy="2446824"/>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kumimoji="0" lang="zh-CN" altLang="en-US" sz="1800" b="1" i="0" u="none" strike="noStrike" cap="none" normalizeH="0" baseline="0" dirty="0">
                <a:ln>
                  <a:noFill/>
                </a:ln>
                <a:solidFill>
                  <a:srgbClr val="000000"/>
                </a:solidFill>
                <a:effectLst/>
                <a:latin typeface="+mn-ea"/>
              </a:rPr>
              <a:t>实验感想：</a:t>
            </a:r>
            <a:endParaRPr kumimoji="0" lang="en-US" altLang="zh-CN" sz="1800" b="1" i="0" u="none" strike="noStrike" cap="none" normalizeH="0" baseline="0" dirty="0">
              <a:ln>
                <a:noFill/>
              </a:ln>
              <a:solidFill>
                <a:srgbClr val="000000"/>
              </a:solidFill>
              <a:effectLst/>
              <a:latin typeface="+mn-ea"/>
            </a:endParaRPr>
          </a:p>
          <a:p>
            <a:pPr algn="l">
              <a:lnSpc>
                <a:spcPct val="150000"/>
              </a:lnSpc>
            </a:pPr>
            <a:r>
              <a:rPr kumimoji="0" lang="zh-CN" altLang="en-US" sz="1800" i="0" u="none" strike="noStrike" cap="none" normalizeH="0" baseline="0" dirty="0">
                <a:ln>
                  <a:noFill/>
                </a:ln>
                <a:solidFill>
                  <a:srgbClr val="000000"/>
                </a:solidFill>
                <a:effectLst/>
                <a:latin typeface="+mn-ea"/>
              </a:rPr>
              <a:t>       本次实验对有</a:t>
            </a:r>
            <a:r>
              <a:rPr kumimoji="0" lang="zh-CN" altLang="en-US" sz="1800" i="0" u="none" strike="noStrike" cap="none" normalizeH="0" baseline="0" dirty="0">
                <a:ln>
                  <a:noFill/>
                </a:ln>
                <a:solidFill>
                  <a:srgbClr val="FF0000"/>
                </a:solidFill>
                <a:effectLst/>
                <a:latin typeface="+mn-ea"/>
              </a:rPr>
              <a:t>丢包和乱序的</a:t>
            </a:r>
            <a:r>
              <a:rPr kumimoji="0" lang="en-US" altLang="zh-CN" sz="1800" i="0" u="none" strike="noStrike" cap="none" normalizeH="0" baseline="0" dirty="0">
                <a:ln>
                  <a:noFill/>
                </a:ln>
                <a:solidFill>
                  <a:srgbClr val="FF0000"/>
                </a:solidFill>
                <a:effectLst/>
                <a:latin typeface="+mn-ea"/>
              </a:rPr>
              <a:t>TCP</a:t>
            </a:r>
            <a:r>
              <a:rPr kumimoji="0" lang="zh-CN" altLang="en-US" sz="1800" i="0" u="none" strike="noStrike" cap="none" normalizeH="0" baseline="0" dirty="0">
                <a:ln>
                  <a:noFill/>
                </a:ln>
                <a:solidFill>
                  <a:srgbClr val="FF0000"/>
                </a:solidFill>
                <a:effectLst/>
                <a:latin typeface="+mn-ea"/>
              </a:rPr>
              <a:t>传输机制</a:t>
            </a:r>
            <a:r>
              <a:rPr kumimoji="0" lang="zh-CN" altLang="en-US" sz="1800" i="0" u="none" strike="noStrike" cap="none" normalizeH="0" baseline="0" dirty="0">
                <a:ln>
                  <a:noFill/>
                </a:ln>
                <a:solidFill>
                  <a:srgbClr val="000000"/>
                </a:solidFill>
                <a:effectLst/>
                <a:latin typeface="+mn-ea"/>
              </a:rPr>
              <a:t>有了一个比较完整的实现。通过</a:t>
            </a:r>
            <a:r>
              <a:rPr kumimoji="0" lang="en-US" altLang="zh-CN" sz="1800" i="0" u="none" strike="noStrike" cap="none" normalizeH="0" baseline="0" dirty="0">
                <a:ln>
                  <a:noFill/>
                </a:ln>
                <a:solidFill>
                  <a:srgbClr val="000000"/>
                </a:solidFill>
                <a:effectLst/>
                <a:latin typeface="+mn-ea"/>
              </a:rPr>
              <a:t>Wireshark</a:t>
            </a:r>
            <a:r>
              <a:rPr kumimoji="0" lang="zh-CN" altLang="en-US" sz="1800" i="0" u="none" strike="noStrike" cap="none" normalizeH="0" baseline="0" dirty="0">
                <a:ln>
                  <a:noFill/>
                </a:ln>
                <a:solidFill>
                  <a:srgbClr val="000000"/>
                </a:solidFill>
                <a:effectLst/>
                <a:latin typeface="+mn-ea"/>
              </a:rPr>
              <a:t>抓包以及收发数据打印，对整个</a:t>
            </a:r>
            <a:r>
              <a:rPr kumimoji="0" lang="en-US" altLang="zh-CN" sz="1800" i="0" u="none" strike="noStrike" cap="none" normalizeH="0" baseline="0" dirty="0" err="1">
                <a:ln>
                  <a:noFill/>
                </a:ln>
                <a:solidFill>
                  <a:srgbClr val="000000"/>
                </a:solidFill>
                <a:effectLst/>
                <a:latin typeface="+mn-ea"/>
              </a:rPr>
              <a:t>tcp</a:t>
            </a:r>
            <a:r>
              <a:rPr kumimoji="0" lang="zh-CN" altLang="en-US" sz="1800" i="0" u="none" strike="noStrike" cap="none" normalizeH="0" baseline="0" dirty="0">
                <a:ln>
                  <a:noFill/>
                </a:ln>
                <a:solidFill>
                  <a:srgbClr val="000000"/>
                </a:solidFill>
                <a:effectLst/>
                <a:latin typeface="+mn-ea"/>
              </a:rPr>
              <a:t>机制运行的过程有了进一步的理解。</a:t>
            </a:r>
          </a:p>
          <a:p>
            <a:pPr algn="l">
              <a:lnSpc>
                <a:spcPct val="150000"/>
              </a:lnSpc>
            </a:pPr>
            <a:endParaRPr lang="zh-CN" altLang="en-US" dirty="0"/>
          </a:p>
          <a:p>
            <a:pPr algn="l">
              <a:lnSpc>
                <a:spcPct val="150000"/>
              </a:lnSpc>
            </a:pPr>
            <a:endParaRPr kumimoji="0" lang="en-US" altLang="zh-CN" sz="1800" i="0" u="none" strike="noStrike" cap="none" normalizeH="0" baseline="0" dirty="0">
              <a:ln>
                <a:noFill/>
              </a:ln>
              <a:solidFill>
                <a:srgbClr val="000000"/>
              </a:solidFill>
              <a:effectLst/>
              <a:latin typeface="+mn-ea"/>
            </a:endParaRPr>
          </a:p>
          <a:p>
            <a:endParaRPr lang="zh-CN" altLang="en-US" dirty="0"/>
          </a:p>
        </p:txBody>
      </p:sp>
    </p:spTree>
    <p:extLst>
      <p:ext uri="{BB962C8B-B14F-4D97-AF65-F5344CB8AC3E}">
        <p14:creationId xmlns:p14="http://schemas.microsoft.com/office/powerpoint/2010/main" val="654533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78039" y="3057033"/>
            <a:ext cx="5614382" cy="122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lnSpc>
                <a:spcPct val="150000"/>
              </a:lnSpc>
              <a:spcBef>
                <a:spcPct val="0"/>
              </a:spcBef>
              <a:spcAft>
                <a:spcPct val="0"/>
              </a:spcAft>
              <a:defRPr/>
            </a:pPr>
            <a:r>
              <a:rPr lang="zh-CN" altLang="en-US" sz="2600" dirty="0">
                <a:solidFill>
                  <a:srgbClr val="FFFFFF"/>
                </a:solidFill>
                <a:latin typeface="微软雅黑" panose="020B0503020204020204" charset="-122"/>
                <a:ea typeface="微软雅黑" panose="020B0503020204020204" charset="-122"/>
              </a:rPr>
              <a:t>网络传输机制实验三：拥塞控制</a:t>
            </a:r>
          </a:p>
          <a:p>
            <a:pPr marL="0" marR="0" lvl="0" indent="0" algn="l" defTabSz="913765" rtl="0" eaLnBrk="1" fontAlgn="base" latinLnBrk="0" hangingPunct="1">
              <a:lnSpc>
                <a:spcPct val="150000"/>
              </a:lnSpc>
              <a:spcBef>
                <a:spcPct val="0"/>
              </a:spcBef>
              <a:spcAft>
                <a:spcPct val="0"/>
              </a:spcAft>
              <a:buClrTx/>
              <a:buSzTx/>
              <a:buFontTx/>
              <a:buNone/>
              <a:defRPr/>
            </a:pPr>
            <a:endParaRPr kumimoji="0" lang="zh-CN" altLang="en-US" sz="26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0246" name="TextBox 25"/>
          <p:cNvSpPr txBox="1">
            <a:spLocks noChangeArrowheads="1"/>
          </p:cNvSpPr>
          <p:nvPr/>
        </p:nvSpPr>
        <p:spPr bwMode="auto">
          <a:xfrm>
            <a:off x="3778363" y="2349922"/>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rPr>
              <a:t>第三部分</a:t>
            </a: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03</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5" grpId="0" autoUpdateAnimBg="0"/>
      <p:bldP spid="10246" grpId="0" autoUpdateAnimBg="0"/>
      <p:bldP spid="1024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实验任务与流程</a:t>
            </a:r>
          </a:p>
        </p:txBody>
      </p:sp>
      <p:sp>
        <p:nvSpPr>
          <p:cNvPr id="4" name="内容占位符 3">
            <a:extLst>
              <a:ext uri="{FF2B5EF4-FFF2-40B4-BE49-F238E27FC236}">
                <a16:creationId xmlns:a16="http://schemas.microsoft.com/office/drawing/2014/main" id="{F9662B13-1DA5-23BA-23C9-8DC563391E8D}"/>
              </a:ext>
            </a:extLst>
          </p:cNvPr>
          <p:cNvSpPr>
            <a:spLocks noGrp="1"/>
          </p:cNvSpPr>
          <p:nvPr>
            <p:ph idx="1"/>
          </p:nvPr>
        </p:nvSpPr>
        <p:spPr>
          <a:xfrm>
            <a:off x="883508" y="1340768"/>
            <a:ext cx="10470292" cy="1946129"/>
          </a:xfrm>
        </p:spPr>
        <p:txBody>
          <a:bodyPr/>
          <a:lstStyle/>
          <a:p>
            <a:pPr marL="0" indent="0">
              <a:buNone/>
            </a:pP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2" name="文本框 1">
            <a:extLst>
              <a:ext uri="{FF2B5EF4-FFF2-40B4-BE49-F238E27FC236}">
                <a16:creationId xmlns:a16="http://schemas.microsoft.com/office/drawing/2014/main" id="{B347D3F2-0C8A-A7A1-FD1E-F42F3E3C4152}"/>
              </a:ext>
            </a:extLst>
          </p:cNvPr>
          <p:cNvSpPr txBox="1"/>
          <p:nvPr/>
        </p:nvSpPr>
        <p:spPr>
          <a:xfrm>
            <a:off x="998076" y="2082115"/>
            <a:ext cx="9363064" cy="646331"/>
          </a:xfrm>
          <a:prstGeom prst="rect">
            <a:avLst/>
          </a:prstGeom>
          <a:noFill/>
        </p:spPr>
        <p:txBody>
          <a:bodyPr wrap="square" rtlCol="0">
            <a:spAutoFit/>
          </a:bodyPr>
          <a:lstStyle/>
          <a:p>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         了解</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的拥塞控制机制，了解</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拥塞状态的转移过程，掌握数据包的发送条件、拥塞窗口的变化、快重传快恢复的实现方法，设计实现 </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 </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的拥塞控制机制。</a:t>
            </a:r>
            <a:endParaRPr lang="zh-CN" altLang="en-US" dirty="0"/>
          </a:p>
        </p:txBody>
      </p:sp>
      <p:sp>
        <p:nvSpPr>
          <p:cNvPr id="7" name="文本框 6">
            <a:extLst>
              <a:ext uri="{FF2B5EF4-FFF2-40B4-BE49-F238E27FC236}">
                <a16:creationId xmlns:a16="http://schemas.microsoft.com/office/drawing/2014/main" id="{C7A59145-3D4E-B3A4-3B06-CC0C28239575}"/>
              </a:ext>
            </a:extLst>
          </p:cNvPr>
          <p:cNvSpPr txBox="1"/>
          <p:nvPr/>
        </p:nvSpPr>
        <p:spPr>
          <a:xfrm>
            <a:off x="1283043" y="3469793"/>
            <a:ext cx="10256645" cy="1615827"/>
          </a:xfrm>
          <a:prstGeom prst="rect">
            <a:avLst/>
          </a:prstGeom>
          <a:noFill/>
        </p:spPr>
        <p:txBody>
          <a:bodyPr wrap="square" rtlCol="0">
            <a:spAutoFit/>
          </a:bodyPr>
          <a:lstStyle/>
          <a:p>
            <a:pPr lvl="0" algn="l">
              <a:lnSpc>
                <a:spcPct val="150000"/>
              </a:lnSpc>
              <a:buClr>
                <a:srgbClr val="101214"/>
              </a:buClr>
              <a:buSzPts val="1200"/>
            </a:pP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1.     </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实现拥塞控制功能。</a:t>
            </a:r>
          </a:p>
          <a:p>
            <a:pPr lvl="0" algn="l">
              <a:lnSpc>
                <a:spcPct val="150000"/>
              </a:lnSpc>
              <a:buClr>
                <a:srgbClr val="101214"/>
              </a:buClr>
              <a:buSzPts val="1200"/>
            </a:pP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2.     </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在给定拓扑下验证拥塞控制的正确性。</a:t>
            </a:r>
          </a:p>
          <a:p>
            <a:pPr lvl="0" algn="l">
              <a:lnSpc>
                <a:spcPct val="150000"/>
              </a:lnSpc>
              <a:buClr>
                <a:srgbClr val="101214"/>
              </a:buClr>
              <a:buSzPts val="1200"/>
            </a:pP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3.     </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记录拥塞窗口值，画出拥塞窗口的变化曲线图。</a:t>
            </a:r>
          </a:p>
          <a:p>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868209" y="3217053"/>
            <a:ext cx="5614382" cy="62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lnSpc>
                <a:spcPct val="150000"/>
              </a:lnSpc>
              <a:spcBef>
                <a:spcPct val="0"/>
              </a:spcBef>
              <a:spcAft>
                <a:spcPct val="0"/>
              </a:spcAft>
              <a:defRPr/>
            </a:pPr>
            <a:r>
              <a:rPr lang="zh-CN" altLang="en-US" sz="2600" dirty="0">
                <a:solidFill>
                  <a:srgbClr val="FFFFFF"/>
                </a:solidFill>
                <a:latin typeface="微软雅黑" panose="020B0503020204020204" charset="-122"/>
                <a:ea typeface="微软雅黑" panose="020B0503020204020204" charset="-122"/>
              </a:rPr>
              <a:t>网络传输机制实验一</a:t>
            </a:r>
          </a:p>
        </p:txBody>
      </p:sp>
      <p:sp>
        <p:nvSpPr>
          <p:cNvPr id="10246" name="TextBox 25"/>
          <p:cNvSpPr txBox="1">
            <a:spLocks noChangeArrowheads="1"/>
          </p:cNvSpPr>
          <p:nvPr/>
        </p:nvSpPr>
        <p:spPr bwMode="auto">
          <a:xfrm>
            <a:off x="3778363" y="2349922"/>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rPr>
              <a:t>第一部分</a:t>
            </a:r>
          </a:p>
        </p:txBody>
      </p:sp>
      <p:sp>
        <p:nvSpPr>
          <p:cNvPr id="10247" name="TextBox 26"/>
          <p:cNvSpPr txBox="1">
            <a:spLocks noChangeArrowheads="1"/>
          </p:cNvSpPr>
          <p:nvPr/>
        </p:nvSpPr>
        <p:spPr bwMode="auto">
          <a:xfrm>
            <a:off x="1198095" y="2245187"/>
            <a:ext cx="2081987" cy="1937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01</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5" grpId="0" autoUpdateAnimBg="0"/>
      <p:bldP spid="10246" grpId="0" autoUpdateAnimBg="0"/>
      <p:bldP spid="10247"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a:t>
            </a:r>
            <a:r>
              <a:rPr lang="zh-CN" altLang="en-US" dirty="0"/>
              <a:t>拥塞状态转移</a:t>
            </a:r>
          </a:p>
        </p:txBody>
      </p:sp>
      <p:sp>
        <p:nvSpPr>
          <p:cNvPr id="2" name="文本框 1">
            <a:extLst>
              <a:ext uri="{FF2B5EF4-FFF2-40B4-BE49-F238E27FC236}">
                <a16:creationId xmlns:a16="http://schemas.microsoft.com/office/drawing/2014/main" id="{92B2F3FB-D327-2DBF-266C-FA16136C2ABB}"/>
              </a:ext>
            </a:extLst>
          </p:cNvPr>
          <p:cNvSpPr txBox="1"/>
          <p:nvPr/>
        </p:nvSpPr>
        <p:spPr>
          <a:xfrm>
            <a:off x="472109" y="1903712"/>
            <a:ext cx="5502383" cy="4078039"/>
          </a:xfrm>
          <a:prstGeom prst="rect">
            <a:avLst/>
          </a:prstGeom>
          <a:noFill/>
        </p:spPr>
        <p:txBody>
          <a:bodyPr wrap="square" rtlCol="0">
            <a:spAutoFit/>
          </a:bodyPr>
          <a:lstStyle/>
          <a:p>
            <a:pPr marL="342900" lvl="0" indent="-342900" algn="just">
              <a:lnSpc>
                <a:spcPct val="150000"/>
              </a:lnSpc>
              <a:spcBef>
                <a:spcPts val="600"/>
              </a:spcBef>
              <a:spcAft>
                <a:spcPts val="600"/>
              </a:spcAft>
              <a:buFont typeface="Wingdings" panose="05000000000000000000" pitchFamily="2" charset="2"/>
              <a:buChar char=""/>
            </a:pPr>
            <a:r>
              <a:rPr lang="zh-CN" altLang="zh-CN" sz="1200" b="1" dirty="0">
                <a:solidFill>
                  <a:srgbClr val="101214"/>
                </a:solidFill>
                <a:effectLst/>
                <a:latin typeface="+mn-ea"/>
                <a:cs typeface="宋体" panose="02010600030101010101" pitchFamily="2" charset="-122"/>
              </a:rPr>
              <a:t>慢启动（</a:t>
            </a:r>
            <a:r>
              <a:rPr lang="en-US" altLang="zh-CN" sz="1200" b="1" dirty="0">
                <a:solidFill>
                  <a:srgbClr val="101214"/>
                </a:solidFill>
                <a:effectLst/>
                <a:latin typeface="+mn-ea"/>
                <a:cs typeface="宋体" panose="02010600030101010101" pitchFamily="2" charset="-122"/>
              </a:rPr>
              <a:t>Slow Start</a:t>
            </a:r>
            <a:r>
              <a:rPr lang="zh-CN" altLang="zh-CN" sz="1200" b="1" dirty="0">
                <a:solidFill>
                  <a:srgbClr val="101214"/>
                </a:solidFill>
                <a:effectLst/>
                <a:latin typeface="+mn-ea"/>
                <a:cs typeface="宋体" panose="02010600030101010101" pitchFamily="2" charset="-122"/>
              </a:rPr>
              <a:t>）</a:t>
            </a:r>
            <a:endParaRPr lang="zh-CN" altLang="zh-CN" sz="1200" dirty="0">
              <a:solidFill>
                <a:srgbClr val="00000A"/>
              </a:solidFill>
              <a:effectLst/>
              <a:latin typeface="+mn-ea"/>
              <a:cs typeface="宋体" panose="02010600030101010101" pitchFamily="2" charset="-122"/>
            </a:endParaRPr>
          </a:p>
          <a:p>
            <a:pPr lvl="0" algn="just">
              <a:lnSpc>
                <a:spcPct val="150000"/>
              </a:lnSpc>
              <a:spcBef>
                <a:spcPts val="600"/>
              </a:spcBef>
              <a:spcAft>
                <a:spcPts val="600"/>
              </a:spcAft>
            </a:pPr>
            <a:r>
              <a:rPr lang="en-US" altLang="zh-CN" sz="1200" dirty="0">
                <a:solidFill>
                  <a:srgbClr val="101214"/>
                </a:solidFill>
                <a:latin typeface="+mn-ea"/>
                <a:cs typeface="宋体" panose="02010600030101010101" pitchFamily="2" charset="-122"/>
              </a:rPr>
              <a:t>         </a:t>
            </a:r>
            <a:r>
              <a:rPr lang="zh-CN" altLang="zh-CN" sz="1200" dirty="0">
                <a:solidFill>
                  <a:srgbClr val="101214"/>
                </a:solidFill>
                <a:effectLst/>
                <a:latin typeface="+mn-ea"/>
                <a:cs typeface="宋体" panose="02010600030101010101" pitchFamily="2" charset="-122"/>
              </a:rPr>
              <a:t>对方每确认一个报文段</a:t>
            </a:r>
            <a:r>
              <a:rPr lang="zh-CN" altLang="en-US" sz="1200" dirty="0">
                <a:solidFill>
                  <a:srgbClr val="101214"/>
                </a:solidFill>
                <a:effectLst/>
                <a:latin typeface="+mn-ea"/>
                <a:cs typeface="宋体" panose="02010600030101010101" pitchFamily="2" charset="-122"/>
              </a:rPr>
              <a:t>，</a:t>
            </a:r>
            <a:r>
              <a:rPr lang="en-US" altLang="zh-CN" sz="1200" dirty="0" err="1">
                <a:solidFill>
                  <a:srgbClr val="101214"/>
                </a:solidFill>
                <a:effectLst/>
                <a:latin typeface="+mn-ea"/>
                <a:cs typeface="宋体" panose="02010600030101010101" pitchFamily="2" charset="-122"/>
              </a:rPr>
              <a:t>cwnd</a:t>
            </a:r>
            <a:r>
              <a:rPr lang="zh-CN" altLang="zh-CN" sz="1200" dirty="0">
                <a:solidFill>
                  <a:srgbClr val="101214"/>
                </a:solidFill>
                <a:effectLst/>
                <a:latin typeface="+mn-ea"/>
                <a:cs typeface="宋体" panose="02010600030101010101" pitchFamily="2" charset="-122"/>
              </a:rPr>
              <a:t>增加</a:t>
            </a:r>
            <a:r>
              <a:rPr lang="en-US" altLang="zh-CN" sz="1200" dirty="0">
                <a:solidFill>
                  <a:srgbClr val="101214"/>
                </a:solidFill>
                <a:effectLst/>
                <a:latin typeface="+mn-ea"/>
                <a:cs typeface="宋体" panose="02010600030101010101" pitchFamily="2" charset="-122"/>
              </a:rPr>
              <a:t>1MSS</a:t>
            </a:r>
            <a:r>
              <a:rPr lang="zh-CN" altLang="en-US" sz="1200" dirty="0">
                <a:solidFill>
                  <a:srgbClr val="101214"/>
                </a:solidFill>
                <a:effectLst/>
                <a:latin typeface="+mn-ea"/>
                <a:cs typeface="宋体" panose="02010600030101010101" pitchFamily="2" charset="-122"/>
              </a:rPr>
              <a:t>，</a:t>
            </a:r>
            <a:r>
              <a:rPr lang="zh-CN" altLang="zh-CN" sz="1200" dirty="0">
                <a:solidFill>
                  <a:srgbClr val="101214"/>
                </a:solidFill>
                <a:effectLst/>
                <a:latin typeface="+mn-ea"/>
                <a:cs typeface="宋体" panose="02010600030101010101" pitchFamily="2" charset="-122"/>
              </a:rPr>
              <a:t>直到</a:t>
            </a:r>
            <a:r>
              <a:rPr lang="en-US" altLang="zh-CN" sz="1200" dirty="0" err="1">
                <a:solidFill>
                  <a:srgbClr val="101214"/>
                </a:solidFill>
                <a:effectLst/>
                <a:latin typeface="+mn-ea"/>
                <a:cs typeface="宋体" panose="02010600030101010101" pitchFamily="2" charset="-122"/>
              </a:rPr>
              <a:t>cwnd</a:t>
            </a:r>
            <a:r>
              <a:rPr lang="zh-CN" altLang="zh-CN" sz="1200" dirty="0">
                <a:solidFill>
                  <a:srgbClr val="101214"/>
                </a:solidFill>
                <a:effectLst/>
                <a:latin typeface="+mn-ea"/>
                <a:cs typeface="宋体" panose="02010600030101010101" pitchFamily="2" charset="-122"/>
              </a:rPr>
              <a:t>超过</a:t>
            </a:r>
            <a:r>
              <a:rPr lang="en-US" altLang="zh-CN" sz="1200" dirty="0" err="1">
                <a:solidFill>
                  <a:srgbClr val="101214"/>
                </a:solidFill>
                <a:effectLst/>
                <a:latin typeface="+mn-ea"/>
                <a:cs typeface="宋体" panose="02010600030101010101" pitchFamily="2" charset="-122"/>
              </a:rPr>
              <a:t>ssthresh</a:t>
            </a:r>
            <a:r>
              <a:rPr lang="zh-CN" altLang="zh-CN" sz="1200" dirty="0">
                <a:solidFill>
                  <a:srgbClr val="101214"/>
                </a:solidFill>
                <a:effectLst/>
                <a:latin typeface="+mn-ea"/>
                <a:cs typeface="宋体" panose="02010600030101010101" pitchFamily="2" charset="-122"/>
              </a:rPr>
              <a:t>值</a:t>
            </a:r>
            <a:endParaRPr lang="zh-CN" altLang="zh-CN" sz="1200" dirty="0">
              <a:solidFill>
                <a:srgbClr val="00000A"/>
              </a:solidFill>
              <a:effectLst/>
              <a:latin typeface="+mn-ea"/>
              <a:cs typeface="宋体" panose="02010600030101010101" pitchFamily="2" charset="-122"/>
            </a:endParaRPr>
          </a:p>
          <a:p>
            <a:pPr lvl="0" algn="just">
              <a:lnSpc>
                <a:spcPct val="150000"/>
              </a:lnSpc>
              <a:spcBef>
                <a:spcPts val="600"/>
              </a:spcBef>
              <a:spcAft>
                <a:spcPts val="600"/>
              </a:spcAft>
            </a:pPr>
            <a:r>
              <a:rPr lang="en-US" altLang="zh-CN" sz="1200" dirty="0">
                <a:solidFill>
                  <a:srgbClr val="101214"/>
                </a:solidFill>
                <a:effectLst/>
                <a:latin typeface="+mn-ea"/>
                <a:cs typeface="宋体" panose="02010600030101010101" pitchFamily="2" charset="-122"/>
              </a:rPr>
              <a:t>         </a:t>
            </a:r>
            <a:r>
              <a:rPr lang="zh-CN" altLang="zh-CN" sz="1200" dirty="0">
                <a:solidFill>
                  <a:srgbClr val="101214"/>
                </a:solidFill>
                <a:effectLst/>
                <a:latin typeface="+mn-ea"/>
                <a:cs typeface="宋体" panose="02010600030101010101" pitchFamily="2" charset="-122"/>
              </a:rPr>
              <a:t>经过</a:t>
            </a:r>
            <a:r>
              <a:rPr lang="en-US" altLang="zh-CN" sz="1200" dirty="0">
                <a:solidFill>
                  <a:srgbClr val="101214"/>
                </a:solidFill>
                <a:effectLst/>
                <a:latin typeface="+mn-ea"/>
                <a:cs typeface="宋体" panose="02010600030101010101" pitchFamily="2" charset="-122"/>
              </a:rPr>
              <a:t>1</a:t>
            </a:r>
            <a:r>
              <a:rPr lang="zh-CN" altLang="zh-CN" sz="1200" dirty="0">
                <a:solidFill>
                  <a:srgbClr val="101214"/>
                </a:solidFill>
                <a:effectLst/>
                <a:latin typeface="+mn-ea"/>
                <a:cs typeface="宋体" panose="02010600030101010101" pitchFamily="2" charset="-122"/>
              </a:rPr>
              <a:t>个</a:t>
            </a:r>
            <a:r>
              <a:rPr lang="en-US" altLang="zh-CN" sz="1200" dirty="0">
                <a:solidFill>
                  <a:srgbClr val="101214"/>
                </a:solidFill>
                <a:effectLst/>
                <a:latin typeface="+mn-ea"/>
                <a:cs typeface="宋体" panose="02010600030101010101" pitchFamily="2" charset="-122"/>
              </a:rPr>
              <a:t>RTT</a:t>
            </a:r>
            <a:r>
              <a:rPr lang="zh-CN" altLang="en-US" sz="1200" dirty="0">
                <a:solidFill>
                  <a:srgbClr val="101214"/>
                </a:solidFill>
                <a:effectLst/>
                <a:latin typeface="+mn-ea"/>
                <a:cs typeface="宋体" panose="02010600030101010101" pitchFamily="2" charset="-122"/>
              </a:rPr>
              <a:t>，</a:t>
            </a:r>
            <a:r>
              <a:rPr lang="zh-CN" altLang="zh-CN" sz="1200" dirty="0">
                <a:solidFill>
                  <a:srgbClr val="101214"/>
                </a:solidFill>
                <a:effectLst/>
                <a:latin typeface="+mn-ea"/>
                <a:cs typeface="宋体" panose="02010600030101010101" pitchFamily="2" charset="-122"/>
              </a:rPr>
              <a:t>前一个</a:t>
            </a:r>
            <a:r>
              <a:rPr lang="en-US" altLang="zh-CN" sz="1200" dirty="0" err="1">
                <a:solidFill>
                  <a:srgbClr val="101214"/>
                </a:solidFill>
                <a:effectLst/>
                <a:latin typeface="+mn-ea"/>
                <a:cs typeface="宋体" panose="02010600030101010101" pitchFamily="2" charset="-122"/>
              </a:rPr>
              <a:t>cwnd</a:t>
            </a:r>
            <a:r>
              <a:rPr lang="zh-CN" altLang="zh-CN" sz="1200" dirty="0">
                <a:solidFill>
                  <a:srgbClr val="101214"/>
                </a:solidFill>
                <a:effectLst/>
                <a:latin typeface="+mn-ea"/>
                <a:cs typeface="宋体" panose="02010600030101010101" pitchFamily="2" charset="-122"/>
              </a:rPr>
              <a:t>的所有数据被确认后</a:t>
            </a:r>
            <a:r>
              <a:rPr lang="zh-CN" altLang="en-US" sz="1200" dirty="0">
                <a:solidFill>
                  <a:srgbClr val="101214"/>
                </a:solidFill>
                <a:effectLst/>
                <a:latin typeface="+mn-ea"/>
                <a:cs typeface="宋体" panose="02010600030101010101" pitchFamily="2" charset="-122"/>
              </a:rPr>
              <a:t>，</a:t>
            </a:r>
            <a:r>
              <a:rPr lang="en-US" altLang="zh-CN" sz="1200" dirty="0" err="1">
                <a:solidFill>
                  <a:srgbClr val="101214"/>
                </a:solidFill>
                <a:effectLst/>
                <a:latin typeface="+mn-ea"/>
                <a:cs typeface="宋体" panose="02010600030101010101" pitchFamily="2" charset="-122"/>
              </a:rPr>
              <a:t>cwnd</a:t>
            </a:r>
            <a:r>
              <a:rPr lang="zh-CN" altLang="zh-CN" sz="1200" dirty="0">
                <a:solidFill>
                  <a:srgbClr val="101214"/>
                </a:solidFill>
                <a:effectLst/>
                <a:latin typeface="+mn-ea"/>
                <a:cs typeface="宋体" panose="02010600030101010101" pitchFamily="2" charset="-122"/>
              </a:rPr>
              <a:t>大小翻倍</a:t>
            </a:r>
            <a:endParaRPr lang="zh-CN" altLang="zh-CN" sz="1200" dirty="0">
              <a:solidFill>
                <a:srgbClr val="00000A"/>
              </a:solidFill>
              <a:effectLst/>
              <a:latin typeface="+mn-ea"/>
              <a:cs typeface="宋体" panose="02010600030101010101" pitchFamily="2" charset="-122"/>
            </a:endParaRPr>
          </a:p>
          <a:p>
            <a:pPr marL="342900" lvl="0" indent="-342900" algn="just">
              <a:lnSpc>
                <a:spcPct val="150000"/>
              </a:lnSpc>
              <a:spcBef>
                <a:spcPts val="600"/>
              </a:spcBef>
              <a:spcAft>
                <a:spcPts val="600"/>
              </a:spcAft>
              <a:buFont typeface="Wingdings" panose="05000000000000000000" pitchFamily="2" charset="2"/>
              <a:buChar char=""/>
            </a:pPr>
            <a:r>
              <a:rPr lang="zh-CN" altLang="zh-CN" sz="1200" b="1" dirty="0">
                <a:solidFill>
                  <a:srgbClr val="101214"/>
                </a:solidFill>
                <a:effectLst/>
                <a:latin typeface="+mn-ea"/>
                <a:cs typeface="宋体" panose="02010600030101010101" pitchFamily="2" charset="-122"/>
              </a:rPr>
              <a:t>拥塞避免</a:t>
            </a:r>
            <a:r>
              <a:rPr lang="en-US" altLang="zh-CN" sz="1200" b="1" dirty="0">
                <a:solidFill>
                  <a:srgbClr val="101214"/>
                </a:solidFill>
                <a:effectLst/>
                <a:latin typeface="+mn-ea"/>
                <a:cs typeface="宋体" panose="02010600030101010101" pitchFamily="2" charset="-122"/>
              </a:rPr>
              <a:t>(Congestion Avoidance)</a:t>
            </a:r>
            <a:endParaRPr lang="zh-CN" altLang="zh-CN" sz="1200" dirty="0">
              <a:solidFill>
                <a:srgbClr val="00000A"/>
              </a:solidFill>
              <a:effectLst/>
              <a:latin typeface="+mn-ea"/>
              <a:cs typeface="宋体" panose="02010600030101010101" pitchFamily="2" charset="-122"/>
            </a:endParaRPr>
          </a:p>
          <a:p>
            <a:pPr lvl="0" algn="just">
              <a:lnSpc>
                <a:spcPct val="150000"/>
              </a:lnSpc>
              <a:spcBef>
                <a:spcPts val="600"/>
              </a:spcBef>
              <a:spcAft>
                <a:spcPts val="600"/>
              </a:spcAft>
            </a:pPr>
            <a:r>
              <a:rPr lang="en-US" altLang="zh-CN" sz="1200" dirty="0">
                <a:solidFill>
                  <a:srgbClr val="101214"/>
                </a:solidFill>
                <a:effectLst/>
                <a:latin typeface="+mn-ea"/>
                <a:cs typeface="宋体" panose="02010600030101010101" pitchFamily="2" charset="-122"/>
              </a:rPr>
              <a:t>        </a:t>
            </a:r>
            <a:r>
              <a:rPr lang="zh-CN" altLang="zh-CN" sz="1200" dirty="0">
                <a:solidFill>
                  <a:srgbClr val="101214"/>
                </a:solidFill>
                <a:effectLst/>
                <a:latin typeface="+mn-ea"/>
                <a:cs typeface="宋体" panose="02010600030101010101" pitchFamily="2" charset="-122"/>
              </a:rPr>
              <a:t>对方每确认一个报文段</a:t>
            </a:r>
            <a:r>
              <a:rPr lang="zh-CN" altLang="en-US" sz="1200" dirty="0">
                <a:solidFill>
                  <a:srgbClr val="101214"/>
                </a:solidFill>
                <a:effectLst/>
                <a:latin typeface="+mn-ea"/>
                <a:cs typeface="宋体" panose="02010600030101010101" pitchFamily="2" charset="-122"/>
              </a:rPr>
              <a:t>，</a:t>
            </a:r>
            <a:r>
              <a:rPr lang="en-US" altLang="zh-CN" sz="1200" dirty="0" err="1">
                <a:solidFill>
                  <a:srgbClr val="101214"/>
                </a:solidFill>
                <a:effectLst/>
                <a:latin typeface="+mn-ea"/>
                <a:cs typeface="宋体" panose="02010600030101010101" pitchFamily="2" charset="-122"/>
              </a:rPr>
              <a:t>cwnd</a:t>
            </a:r>
            <a:r>
              <a:rPr lang="zh-CN" altLang="zh-CN" sz="1200" dirty="0">
                <a:solidFill>
                  <a:srgbClr val="101214"/>
                </a:solidFill>
                <a:effectLst/>
                <a:latin typeface="+mn-ea"/>
                <a:cs typeface="宋体" panose="02010600030101010101" pitchFamily="2" charset="-122"/>
              </a:rPr>
              <a:t>增加</a:t>
            </a:r>
            <a:r>
              <a:rPr lang="en-US" altLang="zh-CN" sz="1200" dirty="0">
                <a:solidFill>
                  <a:srgbClr val="101214"/>
                </a:solidFill>
                <a:effectLst/>
                <a:latin typeface="+mn-ea"/>
                <a:cs typeface="宋体" panose="02010600030101010101" pitchFamily="2" charset="-122"/>
              </a:rPr>
              <a:t>(1 MSS)/CWND *1MSS</a:t>
            </a:r>
            <a:endParaRPr lang="zh-CN" altLang="zh-CN" sz="1200" dirty="0">
              <a:solidFill>
                <a:srgbClr val="00000A"/>
              </a:solidFill>
              <a:effectLst/>
              <a:latin typeface="+mn-ea"/>
              <a:cs typeface="宋体" panose="02010600030101010101" pitchFamily="2" charset="-122"/>
            </a:endParaRPr>
          </a:p>
          <a:p>
            <a:pPr lvl="0" algn="just">
              <a:lnSpc>
                <a:spcPct val="150000"/>
              </a:lnSpc>
              <a:spcBef>
                <a:spcPts val="600"/>
              </a:spcBef>
              <a:spcAft>
                <a:spcPts val="600"/>
              </a:spcAft>
            </a:pPr>
            <a:r>
              <a:rPr lang="en-US" altLang="zh-CN" sz="1200" dirty="0">
                <a:solidFill>
                  <a:srgbClr val="101214"/>
                </a:solidFill>
                <a:effectLst/>
                <a:latin typeface="+mn-ea"/>
                <a:cs typeface="宋体" panose="02010600030101010101" pitchFamily="2" charset="-122"/>
              </a:rPr>
              <a:t>        </a:t>
            </a:r>
            <a:r>
              <a:rPr lang="zh-CN" altLang="zh-CN" sz="1200" dirty="0">
                <a:solidFill>
                  <a:srgbClr val="101214"/>
                </a:solidFill>
                <a:effectLst/>
                <a:latin typeface="+mn-ea"/>
                <a:cs typeface="宋体" panose="02010600030101010101" pitchFamily="2" charset="-122"/>
              </a:rPr>
              <a:t>经过</a:t>
            </a:r>
            <a:r>
              <a:rPr lang="en-US" altLang="zh-CN" sz="1200" dirty="0">
                <a:solidFill>
                  <a:srgbClr val="101214"/>
                </a:solidFill>
                <a:effectLst/>
                <a:latin typeface="+mn-ea"/>
                <a:cs typeface="宋体" panose="02010600030101010101" pitchFamily="2" charset="-122"/>
              </a:rPr>
              <a:t>1</a:t>
            </a:r>
            <a:r>
              <a:rPr lang="zh-CN" altLang="zh-CN" sz="1200" dirty="0">
                <a:solidFill>
                  <a:srgbClr val="101214"/>
                </a:solidFill>
                <a:effectLst/>
                <a:latin typeface="+mn-ea"/>
                <a:cs typeface="宋体" panose="02010600030101010101" pitchFamily="2" charset="-122"/>
              </a:rPr>
              <a:t>个</a:t>
            </a:r>
            <a:r>
              <a:rPr lang="en-US" altLang="zh-CN" sz="1200" dirty="0">
                <a:solidFill>
                  <a:srgbClr val="101214"/>
                </a:solidFill>
                <a:effectLst/>
                <a:latin typeface="+mn-ea"/>
                <a:cs typeface="宋体" panose="02010600030101010101" pitchFamily="2" charset="-122"/>
              </a:rPr>
              <a:t>RTT</a:t>
            </a:r>
            <a:r>
              <a:rPr lang="zh-CN" altLang="en-US" sz="1200" dirty="0">
                <a:solidFill>
                  <a:srgbClr val="101214"/>
                </a:solidFill>
                <a:effectLst/>
                <a:latin typeface="+mn-ea"/>
                <a:cs typeface="宋体" panose="02010600030101010101" pitchFamily="2" charset="-122"/>
              </a:rPr>
              <a:t>，</a:t>
            </a:r>
            <a:r>
              <a:rPr lang="zh-CN" altLang="zh-CN" sz="1200" dirty="0">
                <a:solidFill>
                  <a:srgbClr val="101214"/>
                </a:solidFill>
                <a:effectLst/>
                <a:latin typeface="+mn-ea"/>
                <a:cs typeface="宋体" panose="02010600030101010101" pitchFamily="2" charset="-122"/>
              </a:rPr>
              <a:t>前一个</a:t>
            </a:r>
            <a:r>
              <a:rPr lang="en-US" altLang="zh-CN" sz="1200" dirty="0" err="1">
                <a:solidFill>
                  <a:srgbClr val="101214"/>
                </a:solidFill>
                <a:effectLst/>
                <a:latin typeface="+mn-ea"/>
                <a:cs typeface="宋体" panose="02010600030101010101" pitchFamily="2" charset="-122"/>
              </a:rPr>
              <a:t>cwnd</a:t>
            </a:r>
            <a:r>
              <a:rPr lang="zh-CN" altLang="zh-CN" sz="1200" dirty="0">
                <a:solidFill>
                  <a:srgbClr val="101214"/>
                </a:solidFill>
                <a:effectLst/>
                <a:latin typeface="+mn-ea"/>
                <a:cs typeface="宋体" panose="02010600030101010101" pitchFamily="2" charset="-122"/>
              </a:rPr>
              <a:t>的所有数据被确认后</a:t>
            </a:r>
            <a:r>
              <a:rPr lang="zh-CN" altLang="en-US" sz="1200" dirty="0">
                <a:solidFill>
                  <a:srgbClr val="101214"/>
                </a:solidFill>
                <a:effectLst/>
                <a:latin typeface="+mn-ea"/>
                <a:cs typeface="宋体" panose="02010600030101010101" pitchFamily="2" charset="-122"/>
              </a:rPr>
              <a:t>，</a:t>
            </a:r>
            <a:r>
              <a:rPr lang="en-US" altLang="zh-CN" sz="1200" dirty="0" err="1">
                <a:solidFill>
                  <a:srgbClr val="101214"/>
                </a:solidFill>
                <a:effectLst/>
                <a:latin typeface="+mn-ea"/>
                <a:cs typeface="宋体" panose="02010600030101010101" pitchFamily="2" charset="-122"/>
              </a:rPr>
              <a:t>cwnd</a:t>
            </a:r>
            <a:r>
              <a:rPr lang="zh-CN" altLang="zh-CN" sz="1200" dirty="0">
                <a:solidFill>
                  <a:srgbClr val="101214"/>
                </a:solidFill>
                <a:effectLst/>
                <a:latin typeface="+mn-ea"/>
                <a:cs typeface="宋体" panose="02010600030101010101" pitchFamily="2" charset="-122"/>
              </a:rPr>
              <a:t>增加</a:t>
            </a:r>
            <a:r>
              <a:rPr lang="en-US" altLang="zh-CN" sz="1200" dirty="0">
                <a:solidFill>
                  <a:srgbClr val="101214"/>
                </a:solidFill>
                <a:effectLst/>
                <a:latin typeface="+mn-ea"/>
                <a:cs typeface="宋体" panose="02010600030101010101" pitchFamily="2" charset="-122"/>
              </a:rPr>
              <a:t>1 MSS</a:t>
            </a:r>
            <a:endParaRPr lang="zh-CN" altLang="zh-CN" sz="1200" dirty="0">
              <a:solidFill>
                <a:srgbClr val="00000A"/>
              </a:solidFill>
              <a:effectLst/>
              <a:latin typeface="+mn-ea"/>
              <a:cs typeface="宋体" panose="02010600030101010101" pitchFamily="2" charset="-122"/>
            </a:endParaRPr>
          </a:p>
          <a:p>
            <a:pPr marL="342900" lvl="0" indent="-342900" algn="just">
              <a:lnSpc>
                <a:spcPct val="150000"/>
              </a:lnSpc>
              <a:spcBef>
                <a:spcPts val="600"/>
              </a:spcBef>
              <a:spcAft>
                <a:spcPts val="600"/>
              </a:spcAft>
              <a:buFont typeface="Wingdings" panose="05000000000000000000" pitchFamily="2" charset="2"/>
              <a:buChar char=""/>
            </a:pPr>
            <a:r>
              <a:rPr lang="zh-CN" altLang="zh-CN" sz="1200" b="1" dirty="0">
                <a:solidFill>
                  <a:srgbClr val="101214"/>
                </a:solidFill>
                <a:effectLst/>
                <a:latin typeface="+mn-ea"/>
                <a:cs typeface="宋体" panose="02010600030101010101" pitchFamily="2" charset="-122"/>
              </a:rPr>
              <a:t>快重传（</a:t>
            </a:r>
            <a:r>
              <a:rPr lang="en-US" altLang="zh-CN" sz="1200" b="1" dirty="0">
                <a:solidFill>
                  <a:srgbClr val="101214"/>
                </a:solidFill>
                <a:effectLst/>
                <a:latin typeface="+mn-ea"/>
                <a:cs typeface="宋体" panose="02010600030101010101" pitchFamily="2" charset="-122"/>
              </a:rPr>
              <a:t>Fast Retransmission)</a:t>
            </a:r>
            <a:endParaRPr lang="zh-CN" altLang="zh-CN" sz="1200" dirty="0">
              <a:solidFill>
                <a:srgbClr val="00000A"/>
              </a:solidFill>
              <a:effectLst/>
              <a:latin typeface="+mn-ea"/>
              <a:cs typeface="宋体" panose="02010600030101010101" pitchFamily="2" charset="-122"/>
            </a:endParaRPr>
          </a:p>
          <a:p>
            <a:pPr lvl="0" algn="just">
              <a:lnSpc>
                <a:spcPct val="150000"/>
              </a:lnSpc>
              <a:spcBef>
                <a:spcPts val="600"/>
              </a:spcBef>
              <a:spcAft>
                <a:spcPts val="600"/>
              </a:spcAft>
            </a:pPr>
            <a:r>
              <a:rPr lang="en-US" altLang="zh-CN" sz="1200" dirty="0">
                <a:solidFill>
                  <a:srgbClr val="101214"/>
                </a:solidFill>
                <a:effectLst/>
                <a:latin typeface="+mn-ea"/>
                <a:cs typeface="宋体" panose="02010600030101010101" pitchFamily="2" charset="-122"/>
              </a:rPr>
              <a:t>        </a:t>
            </a:r>
            <a:r>
              <a:rPr lang="en-US" altLang="zh-CN" sz="1200" dirty="0" err="1">
                <a:solidFill>
                  <a:srgbClr val="101214"/>
                </a:solidFill>
                <a:effectLst/>
                <a:latin typeface="+mn-ea"/>
                <a:cs typeface="宋体" panose="02010600030101010101" pitchFamily="2" charset="-122"/>
              </a:rPr>
              <a:t>ssthresh</a:t>
            </a:r>
            <a:r>
              <a:rPr lang="zh-CN" altLang="zh-CN" sz="1200" dirty="0">
                <a:solidFill>
                  <a:srgbClr val="101214"/>
                </a:solidFill>
                <a:effectLst/>
                <a:latin typeface="+mn-ea"/>
                <a:cs typeface="宋体" panose="02010600030101010101" pitchFamily="2" charset="-122"/>
              </a:rPr>
              <a:t>减小为当前</a:t>
            </a:r>
            <a:r>
              <a:rPr lang="en-US" altLang="zh-CN" sz="1200" dirty="0" err="1">
                <a:solidFill>
                  <a:srgbClr val="101214"/>
                </a:solidFill>
                <a:effectLst/>
                <a:latin typeface="+mn-ea"/>
                <a:cs typeface="宋体" panose="02010600030101010101" pitchFamily="2" charset="-122"/>
              </a:rPr>
              <a:t>cwnd</a:t>
            </a:r>
            <a:r>
              <a:rPr lang="zh-CN" altLang="zh-CN" sz="1200" dirty="0">
                <a:solidFill>
                  <a:srgbClr val="101214"/>
                </a:solidFill>
                <a:effectLst/>
                <a:latin typeface="+mn-ea"/>
                <a:cs typeface="宋体" panose="02010600030101010101" pitchFamily="2" charset="-122"/>
              </a:rPr>
              <a:t>的一半：</a:t>
            </a:r>
            <a:r>
              <a:rPr lang="en-US" altLang="zh-CN" sz="1200" dirty="0" err="1">
                <a:solidFill>
                  <a:srgbClr val="101214"/>
                </a:solidFill>
                <a:effectLst/>
                <a:latin typeface="+mn-ea"/>
                <a:cs typeface="宋体" panose="02010600030101010101" pitchFamily="2" charset="-122"/>
              </a:rPr>
              <a:t>ssthresh</a:t>
            </a:r>
            <a:r>
              <a:rPr lang="en-US" altLang="zh-CN" sz="1200" dirty="0">
                <a:solidFill>
                  <a:srgbClr val="101214"/>
                </a:solidFill>
                <a:effectLst/>
                <a:latin typeface="+mn-ea"/>
                <a:cs typeface="宋体" panose="02010600030101010101" pitchFamily="2" charset="-122"/>
              </a:rPr>
              <a:t> &lt;- </a:t>
            </a:r>
            <a:r>
              <a:rPr lang="en-US" altLang="zh-CN" sz="1200" dirty="0" err="1">
                <a:solidFill>
                  <a:srgbClr val="101214"/>
                </a:solidFill>
                <a:effectLst/>
                <a:latin typeface="+mn-ea"/>
                <a:cs typeface="宋体" panose="02010600030101010101" pitchFamily="2" charset="-122"/>
              </a:rPr>
              <a:t>cwnd</a:t>
            </a:r>
            <a:r>
              <a:rPr lang="en-US" altLang="zh-CN" sz="1200" dirty="0">
                <a:solidFill>
                  <a:srgbClr val="101214"/>
                </a:solidFill>
                <a:effectLst/>
                <a:latin typeface="+mn-ea"/>
                <a:cs typeface="宋体" panose="02010600030101010101" pitchFamily="2" charset="-122"/>
              </a:rPr>
              <a:t>/2</a:t>
            </a:r>
            <a:endParaRPr lang="zh-CN" altLang="zh-CN" sz="1200" dirty="0">
              <a:solidFill>
                <a:srgbClr val="00000A"/>
              </a:solidFill>
              <a:effectLst/>
              <a:latin typeface="+mn-ea"/>
              <a:cs typeface="宋体" panose="02010600030101010101" pitchFamily="2" charset="-122"/>
            </a:endParaRPr>
          </a:p>
          <a:p>
            <a:pPr lvl="0" algn="just">
              <a:lnSpc>
                <a:spcPct val="150000"/>
              </a:lnSpc>
              <a:spcBef>
                <a:spcPts val="600"/>
              </a:spcBef>
              <a:spcAft>
                <a:spcPts val="600"/>
              </a:spcAft>
            </a:pPr>
            <a:r>
              <a:rPr lang="en-US" altLang="zh-CN" sz="1200" dirty="0">
                <a:solidFill>
                  <a:srgbClr val="101214"/>
                </a:solidFill>
                <a:effectLst/>
                <a:latin typeface="+mn-ea"/>
                <a:cs typeface="宋体" panose="02010600030101010101" pitchFamily="2" charset="-122"/>
              </a:rPr>
              <a:t>        </a:t>
            </a:r>
            <a:r>
              <a:rPr lang="zh-CN" altLang="zh-CN" sz="1200" dirty="0">
                <a:solidFill>
                  <a:srgbClr val="101214"/>
                </a:solidFill>
                <a:effectLst/>
                <a:latin typeface="+mn-ea"/>
                <a:cs typeface="宋体" panose="02010600030101010101" pitchFamily="2" charset="-122"/>
              </a:rPr>
              <a:t>新拥塞窗口值</a:t>
            </a:r>
            <a:r>
              <a:rPr lang="en-US" altLang="zh-CN" sz="1200" dirty="0" err="1">
                <a:solidFill>
                  <a:srgbClr val="101214"/>
                </a:solidFill>
                <a:effectLst/>
                <a:latin typeface="+mn-ea"/>
                <a:cs typeface="宋体" panose="02010600030101010101" pitchFamily="2" charset="-122"/>
              </a:rPr>
              <a:t>cwnd</a:t>
            </a:r>
            <a:r>
              <a:rPr lang="en-US" altLang="zh-CN" sz="1200" dirty="0">
                <a:solidFill>
                  <a:srgbClr val="101214"/>
                </a:solidFill>
                <a:effectLst/>
                <a:latin typeface="+mn-ea"/>
                <a:cs typeface="宋体" panose="02010600030101010101" pitchFamily="2" charset="-122"/>
              </a:rPr>
              <a:t> &lt;- </a:t>
            </a:r>
            <a:r>
              <a:rPr lang="zh-CN" altLang="zh-CN" sz="1200" dirty="0">
                <a:solidFill>
                  <a:srgbClr val="101214"/>
                </a:solidFill>
                <a:effectLst/>
                <a:latin typeface="+mn-ea"/>
                <a:cs typeface="宋体" panose="02010600030101010101" pitchFamily="2" charset="-122"/>
              </a:rPr>
              <a:t>新的</a:t>
            </a:r>
            <a:r>
              <a:rPr lang="en-US" altLang="zh-CN" sz="1200" dirty="0" err="1">
                <a:solidFill>
                  <a:srgbClr val="101214"/>
                </a:solidFill>
                <a:effectLst/>
                <a:latin typeface="+mn-ea"/>
                <a:cs typeface="宋体" panose="02010600030101010101" pitchFamily="2" charset="-122"/>
              </a:rPr>
              <a:t>ssthresh</a:t>
            </a:r>
            <a:endParaRPr lang="zh-CN" altLang="zh-CN" sz="1200" dirty="0">
              <a:solidFill>
                <a:srgbClr val="00000A"/>
              </a:solidFill>
              <a:effectLst/>
              <a:latin typeface="+mn-ea"/>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00000"/>
              </a:solidFill>
              <a:effectLst/>
              <a:uLnTx/>
              <a:uFillTx/>
              <a:latin typeface="+mn-ea"/>
              <a:cs typeface="+mn-cs"/>
            </a:endParaRPr>
          </a:p>
        </p:txBody>
      </p:sp>
      <p:sp>
        <p:nvSpPr>
          <p:cNvPr id="14" name="文本框 13">
            <a:extLst>
              <a:ext uri="{FF2B5EF4-FFF2-40B4-BE49-F238E27FC236}">
                <a16:creationId xmlns:a16="http://schemas.microsoft.com/office/drawing/2014/main" id="{F995922A-96DF-2CD2-A5C2-489CE31DE695}"/>
              </a:ext>
            </a:extLst>
          </p:cNvPr>
          <p:cNvSpPr txBox="1"/>
          <p:nvPr/>
        </p:nvSpPr>
        <p:spPr>
          <a:xfrm>
            <a:off x="754684" y="1454090"/>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拥塞控制算法总述</a:t>
            </a:r>
          </a:p>
        </p:txBody>
      </p:sp>
      <p:sp>
        <p:nvSpPr>
          <p:cNvPr id="4" name="文本框 3">
            <a:extLst>
              <a:ext uri="{FF2B5EF4-FFF2-40B4-BE49-F238E27FC236}">
                <a16:creationId xmlns:a16="http://schemas.microsoft.com/office/drawing/2014/main" id="{B1ED5346-FF44-782C-715A-FDE124CA92DE}"/>
              </a:ext>
            </a:extLst>
          </p:cNvPr>
          <p:cNvSpPr txBox="1"/>
          <p:nvPr/>
        </p:nvSpPr>
        <p:spPr>
          <a:xfrm>
            <a:off x="5892874" y="1854200"/>
            <a:ext cx="6107596" cy="4293483"/>
          </a:xfrm>
          <a:prstGeom prst="rect">
            <a:avLst/>
          </a:prstGeom>
          <a:noFill/>
        </p:spPr>
        <p:txBody>
          <a:bodyPr wrap="square" rtlCol="0">
            <a:spAutoFit/>
          </a:bodyPr>
          <a:lstStyle/>
          <a:p>
            <a:pPr marL="342900" lvl="0" indent="-342900" algn="just">
              <a:lnSpc>
                <a:spcPct val="150000"/>
              </a:lnSpc>
              <a:spcBef>
                <a:spcPts val="600"/>
              </a:spcBef>
              <a:spcAft>
                <a:spcPts val="600"/>
              </a:spcAft>
              <a:buFont typeface="Wingdings" panose="05000000000000000000" pitchFamily="2" charset="2"/>
              <a:buChar char=""/>
            </a:pPr>
            <a:r>
              <a:rPr lang="zh-CN" altLang="zh-CN" sz="1200" b="1" dirty="0">
                <a:solidFill>
                  <a:srgbClr val="101214"/>
                </a:solidFill>
                <a:effectLst/>
                <a:latin typeface="+mn-ea"/>
                <a:cs typeface="宋体" panose="02010600030101010101" pitchFamily="2" charset="-122"/>
              </a:rPr>
              <a:t>超时重传（</a:t>
            </a:r>
            <a:r>
              <a:rPr lang="en-US" altLang="zh-CN" sz="1200" b="1" dirty="0">
                <a:solidFill>
                  <a:srgbClr val="101214"/>
                </a:solidFill>
                <a:effectLst/>
                <a:latin typeface="+mn-ea"/>
                <a:cs typeface="宋体" panose="02010600030101010101" pitchFamily="2" charset="-122"/>
              </a:rPr>
              <a:t>Retransmission Timeout)</a:t>
            </a:r>
            <a:endParaRPr lang="zh-CN" altLang="zh-CN" sz="1200" dirty="0">
              <a:solidFill>
                <a:srgbClr val="00000A"/>
              </a:solidFill>
              <a:effectLst/>
              <a:latin typeface="+mn-ea"/>
              <a:cs typeface="宋体" panose="02010600030101010101" pitchFamily="2" charset="-122"/>
            </a:endParaRPr>
          </a:p>
          <a:p>
            <a:pPr lvl="0" algn="just">
              <a:lnSpc>
                <a:spcPct val="150000"/>
              </a:lnSpc>
              <a:spcBef>
                <a:spcPts val="600"/>
              </a:spcBef>
              <a:spcAft>
                <a:spcPts val="600"/>
              </a:spcAft>
            </a:pPr>
            <a:r>
              <a:rPr lang="en-US" altLang="zh-CN" sz="1200" dirty="0">
                <a:solidFill>
                  <a:srgbClr val="101214"/>
                </a:solidFill>
                <a:effectLst/>
                <a:latin typeface="+mn-ea"/>
                <a:cs typeface="宋体" panose="02010600030101010101" pitchFamily="2" charset="-122"/>
              </a:rPr>
              <a:t>        </a:t>
            </a:r>
            <a:r>
              <a:rPr lang="en-US" altLang="zh-CN" sz="1200" dirty="0" err="1">
                <a:solidFill>
                  <a:srgbClr val="101214"/>
                </a:solidFill>
                <a:effectLst/>
                <a:latin typeface="+mn-ea"/>
                <a:cs typeface="宋体" panose="02010600030101010101" pitchFamily="2" charset="-122"/>
              </a:rPr>
              <a:t>ssthresh</a:t>
            </a:r>
            <a:r>
              <a:rPr lang="zh-CN" altLang="zh-CN" sz="1200" dirty="0">
                <a:solidFill>
                  <a:srgbClr val="101214"/>
                </a:solidFill>
                <a:effectLst/>
                <a:latin typeface="+mn-ea"/>
                <a:cs typeface="宋体" panose="02010600030101010101" pitchFamily="2" charset="-122"/>
              </a:rPr>
              <a:t>减小为当前</a:t>
            </a:r>
            <a:r>
              <a:rPr lang="en-US" altLang="zh-CN" sz="1200" dirty="0" err="1">
                <a:solidFill>
                  <a:srgbClr val="101214"/>
                </a:solidFill>
                <a:effectLst/>
                <a:latin typeface="+mn-ea"/>
                <a:cs typeface="宋体" panose="02010600030101010101" pitchFamily="2" charset="-122"/>
              </a:rPr>
              <a:t>cwnd</a:t>
            </a:r>
            <a:r>
              <a:rPr lang="zh-CN" altLang="zh-CN" sz="1200" dirty="0">
                <a:solidFill>
                  <a:srgbClr val="101214"/>
                </a:solidFill>
                <a:effectLst/>
                <a:latin typeface="+mn-ea"/>
                <a:cs typeface="宋体" panose="02010600030101010101" pitchFamily="2" charset="-122"/>
              </a:rPr>
              <a:t>的一半：</a:t>
            </a:r>
            <a:r>
              <a:rPr lang="en-US" altLang="zh-CN" sz="1200" dirty="0" err="1">
                <a:solidFill>
                  <a:srgbClr val="101214"/>
                </a:solidFill>
                <a:effectLst/>
                <a:latin typeface="+mn-ea"/>
                <a:cs typeface="宋体" panose="02010600030101010101" pitchFamily="2" charset="-122"/>
              </a:rPr>
              <a:t>ssthresh</a:t>
            </a:r>
            <a:r>
              <a:rPr lang="en-US" altLang="zh-CN" sz="1200" dirty="0">
                <a:solidFill>
                  <a:srgbClr val="101214"/>
                </a:solidFill>
                <a:effectLst/>
                <a:latin typeface="+mn-ea"/>
                <a:cs typeface="宋体" panose="02010600030101010101" pitchFamily="2" charset="-122"/>
              </a:rPr>
              <a:t> &lt;- </a:t>
            </a:r>
            <a:r>
              <a:rPr lang="en-US" altLang="zh-CN" sz="1200" dirty="0" err="1">
                <a:solidFill>
                  <a:srgbClr val="101214"/>
                </a:solidFill>
                <a:effectLst/>
                <a:latin typeface="+mn-ea"/>
                <a:cs typeface="宋体" panose="02010600030101010101" pitchFamily="2" charset="-122"/>
              </a:rPr>
              <a:t>cwnd</a:t>
            </a:r>
            <a:r>
              <a:rPr lang="en-US" altLang="zh-CN" sz="1200" dirty="0">
                <a:solidFill>
                  <a:srgbClr val="101214"/>
                </a:solidFill>
                <a:effectLst/>
                <a:latin typeface="+mn-ea"/>
                <a:cs typeface="宋体" panose="02010600030101010101" pitchFamily="2" charset="-122"/>
              </a:rPr>
              <a:t>/2</a:t>
            </a:r>
            <a:endParaRPr lang="zh-CN" altLang="zh-CN" sz="1200" dirty="0">
              <a:solidFill>
                <a:srgbClr val="00000A"/>
              </a:solidFill>
              <a:effectLst/>
              <a:latin typeface="+mn-ea"/>
              <a:cs typeface="宋体" panose="02010600030101010101" pitchFamily="2" charset="-122"/>
            </a:endParaRPr>
          </a:p>
          <a:p>
            <a:pPr lvl="0" algn="just">
              <a:lnSpc>
                <a:spcPct val="150000"/>
              </a:lnSpc>
              <a:spcBef>
                <a:spcPts val="600"/>
              </a:spcBef>
              <a:spcAft>
                <a:spcPts val="600"/>
              </a:spcAft>
            </a:pPr>
            <a:r>
              <a:rPr lang="en-US" altLang="zh-CN" sz="1200" dirty="0">
                <a:solidFill>
                  <a:srgbClr val="101214"/>
                </a:solidFill>
                <a:effectLst/>
                <a:latin typeface="+mn-ea"/>
                <a:cs typeface="宋体" panose="02010600030101010101" pitchFamily="2" charset="-122"/>
              </a:rPr>
              <a:t>        </a:t>
            </a:r>
            <a:r>
              <a:rPr lang="zh-CN" altLang="zh-CN" sz="1200" dirty="0">
                <a:solidFill>
                  <a:srgbClr val="101214"/>
                </a:solidFill>
                <a:effectLst/>
                <a:latin typeface="+mn-ea"/>
                <a:cs typeface="宋体" panose="02010600030101010101" pitchFamily="2" charset="-122"/>
              </a:rPr>
              <a:t>拥塞窗口值</a:t>
            </a:r>
            <a:r>
              <a:rPr lang="en-US" altLang="zh-CN" sz="1200" dirty="0" err="1">
                <a:solidFill>
                  <a:srgbClr val="101214"/>
                </a:solidFill>
                <a:effectLst/>
                <a:latin typeface="+mn-ea"/>
                <a:cs typeface="宋体" panose="02010600030101010101" pitchFamily="2" charset="-122"/>
              </a:rPr>
              <a:t>cwnd</a:t>
            </a:r>
            <a:r>
              <a:rPr lang="zh-CN" altLang="zh-CN" sz="1200" dirty="0">
                <a:solidFill>
                  <a:srgbClr val="101214"/>
                </a:solidFill>
                <a:effectLst/>
                <a:latin typeface="+mn-ea"/>
                <a:cs typeface="宋体" panose="02010600030101010101" pitchFamily="2" charset="-122"/>
              </a:rPr>
              <a:t>减为</a:t>
            </a:r>
            <a:r>
              <a:rPr lang="en-US" altLang="zh-CN" sz="1200" dirty="0">
                <a:solidFill>
                  <a:srgbClr val="101214"/>
                </a:solidFill>
                <a:effectLst/>
                <a:latin typeface="+mn-ea"/>
                <a:cs typeface="宋体" panose="02010600030101010101" pitchFamily="2" charset="-122"/>
              </a:rPr>
              <a:t>1 MSS</a:t>
            </a:r>
            <a:endParaRPr lang="zh-CN" altLang="zh-CN" sz="1200" dirty="0">
              <a:solidFill>
                <a:srgbClr val="00000A"/>
              </a:solidFill>
              <a:effectLst/>
              <a:latin typeface="+mn-ea"/>
              <a:cs typeface="宋体" panose="02010600030101010101" pitchFamily="2" charset="-122"/>
            </a:endParaRPr>
          </a:p>
          <a:p>
            <a:pPr marL="342900" lvl="0" indent="-342900" algn="just">
              <a:lnSpc>
                <a:spcPct val="150000"/>
              </a:lnSpc>
              <a:spcBef>
                <a:spcPts val="600"/>
              </a:spcBef>
              <a:spcAft>
                <a:spcPts val="600"/>
              </a:spcAft>
              <a:buFont typeface="Wingdings" panose="05000000000000000000" pitchFamily="2" charset="2"/>
              <a:buChar char=""/>
            </a:pPr>
            <a:r>
              <a:rPr lang="zh-CN" altLang="zh-CN" sz="1200" b="1" dirty="0">
                <a:solidFill>
                  <a:srgbClr val="101214"/>
                </a:solidFill>
                <a:effectLst/>
                <a:latin typeface="+mn-ea"/>
                <a:cs typeface="宋体" panose="02010600030101010101" pitchFamily="2" charset="-122"/>
              </a:rPr>
              <a:t>快恢复（</a:t>
            </a:r>
            <a:r>
              <a:rPr lang="en-US" altLang="zh-CN" sz="1200" b="1" dirty="0">
                <a:solidFill>
                  <a:srgbClr val="101214"/>
                </a:solidFill>
                <a:effectLst/>
                <a:latin typeface="+mn-ea"/>
                <a:cs typeface="宋体" panose="02010600030101010101" pitchFamily="2" charset="-122"/>
              </a:rPr>
              <a:t>Fast Recovery) </a:t>
            </a:r>
            <a:r>
              <a:rPr lang="zh-CN" altLang="zh-CN" sz="1200" b="1" dirty="0">
                <a:solidFill>
                  <a:srgbClr val="101214"/>
                </a:solidFill>
                <a:effectLst/>
                <a:latin typeface="+mn-ea"/>
                <a:cs typeface="宋体" panose="02010600030101010101" pitchFamily="2" charset="-122"/>
              </a:rPr>
              <a:t>：以下简称</a:t>
            </a:r>
            <a:r>
              <a:rPr lang="en-US" altLang="zh-CN" sz="1200" b="1" dirty="0">
                <a:solidFill>
                  <a:srgbClr val="101214"/>
                </a:solidFill>
                <a:effectLst/>
                <a:latin typeface="+mn-ea"/>
                <a:cs typeface="宋体" panose="02010600030101010101" pitchFamily="2" charset="-122"/>
              </a:rPr>
              <a:t>FR</a:t>
            </a:r>
            <a:endParaRPr lang="zh-CN" altLang="zh-CN" sz="1200" dirty="0">
              <a:solidFill>
                <a:srgbClr val="00000A"/>
              </a:solidFill>
              <a:effectLst/>
              <a:latin typeface="+mn-ea"/>
              <a:cs typeface="宋体" panose="02010600030101010101" pitchFamily="2" charset="-122"/>
            </a:endParaRPr>
          </a:p>
          <a:p>
            <a:pPr lvl="0" algn="just">
              <a:lnSpc>
                <a:spcPct val="150000"/>
              </a:lnSpc>
              <a:spcBef>
                <a:spcPts val="600"/>
              </a:spcBef>
              <a:spcAft>
                <a:spcPts val="600"/>
              </a:spcAft>
            </a:pPr>
            <a:r>
              <a:rPr lang="en-US" altLang="zh-CN" sz="1200" dirty="0">
                <a:solidFill>
                  <a:srgbClr val="101214"/>
                </a:solidFill>
                <a:effectLst/>
                <a:latin typeface="+mn-ea"/>
                <a:cs typeface="宋体" panose="02010600030101010101" pitchFamily="2" charset="-122"/>
              </a:rPr>
              <a:t>        </a:t>
            </a:r>
            <a:r>
              <a:rPr lang="zh-CN" altLang="zh-CN" sz="1200" dirty="0">
                <a:solidFill>
                  <a:srgbClr val="101214"/>
                </a:solidFill>
                <a:effectLst/>
                <a:latin typeface="+mn-ea"/>
                <a:cs typeface="宋体" panose="02010600030101010101" pitchFamily="2" charset="-122"/>
              </a:rPr>
              <a:t>进入：在快重传之后立即进入</a:t>
            </a:r>
            <a:endParaRPr lang="zh-CN" altLang="zh-CN" sz="1200" dirty="0">
              <a:solidFill>
                <a:srgbClr val="00000A"/>
              </a:solidFill>
              <a:effectLst/>
              <a:latin typeface="+mn-ea"/>
              <a:cs typeface="宋体" panose="02010600030101010101" pitchFamily="2" charset="-122"/>
            </a:endParaRPr>
          </a:p>
          <a:p>
            <a:pPr lvl="0" algn="just">
              <a:lnSpc>
                <a:spcPct val="150000"/>
              </a:lnSpc>
              <a:spcBef>
                <a:spcPts val="600"/>
              </a:spcBef>
              <a:spcAft>
                <a:spcPts val="600"/>
              </a:spcAft>
            </a:pPr>
            <a:r>
              <a:rPr lang="en-US" altLang="zh-CN" sz="1200" dirty="0">
                <a:solidFill>
                  <a:srgbClr val="101214"/>
                </a:solidFill>
                <a:effectLst/>
                <a:latin typeface="+mn-ea"/>
                <a:cs typeface="宋体" panose="02010600030101010101" pitchFamily="2" charset="-122"/>
              </a:rPr>
              <a:t>        </a:t>
            </a:r>
            <a:r>
              <a:rPr lang="zh-CN" altLang="zh-CN" sz="1200" dirty="0">
                <a:solidFill>
                  <a:srgbClr val="101214"/>
                </a:solidFill>
                <a:effectLst/>
                <a:latin typeface="+mn-ea"/>
                <a:cs typeface="宋体" panose="02010600030101010101" pitchFamily="2" charset="-122"/>
              </a:rPr>
              <a:t>退出：当对方确认了进入</a:t>
            </a:r>
            <a:r>
              <a:rPr lang="en-US" altLang="zh-CN" sz="1200" dirty="0">
                <a:solidFill>
                  <a:srgbClr val="101214"/>
                </a:solidFill>
                <a:effectLst/>
                <a:latin typeface="+mn-ea"/>
                <a:cs typeface="宋体" panose="02010600030101010101" pitchFamily="2" charset="-122"/>
              </a:rPr>
              <a:t>FR</a:t>
            </a:r>
            <a:r>
              <a:rPr lang="zh-CN" altLang="zh-CN" sz="1200" dirty="0">
                <a:solidFill>
                  <a:srgbClr val="101214"/>
                </a:solidFill>
                <a:effectLst/>
                <a:latin typeface="+mn-ea"/>
                <a:cs typeface="宋体" panose="02010600030101010101" pitchFamily="2" charset="-122"/>
              </a:rPr>
              <a:t>前发送的所有数据时</a:t>
            </a:r>
            <a:r>
              <a:rPr lang="zh-CN" altLang="en-US" sz="1200" dirty="0">
                <a:solidFill>
                  <a:srgbClr val="101214"/>
                </a:solidFill>
                <a:effectLst/>
                <a:latin typeface="+mn-ea"/>
                <a:cs typeface="宋体" panose="02010600030101010101" pitchFamily="2" charset="-122"/>
              </a:rPr>
              <a:t>，</a:t>
            </a:r>
            <a:r>
              <a:rPr lang="zh-CN" altLang="zh-CN" sz="1200" dirty="0">
                <a:solidFill>
                  <a:srgbClr val="101214"/>
                </a:solidFill>
                <a:effectLst/>
                <a:latin typeface="+mn-ea"/>
                <a:cs typeface="宋体" panose="02010600030101010101" pitchFamily="2" charset="-122"/>
              </a:rPr>
              <a:t>进入</a:t>
            </a:r>
            <a:r>
              <a:rPr lang="en-US" altLang="zh-CN" sz="1200" dirty="0">
                <a:solidFill>
                  <a:srgbClr val="101214"/>
                </a:solidFill>
                <a:effectLst/>
                <a:latin typeface="+mn-ea"/>
                <a:cs typeface="宋体" panose="02010600030101010101" pitchFamily="2" charset="-122"/>
              </a:rPr>
              <a:t>Open</a:t>
            </a:r>
            <a:r>
              <a:rPr lang="zh-CN" altLang="zh-CN" sz="1200" dirty="0">
                <a:solidFill>
                  <a:srgbClr val="101214"/>
                </a:solidFill>
                <a:effectLst/>
                <a:latin typeface="+mn-ea"/>
                <a:cs typeface="宋体" panose="02010600030101010101" pitchFamily="2" charset="-122"/>
              </a:rPr>
              <a:t>状态</a:t>
            </a:r>
            <a:r>
              <a:rPr lang="zh-CN" altLang="en-US" sz="1200" dirty="0">
                <a:solidFill>
                  <a:srgbClr val="00000A"/>
                </a:solidFill>
                <a:latin typeface="+mn-ea"/>
                <a:cs typeface="宋体" panose="02010600030101010101" pitchFamily="2" charset="-122"/>
              </a:rPr>
              <a:t>。</a:t>
            </a:r>
            <a:r>
              <a:rPr lang="zh-CN" altLang="zh-CN" sz="1200" dirty="0">
                <a:solidFill>
                  <a:srgbClr val="101214"/>
                </a:solidFill>
                <a:effectLst/>
                <a:latin typeface="+mn-ea"/>
                <a:cs typeface="宋体" panose="02010600030101010101" pitchFamily="2" charset="-122"/>
              </a:rPr>
              <a:t>当触发超时重传后</a:t>
            </a:r>
            <a:r>
              <a:rPr lang="zh-CN" altLang="en-US" sz="1200" dirty="0">
                <a:solidFill>
                  <a:srgbClr val="101214"/>
                </a:solidFill>
                <a:effectLst/>
                <a:latin typeface="+mn-ea"/>
                <a:cs typeface="宋体" panose="02010600030101010101" pitchFamily="2" charset="-122"/>
              </a:rPr>
              <a:t>，</a:t>
            </a:r>
            <a:r>
              <a:rPr lang="zh-CN" altLang="zh-CN" sz="1200" dirty="0">
                <a:solidFill>
                  <a:srgbClr val="101214"/>
                </a:solidFill>
                <a:effectLst/>
                <a:latin typeface="+mn-ea"/>
                <a:cs typeface="宋体" panose="02010600030101010101" pitchFamily="2" charset="-122"/>
              </a:rPr>
              <a:t>进入</a:t>
            </a:r>
            <a:r>
              <a:rPr lang="en-US" altLang="zh-CN" sz="1200" dirty="0">
                <a:solidFill>
                  <a:srgbClr val="101214"/>
                </a:solidFill>
                <a:effectLst/>
                <a:latin typeface="+mn-ea"/>
                <a:cs typeface="宋体" panose="02010600030101010101" pitchFamily="2" charset="-122"/>
              </a:rPr>
              <a:t>Loss</a:t>
            </a:r>
            <a:r>
              <a:rPr lang="zh-CN" altLang="zh-CN" sz="1200" dirty="0">
                <a:solidFill>
                  <a:srgbClr val="101214"/>
                </a:solidFill>
                <a:effectLst/>
                <a:latin typeface="+mn-ea"/>
                <a:cs typeface="宋体" panose="02010600030101010101" pitchFamily="2" charset="-122"/>
              </a:rPr>
              <a:t>状态</a:t>
            </a:r>
            <a:endParaRPr lang="zh-CN" altLang="zh-CN" sz="1200" dirty="0">
              <a:solidFill>
                <a:srgbClr val="00000A"/>
              </a:solidFill>
              <a:effectLst/>
              <a:latin typeface="+mn-ea"/>
              <a:cs typeface="宋体" panose="02010600030101010101" pitchFamily="2" charset="-122"/>
            </a:endParaRPr>
          </a:p>
          <a:p>
            <a:pPr lvl="0" algn="just">
              <a:lnSpc>
                <a:spcPct val="150000"/>
              </a:lnSpc>
              <a:spcBef>
                <a:spcPts val="600"/>
              </a:spcBef>
              <a:spcAft>
                <a:spcPts val="600"/>
              </a:spcAft>
            </a:pPr>
            <a:r>
              <a:rPr lang="en-US" altLang="zh-CN" sz="1200" dirty="0">
                <a:solidFill>
                  <a:srgbClr val="101214"/>
                </a:solidFill>
                <a:effectLst/>
                <a:latin typeface="+mn-ea"/>
                <a:cs typeface="宋体" panose="02010600030101010101" pitchFamily="2" charset="-122"/>
              </a:rPr>
              <a:t>         </a:t>
            </a:r>
            <a:r>
              <a:rPr lang="zh-CN" altLang="zh-CN" sz="1200" dirty="0">
                <a:solidFill>
                  <a:srgbClr val="101214"/>
                </a:solidFill>
                <a:effectLst/>
                <a:latin typeface="+mn-ea"/>
                <a:cs typeface="宋体" panose="02010600030101010101" pitchFamily="2" charset="-122"/>
              </a:rPr>
              <a:t>在</a:t>
            </a:r>
            <a:r>
              <a:rPr lang="en-US" altLang="zh-CN" sz="1200" dirty="0">
                <a:solidFill>
                  <a:srgbClr val="101214"/>
                </a:solidFill>
                <a:effectLst/>
                <a:latin typeface="+mn-ea"/>
                <a:cs typeface="宋体" panose="02010600030101010101" pitchFamily="2" charset="-122"/>
              </a:rPr>
              <a:t>FR</a:t>
            </a:r>
            <a:r>
              <a:rPr lang="zh-CN" altLang="zh-CN" sz="1200" dirty="0">
                <a:solidFill>
                  <a:srgbClr val="101214"/>
                </a:solidFill>
                <a:effectLst/>
                <a:latin typeface="+mn-ea"/>
                <a:cs typeface="宋体" panose="02010600030101010101" pitchFamily="2" charset="-122"/>
              </a:rPr>
              <a:t>内</a:t>
            </a:r>
            <a:r>
              <a:rPr lang="zh-CN" altLang="en-US" sz="1200" dirty="0">
                <a:solidFill>
                  <a:srgbClr val="101214"/>
                </a:solidFill>
                <a:effectLst/>
                <a:latin typeface="+mn-ea"/>
                <a:cs typeface="宋体" panose="02010600030101010101" pitchFamily="2" charset="-122"/>
              </a:rPr>
              <a:t>，</a:t>
            </a:r>
            <a:r>
              <a:rPr lang="zh-CN" altLang="zh-CN" sz="1200" dirty="0">
                <a:solidFill>
                  <a:srgbClr val="101214"/>
                </a:solidFill>
                <a:effectLst/>
                <a:latin typeface="+mn-ea"/>
                <a:cs typeface="宋体" panose="02010600030101010101" pitchFamily="2" charset="-122"/>
              </a:rPr>
              <a:t>收到一个</a:t>
            </a:r>
            <a:r>
              <a:rPr lang="en-US" altLang="zh-CN" sz="1200" dirty="0">
                <a:solidFill>
                  <a:srgbClr val="101214"/>
                </a:solidFill>
                <a:effectLst/>
                <a:latin typeface="+mn-ea"/>
                <a:cs typeface="宋体" panose="02010600030101010101" pitchFamily="2" charset="-122"/>
              </a:rPr>
              <a:t>ACK</a:t>
            </a:r>
            <a:r>
              <a:rPr lang="zh-CN" altLang="zh-CN" sz="1200" dirty="0">
                <a:solidFill>
                  <a:srgbClr val="101214"/>
                </a:solidFill>
                <a:effectLst/>
                <a:latin typeface="+mn-ea"/>
                <a:cs typeface="宋体" panose="02010600030101010101" pitchFamily="2" charset="-122"/>
              </a:rPr>
              <a:t>：若该</a:t>
            </a:r>
            <a:r>
              <a:rPr lang="en-US" altLang="zh-CN" sz="1200" dirty="0">
                <a:solidFill>
                  <a:srgbClr val="101214"/>
                </a:solidFill>
                <a:effectLst/>
                <a:latin typeface="+mn-ea"/>
                <a:cs typeface="宋体" panose="02010600030101010101" pitchFamily="2" charset="-122"/>
              </a:rPr>
              <a:t>ACK</a:t>
            </a:r>
            <a:r>
              <a:rPr lang="zh-CN" altLang="zh-CN" sz="1200" dirty="0">
                <a:solidFill>
                  <a:srgbClr val="101214"/>
                </a:solidFill>
                <a:effectLst/>
                <a:latin typeface="+mn-ea"/>
                <a:cs typeface="宋体" panose="02010600030101010101" pitchFamily="2" charset="-122"/>
              </a:rPr>
              <a:t>没有确认新数据</a:t>
            </a:r>
            <a:r>
              <a:rPr lang="zh-CN" altLang="en-US" sz="1200" dirty="0">
                <a:solidFill>
                  <a:srgbClr val="101214"/>
                </a:solidFill>
                <a:effectLst/>
                <a:latin typeface="+mn-ea"/>
                <a:cs typeface="宋体" panose="02010600030101010101" pitchFamily="2" charset="-122"/>
              </a:rPr>
              <a:t>，</a:t>
            </a:r>
            <a:r>
              <a:rPr lang="zh-CN" altLang="zh-CN" sz="1200" dirty="0">
                <a:solidFill>
                  <a:srgbClr val="101214"/>
                </a:solidFill>
                <a:effectLst/>
                <a:latin typeface="+mn-ea"/>
                <a:cs typeface="宋体" panose="02010600030101010101" pitchFamily="2" charset="-122"/>
              </a:rPr>
              <a:t>则说明</a:t>
            </a:r>
            <a:r>
              <a:rPr lang="en-US" altLang="zh-CN" sz="1200" dirty="0" err="1">
                <a:solidFill>
                  <a:srgbClr val="101214"/>
                </a:solidFill>
                <a:effectLst/>
                <a:latin typeface="+mn-ea"/>
                <a:cs typeface="宋体" panose="02010600030101010101" pitchFamily="2" charset="-122"/>
              </a:rPr>
              <a:t>infligh</a:t>
            </a:r>
            <a:r>
              <a:rPr lang="zh-CN" altLang="zh-CN" sz="1200" dirty="0">
                <a:solidFill>
                  <a:srgbClr val="101214"/>
                </a:solidFill>
                <a:effectLst/>
                <a:latin typeface="+mn-ea"/>
                <a:cs typeface="宋体" panose="02010600030101010101" pitchFamily="2" charset="-122"/>
              </a:rPr>
              <a:t>减一</a:t>
            </a:r>
            <a:r>
              <a:rPr lang="zh-CN" altLang="en-US" sz="1200" dirty="0">
                <a:solidFill>
                  <a:srgbClr val="101214"/>
                </a:solidFill>
                <a:effectLst/>
                <a:latin typeface="+mn-ea"/>
                <a:cs typeface="宋体" panose="02010600030101010101" pitchFamily="2" charset="-122"/>
              </a:rPr>
              <a:t>，</a:t>
            </a:r>
            <a:r>
              <a:rPr lang="en-US" altLang="zh-CN" sz="1200" dirty="0" err="1">
                <a:solidFill>
                  <a:srgbClr val="101214"/>
                </a:solidFill>
                <a:effectLst/>
                <a:latin typeface="+mn-ea"/>
                <a:cs typeface="宋体" panose="02010600030101010101" pitchFamily="2" charset="-122"/>
              </a:rPr>
              <a:t>cwnd</a:t>
            </a:r>
            <a:r>
              <a:rPr lang="zh-CN" altLang="zh-CN" sz="1200" dirty="0">
                <a:solidFill>
                  <a:srgbClr val="101214"/>
                </a:solidFill>
                <a:effectLst/>
                <a:latin typeface="+mn-ea"/>
                <a:cs typeface="宋体" panose="02010600030101010101" pitchFamily="2" charset="-122"/>
              </a:rPr>
              <a:t>允许发送一个新数据包</a:t>
            </a:r>
            <a:r>
              <a:rPr lang="zh-CN" altLang="en-US" sz="1200" dirty="0">
                <a:solidFill>
                  <a:srgbClr val="101214"/>
                </a:solidFill>
                <a:latin typeface="+mn-ea"/>
                <a:cs typeface="宋体" panose="02010600030101010101" pitchFamily="2" charset="-122"/>
              </a:rPr>
              <a:t>；</a:t>
            </a:r>
            <a:r>
              <a:rPr lang="zh-CN" altLang="zh-CN" sz="1200" dirty="0">
                <a:solidFill>
                  <a:srgbClr val="101214"/>
                </a:solidFill>
                <a:effectLst/>
                <a:latin typeface="+mn-ea"/>
                <a:cs typeface="宋体" panose="02010600030101010101" pitchFamily="2" charset="-122"/>
              </a:rPr>
              <a:t>若该</a:t>
            </a:r>
            <a:r>
              <a:rPr lang="en-US" altLang="zh-CN" sz="1200" dirty="0">
                <a:solidFill>
                  <a:srgbClr val="101214"/>
                </a:solidFill>
                <a:effectLst/>
                <a:latin typeface="+mn-ea"/>
                <a:cs typeface="宋体" panose="02010600030101010101" pitchFamily="2" charset="-122"/>
              </a:rPr>
              <a:t> ACK</a:t>
            </a:r>
            <a:r>
              <a:rPr lang="zh-CN" altLang="zh-CN" sz="1200" dirty="0">
                <a:solidFill>
                  <a:srgbClr val="101214"/>
                </a:solidFill>
                <a:effectLst/>
                <a:latin typeface="+mn-ea"/>
                <a:cs typeface="宋体" panose="02010600030101010101" pitchFamily="2" charset="-122"/>
              </a:rPr>
              <a:t>确认了新数据</a:t>
            </a:r>
            <a:r>
              <a:rPr lang="zh-CN" altLang="en-US" sz="1200" dirty="0">
                <a:solidFill>
                  <a:srgbClr val="101214"/>
                </a:solidFill>
                <a:effectLst/>
                <a:latin typeface="+mn-ea"/>
                <a:cs typeface="宋体" panose="02010600030101010101" pitchFamily="2" charset="-122"/>
              </a:rPr>
              <a:t>，</a:t>
            </a:r>
            <a:r>
              <a:rPr lang="zh-CN" altLang="zh-CN" sz="1200" dirty="0">
                <a:solidFill>
                  <a:srgbClr val="101214"/>
                </a:solidFill>
                <a:effectLst/>
                <a:latin typeface="+mn-ea"/>
                <a:cs typeface="宋体" panose="02010600030101010101" pitchFamily="2" charset="-122"/>
              </a:rPr>
              <a:t>如果是</a:t>
            </a:r>
            <a:r>
              <a:rPr lang="en-US" altLang="zh-CN" sz="1200" dirty="0">
                <a:solidFill>
                  <a:srgbClr val="101214"/>
                </a:solidFill>
                <a:effectLst/>
                <a:latin typeface="+mn-ea"/>
                <a:cs typeface="宋体" panose="02010600030101010101" pitchFamily="2" charset="-122"/>
              </a:rPr>
              <a:t>Partial ACK</a:t>
            </a:r>
            <a:r>
              <a:rPr lang="zh-CN" altLang="en-US" sz="1200" dirty="0">
                <a:solidFill>
                  <a:srgbClr val="101214"/>
                </a:solidFill>
                <a:effectLst/>
                <a:latin typeface="+mn-ea"/>
                <a:cs typeface="宋体" panose="02010600030101010101" pitchFamily="2" charset="-122"/>
              </a:rPr>
              <a:t>，</a:t>
            </a:r>
            <a:r>
              <a:rPr lang="zh-CN" altLang="zh-CN" sz="1200" dirty="0">
                <a:solidFill>
                  <a:srgbClr val="101214"/>
                </a:solidFill>
                <a:effectLst/>
                <a:latin typeface="+mn-ea"/>
                <a:cs typeface="宋体" panose="02010600030101010101" pitchFamily="2" charset="-122"/>
              </a:rPr>
              <a:t>则重传对应的数据包；如果是</a:t>
            </a:r>
            <a:r>
              <a:rPr lang="en-US" altLang="zh-CN" sz="1200" dirty="0">
                <a:solidFill>
                  <a:srgbClr val="101214"/>
                </a:solidFill>
                <a:effectLst/>
                <a:latin typeface="+mn-ea"/>
                <a:cs typeface="宋体" panose="02010600030101010101" pitchFamily="2" charset="-122"/>
              </a:rPr>
              <a:t>Full ACK</a:t>
            </a:r>
            <a:r>
              <a:rPr lang="zh-CN" altLang="en-US" sz="1200" dirty="0">
                <a:solidFill>
                  <a:srgbClr val="101214"/>
                </a:solidFill>
                <a:effectLst/>
                <a:latin typeface="+mn-ea"/>
                <a:cs typeface="宋体" panose="02010600030101010101" pitchFamily="2" charset="-122"/>
              </a:rPr>
              <a:t>，</a:t>
            </a:r>
            <a:r>
              <a:rPr lang="zh-CN" altLang="zh-CN" sz="1200" dirty="0">
                <a:solidFill>
                  <a:srgbClr val="101214"/>
                </a:solidFill>
                <a:effectLst/>
                <a:latin typeface="+mn-ea"/>
                <a:cs typeface="宋体" panose="02010600030101010101" pitchFamily="2" charset="-122"/>
              </a:rPr>
              <a:t>则退出</a:t>
            </a:r>
            <a:r>
              <a:rPr lang="en-US" altLang="zh-CN" sz="1200" dirty="0">
                <a:solidFill>
                  <a:srgbClr val="101214"/>
                </a:solidFill>
                <a:effectLst/>
                <a:latin typeface="+mn-ea"/>
                <a:cs typeface="宋体" panose="02010600030101010101" pitchFamily="2" charset="-122"/>
              </a:rPr>
              <a:t>FR</a:t>
            </a:r>
            <a:r>
              <a:rPr lang="zh-CN" altLang="zh-CN" sz="1200" dirty="0">
                <a:solidFill>
                  <a:srgbClr val="101214"/>
                </a:solidFill>
                <a:effectLst/>
                <a:latin typeface="+mn-ea"/>
                <a:cs typeface="宋体" panose="02010600030101010101" pitchFamily="2" charset="-122"/>
              </a:rPr>
              <a:t>阶段。</a:t>
            </a:r>
            <a:endParaRPr lang="zh-CN" altLang="zh-CN" sz="1200" dirty="0">
              <a:solidFill>
                <a:srgbClr val="00000A"/>
              </a:solidFill>
              <a:effectLst/>
              <a:latin typeface="+mn-ea"/>
              <a:cs typeface="宋体" panose="02010600030101010101" pitchFamily="2" charset="-122"/>
            </a:endParaRPr>
          </a:p>
          <a:p>
            <a:endParaRPr lang="zh-CN" altLang="en-US" dirty="0"/>
          </a:p>
        </p:txBody>
      </p:sp>
    </p:spTree>
    <p:extLst>
      <p:ext uri="{BB962C8B-B14F-4D97-AF65-F5344CB8AC3E}">
        <p14:creationId xmlns:p14="http://schemas.microsoft.com/office/powerpoint/2010/main" val="3511954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a:t>
            </a:r>
            <a:r>
              <a:rPr lang="zh-CN" altLang="en-US" dirty="0"/>
              <a:t>拥塞状态转移</a:t>
            </a:r>
          </a:p>
        </p:txBody>
      </p:sp>
      <p:sp>
        <p:nvSpPr>
          <p:cNvPr id="2" name="文本框 1">
            <a:extLst>
              <a:ext uri="{FF2B5EF4-FFF2-40B4-BE49-F238E27FC236}">
                <a16:creationId xmlns:a16="http://schemas.microsoft.com/office/drawing/2014/main" id="{92B2F3FB-D327-2DBF-266C-FA16136C2ABB}"/>
              </a:ext>
            </a:extLst>
          </p:cNvPr>
          <p:cNvSpPr txBox="1"/>
          <p:nvPr/>
        </p:nvSpPr>
        <p:spPr>
          <a:xfrm>
            <a:off x="344079" y="1631778"/>
            <a:ext cx="10538790" cy="4816703"/>
          </a:xfrm>
          <a:prstGeom prst="rect">
            <a:avLst/>
          </a:prstGeom>
          <a:noFill/>
        </p:spPr>
        <p:txBody>
          <a:bodyPr wrap="square" rtlCol="0">
            <a:spAutoFit/>
          </a:bodyPr>
          <a:lstStyle/>
          <a:p>
            <a:pPr marL="800100" indent="304800" algn="just">
              <a:lnSpc>
                <a:spcPct val="150000"/>
              </a:lnSpc>
              <a:spcBef>
                <a:spcPts val="600"/>
              </a:spcBef>
              <a:spcAft>
                <a:spcPts val="600"/>
              </a:spcAft>
            </a:pPr>
            <a:r>
              <a:rPr lang="en-US" altLang="zh-CN" sz="1600" dirty="0" err="1">
                <a:solidFill>
                  <a:srgbClr val="101214"/>
                </a:solidFill>
                <a:effectLst/>
                <a:latin typeface="+mn-ea"/>
                <a:cs typeface="宋体" panose="02010600030101010101" pitchFamily="2" charset="-122"/>
              </a:rPr>
              <a:t>tcp_congestion_control</a:t>
            </a:r>
            <a:r>
              <a:rPr lang="zh-CN" altLang="zh-CN" sz="1600" dirty="0">
                <a:solidFill>
                  <a:srgbClr val="101214"/>
                </a:solidFill>
                <a:effectLst/>
                <a:latin typeface="+mn-ea"/>
                <a:cs typeface="宋体" panose="02010600030101010101" pitchFamily="2" charset="-122"/>
              </a:rPr>
              <a:t>函数负责处理</a:t>
            </a:r>
            <a:r>
              <a:rPr lang="zh-CN" altLang="zh-CN" sz="1600" dirty="0">
                <a:solidFill>
                  <a:srgbClr val="FF0000"/>
                </a:solidFill>
                <a:effectLst/>
                <a:latin typeface="+mn-ea"/>
                <a:cs typeface="宋体" panose="02010600030101010101" pitchFamily="2" charset="-122"/>
              </a:rPr>
              <a:t>拥塞状态转移和拥塞窗口的变化</a:t>
            </a:r>
            <a:r>
              <a:rPr lang="zh-CN" altLang="zh-CN" sz="1600" dirty="0">
                <a:solidFill>
                  <a:srgbClr val="101214"/>
                </a:solidFill>
                <a:effectLst/>
                <a:latin typeface="+mn-ea"/>
                <a:cs typeface="宋体" panose="02010600030101010101" pitchFamily="2" charset="-122"/>
              </a:rPr>
              <a:t>。拥塞状态机的切换是本次实验的核心</a:t>
            </a:r>
            <a:r>
              <a:rPr lang="zh-CN" altLang="en-US" sz="1600" dirty="0">
                <a:solidFill>
                  <a:srgbClr val="101214"/>
                </a:solidFill>
                <a:effectLst/>
                <a:latin typeface="+mn-ea"/>
                <a:cs typeface="宋体" panose="02010600030101010101" pitchFamily="2" charset="-122"/>
              </a:rPr>
              <a:t>，</a:t>
            </a:r>
            <a:r>
              <a:rPr lang="zh-CN" altLang="zh-CN" sz="1600" dirty="0">
                <a:solidFill>
                  <a:srgbClr val="101214"/>
                </a:solidFill>
                <a:effectLst/>
                <a:latin typeface="+mn-ea"/>
                <a:cs typeface="宋体" panose="02010600030101010101" pitchFamily="2" charset="-122"/>
              </a:rPr>
              <a:t>拥塞状态机的控制几乎</a:t>
            </a:r>
            <a:r>
              <a:rPr lang="zh-CN" altLang="zh-CN" sz="1600" dirty="0">
                <a:solidFill>
                  <a:srgbClr val="FF0000"/>
                </a:solidFill>
                <a:effectLst/>
                <a:latin typeface="+mn-ea"/>
                <a:cs typeface="宋体" panose="02010600030101010101" pitchFamily="2" charset="-122"/>
              </a:rPr>
              <a:t>完全由带</a:t>
            </a:r>
            <a:r>
              <a:rPr lang="en-US" altLang="zh-CN" sz="1600" dirty="0">
                <a:solidFill>
                  <a:srgbClr val="FF0000"/>
                </a:solidFill>
                <a:effectLst/>
                <a:latin typeface="+mn-ea"/>
                <a:cs typeface="宋体" panose="02010600030101010101" pitchFamily="2" charset="-122"/>
              </a:rPr>
              <a:t>ACK</a:t>
            </a:r>
            <a:r>
              <a:rPr lang="zh-CN" altLang="zh-CN" sz="1600" dirty="0">
                <a:solidFill>
                  <a:srgbClr val="FF0000"/>
                </a:solidFill>
                <a:effectLst/>
                <a:latin typeface="+mn-ea"/>
                <a:cs typeface="宋体" panose="02010600030101010101" pitchFamily="2" charset="-122"/>
              </a:rPr>
              <a:t>标志位的数据包来完成</a:t>
            </a:r>
            <a:r>
              <a:rPr lang="zh-CN" altLang="zh-CN" sz="1600" dirty="0">
                <a:solidFill>
                  <a:srgbClr val="101214"/>
                </a:solidFill>
                <a:effectLst/>
                <a:latin typeface="+mn-ea"/>
                <a:cs typeface="宋体" panose="02010600030101010101" pitchFamily="2" charset="-122"/>
              </a:rPr>
              <a:t>。在本设计中</a:t>
            </a:r>
            <a:r>
              <a:rPr lang="zh-CN" altLang="en-US" sz="1600" dirty="0">
                <a:solidFill>
                  <a:srgbClr val="101214"/>
                </a:solidFill>
                <a:effectLst/>
                <a:latin typeface="+mn-ea"/>
                <a:cs typeface="宋体" panose="02010600030101010101" pitchFamily="2" charset="-122"/>
              </a:rPr>
              <a:t>，</a:t>
            </a:r>
            <a:r>
              <a:rPr lang="zh-CN" altLang="zh-CN" sz="1600" dirty="0">
                <a:solidFill>
                  <a:srgbClr val="101214"/>
                </a:solidFill>
                <a:effectLst/>
                <a:latin typeface="+mn-ea"/>
                <a:cs typeface="宋体" panose="02010600030101010101" pitchFamily="2" charset="-122"/>
              </a:rPr>
              <a:t>以</a:t>
            </a:r>
            <a:r>
              <a:rPr lang="en-US" altLang="zh-CN" sz="1600" dirty="0">
                <a:solidFill>
                  <a:srgbClr val="101214"/>
                </a:solidFill>
                <a:effectLst/>
                <a:latin typeface="+mn-ea"/>
                <a:cs typeface="宋体" panose="02010600030101010101" pitchFamily="2" charset="-122"/>
              </a:rPr>
              <a:t>MSS</a:t>
            </a:r>
            <a:r>
              <a:rPr lang="zh-CN" altLang="zh-CN" sz="1600" dirty="0">
                <a:solidFill>
                  <a:srgbClr val="101214"/>
                </a:solidFill>
                <a:effectLst/>
                <a:latin typeface="+mn-ea"/>
                <a:cs typeface="宋体" panose="02010600030101010101" pitchFamily="2" charset="-122"/>
              </a:rPr>
              <a:t>作为</a:t>
            </a:r>
            <a:r>
              <a:rPr lang="en-US" altLang="zh-CN" sz="1600" dirty="0" err="1">
                <a:solidFill>
                  <a:srgbClr val="101214"/>
                </a:solidFill>
                <a:effectLst/>
                <a:latin typeface="+mn-ea"/>
                <a:cs typeface="宋体" panose="02010600030101010101" pitchFamily="2" charset="-122"/>
              </a:rPr>
              <a:t>cwnd</a:t>
            </a:r>
            <a:r>
              <a:rPr lang="zh-CN" altLang="zh-CN" sz="1600" dirty="0">
                <a:solidFill>
                  <a:srgbClr val="101214"/>
                </a:solidFill>
                <a:effectLst/>
                <a:latin typeface="+mn-ea"/>
                <a:cs typeface="宋体" panose="02010600030101010101" pitchFamily="2" charset="-122"/>
              </a:rPr>
              <a:t>的单位</a:t>
            </a:r>
            <a:r>
              <a:rPr lang="zh-CN" altLang="en-US" sz="1600" dirty="0">
                <a:solidFill>
                  <a:srgbClr val="101214"/>
                </a:solidFill>
                <a:effectLst/>
                <a:latin typeface="+mn-ea"/>
                <a:cs typeface="宋体" panose="02010600030101010101" pitchFamily="2" charset="-122"/>
              </a:rPr>
              <a:t>，</a:t>
            </a:r>
            <a:r>
              <a:rPr lang="zh-CN" altLang="zh-CN" sz="1600" dirty="0">
                <a:solidFill>
                  <a:srgbClr val="101214"/>
                </a:solidFill>
                <a:effectLst/>
                <a:latin typeface="+mn-ea"/>
                <a:cs typeface="宋体" panose="02010600030101010101" pitchFamily="2" charset="-122"/>
              </a:rPr>
              <a:t>在计算发送窗口等时乘</a:t>
            </a:r>
            <a:r>
              <a:rPr lang="en-US" altLang="zh-CN" sz="1600" dirty="0">
                <a:solidFill>
                  <a:srgbClr val="101214"/>
                </a:solidFill>
                <a:effectLst/>
                <a:latin typeface="+mn-ea"/>
                <a:cs typeface="宋体" panose="02010600030101010101" pitchFamily="2" charset="-122"/>
              </a:rPr>
              <a:t>MSS</a:t>
            </a:r>
            <a:r>
              <a:rPr lang="zh-CN" altLang="zh-CN" sz="1600" dirty="0">
                <a:solidFill>
                  <a:srgbClr val="101214"/>
                </a:solidFill>
                <a:effectLst/>
                <a:latin typeface="+mn-ea"/>
                <a:cs typeface="宋体" panose="02010600030101010101" pitchFamily="2" charset="-122"/>
              </a:rPr>
              <a:t>值即可使用</a:t>
            </a:r>
            <a:r>
              <a:rPr lang="zh-CN" altLang="en-US" sz="1600" dirty="0">
                <a:solidFill>
                  <a:srgbClr val="101214"/>
                </a:solidFill>
                <a:effectLst/>
                <a:latin typeface="+mn-ea"/>
                <a:cs typeface="宋体" panose="02010600030101010101" pitchFamily="2" charset="-122"/>
              </a:rPr>
              <a:t>，</a:t>
            </a:r>
            <a:r>
              <a:rPr lang="zh-CN" altLang="zh-CN" sz="1600" dirty="0">
                <a:solidFill>
                  <a:srgbClr val="101214"/>
                </a:solidFill>
                <a:effectLst/>
                <a:latin typeface="+mn-ea"/>
                <a:cs typeface="宋体" panose="02010600030101010101" pitchFamily="2" charset="-122"/>
              </a:rPr>
              <a:t>降低维护复杂度。</a:t>
            </a:r>
            <a:endParaRPr lang="zh-CN" altLang="zh-CN" sz="1600" dirty="0">
              <a:solidFill>
                <a:srgbClr val="00000A"/>
              </a:solidFill>
              <a:effectLst/>
              <a:latin typeface="+mn-ea"/>
              <a:cs typeface="宋体" panose="02010600030101010101" pitchFamily="2" charset="-122"/>
            </a:endParaRPr>
          </a:p>
          <a:p>
            <a:pPr marL="800100" indent="304800" algn="just">
              <a:lnSpc>
                <a:spcPct val="150000"/>
              </a:lnSpc>
              <a:spcBef>
                <a:spcPts val="600"/>
              </a:spcBef>
              <a:spcAft>
                <a:spcPts val="600"/>
              </a:spcAft>
            </a:pPr>
            <a:r>
              <a:rPr lang="zh-CN" altLang="zh-CN" sz="1600" dirty="0">
                <a:solidFill>
                  <a:srgbClr val="101214"/>
                </a:solidFill>
                <a:effectLst/>
                <a:latin typeface="+mn-ea"/>
                <a:cs typeface="宋体" panose="02010600030101010101" pitchFamily="2" charset="-122"/>
              </a:rPr>
              <a:t>首先需要</a:t>
            </a:r>
            <a:r>
              <a:rPr lang="zh-CN" altLang="zh-CN" sz="1600" dirty="0">
                <a:solidFill>
                  <a:srgbClr val="FF0000"/>
                </a:solidFill>
                <a:effectLst/>
                <a:latin typeface="+mn-ea"/>
                <a:cs typeface="宋体" panose="02010600030101010101" pitchFamily="2" charset="-122"/>
              </a:rPr>
              <a:t>判断收到的</a:t>
            </a:r>
            <a:r>
              <a:rPr lang="en-US" altLang="zh-CN" sz="1600" dirty="0">
                <a:solidFill>
                  <a:srgbClr val="FF0000"/>
                </a:solidFill>
                <a:effectLst/>
                <a:latin typeface="+mn-ea"/>
                <a:cs typeface="宋体" panose="02010600030101010101" pitchFamily="2" charset="-122"/>
              </a:rPr>
              <a:t>ACK</a:t>
            </a:r>
            <a:r>
              <a:rPr lang="zh-CN" altLang="zh-CN" sz="1600" dirty="0">
                <a:solidFill>
                  <a:srgbClr val="FF0000"/>
                </a:solidFill>
                <a:effectLst/>
                <a:latin typeface="+mn-ea"/>
                <a:cs typeface="宋体" panose="02010600030101010101" pitchFamily="2" charset="-122"/>
              </a:rPr>
              <a:t>是否有效</a:t>
            </a:r>
            <a:r>
              <a:rPr lang="zh-CN" altLang="zh-CN" sz="1600" dirty="0">
                <a:solidFill>
                  <a:srgbClr val="101214"/>
                </a:solidFill>
                <a:effectLst/>
                <a:latin typeface="+mn-ea"/>
                <a:cs typeface="宋体" panose="02010600030101010101" pitchFamily="2" charset="-122"/>
              </a:rPr>
              <a:t>。这个判断过程可以通过</a:t>
            </a:r>
            <a:r>
              <a:rPr lang="en-US" altLang="zh-CN" sz="1600" dirty="0">
                <a:solidFill>
                  <a:srgbClr val="101214"/>
                </a:solidFill>
                <a:effectLst/>
                <a:latin typeface="+mn-ea"/>
                <a:cs typeface="宋体" panose="02010600030101010101" pitchFamily="2" charset="-122"/>
              </a:rPr>
              <a:t>ACK</a:t>
            </a:r>
            <a:r>
              <a:rPr lang="zh-CN" altLang="zh-CN" sz="1600" dirty="0">
                <a:solidFill>
                  <a:srgbClr val="FF0000"/>
                </a:solidFill>
                <a:effectLst/>
                <a:latin typeface="+mn-ea"/>
                <a:cs typeface="宋体" panose="02010600030101010101" pitchFamily="2" charset="-122"/>
              </a:rPr>
              <a:t>遍历发送队列</a:t>
            </a:r>
            <a:r>
              <a:rPr lang="zh-CN" altLang="zh-CN" sz="1600" dirty="0">
                <a:solidFill>
                  <a:srgbClr val="101214"/>
                </a:solidFill>
                <a:effectLst/>
                <a:latin typeface="+mn-ea"/>
                <a:cs typeface="宋体" panose="02010600030101010101" pitchFamily="2" charset="-122"/>
              </a:rPr>
              <a:t>。在这个遍历的同时</a:t>
            </a:r>
            <a:r>
              <a:rPr lang="zh-CN" altLang="en-US" sz="1600" dirty="0">
                <a:solidFill>
                  <a:srgbClr val="101214"/>
                </a:solidFill>
                <a:effectLst/>
                <a:latin typeface="+mn-ea"/>
                <a:cs typeface="宋体" panose="02010600030101010101" pitchFamily="2" charset="-122"/>
              </a:rPr>
              <a:t>，</a:t>
            </a:r>
            <a:r>
              <a:rPr lang="zh-CN" altLang="zh-CN" sz="1600" dirty="0">
                <a:solidFill>
                  <a:srgbClr val="101214"/>
                </a:solidFill>
                <a:effectLst/>
                <a:latin typeface="+mn-ea"/>
                <a:cs typeface="宋体" panose="02010600030101010101" pitchFamily="2" charset="-122"/>
              </a:rPr>
              <a:t>可以对发送数据队列进行处理</a:t>
            </a:r>
            <a:r>
              <a:rPr lang="zh-CN" altLang="en-US" sz="1600" dirty="0">
                <a:solidFill>
                  <a:srgbClr val="101214"/>
                </a:solidFill>
                <a:effectLst/>
                <a:latin typeface="+mn-ea"/>
                <a:cs typeface="宋体" panose="02010600030101010101" pitchFamily="2" charset="-122"/>
              </a:rPr>
              <a:t>，</a:t>
            </a:r>
            <a:r>
              <a:rPr lang="zh-CN" altLang="zh-CN" sz="1600" dirty="0">
                <a:solidFill>
                  <a:srgbClr val="FF0000"/>
                </a:solidFill>
                <a:effectLst/>
                <a:latin typeface="+mn-ea"/>
                <a:cs typeface="宋体" panose="02010600030101010101" pitchFamily="2" charset="-122"/>
              </a:rPr>
              <a:t>将已经回复</a:t>
            </a:r>
            <a:r>
              <a:rPr lang="en-US" altLang="zh-CN" sz="1600" dirty="0">
                <a:solidFill>
                  <a:srgbClr val="FF0000"/>
                </a:solidFill>
                <a:effectLst/>
                <a:latin typeface="+mn-ea"/>
                <a:cs typeface="宋体" panose="02010600030101010101" pitchFamily="2" charset="-122"/>
              </a:rPr>
              <a:t>ACK</a:t>
            </a:r>
            <a:r>
              <a:rPr lang="zh-CN" altLang="zh-CN" sz="1600" dirty="0">
                <a:solidFill>
                  <a:srgbClr val="FF0000"/>
                </a:solidFill>
                <a:effectLst/>
                <a:latin typeface="+mn-ea"/>
                <a:cs typeface="宋体" panose="02010600030101010101" pitchFamily="2" charset="-122"/>
              </a:rPr>
              <a:t>的数据包清理掉</a:t>
            </a:r>
            <a:r>
              <a:rPr lang="zh-CN" altLang="zh-CN" sz="1600" dirty="0">
                <a:solidFill>
                  <a:srgbClr val="101214"/>
                </a:solidFill>
                <a:effectLst/>
                <a:latin typeface="+mn-ea"/>
                <a:cs typeface="宋体" panose="02010600030101010101" pitchFamily="2" charset="-122"/>
              </a:rPr>
              <a:t>。按照这个思路</a:t>
            </a:r>
            <a:r>
              <a:rPr lang="zh-CN" altLang="en-US" sz="1600" dirty="0">
                <a:solidFill>
                  <a:srgbClr val="101214"/>
                </a:solidFill>
                <a:effectLst/>
                <a:latin typeface="+mn-ea"/>
                <a:cs typeface="宋体" panose="02010600030101010101" pitchFamily="2" charset="-122"/>
              </a:rPr>
              <a:t>，</a:t>
            </a:r>
            <a:r>
              <a:rPr lang="zh-CN" altLang="zh-CN" sz="1600" dirty="0">
                <a:solidFill>
                  <a:srgbClr val="101214"/>
                </a:solidFill>
                <a:effectLst/>
                <a:latin typeface="+mn-ea"/>
                <a:cs typeface="宋体" panose="02010600030101010101" pitchFamily="2" charset="-122"/>
              </a:rPr>
              <a:t>只用修改以往实验实现的更新发送队列的函数</a:t>
            </a:r>
            <a:r>
              <a:rPr lang="zh-CN" altLang="en-US" sz="1600" dirty="0">
                <a:solidFill>
                  <a:srgbClr val="101214"/>
                </a:solidFill>
                <a:effectLst/>
                <a:latin typeface="+mn-ea"/>
                <a:cs typeface="宋体" panose="02010600030101010101" pitchFamily="2" charset="-122"/>
              </a:rPr>
              <a:t>，</a:t>
            </a:r>
            <a:r>
              <a:rPr lang="zh-CN" altLang="zh-CN" sz="1600" dirty="0">
                <a:solidFill>
                  <a:srgbClr val="101214"/>
                </a:solidFill>
                <a:effectLst/>
                <a:latin typeface="+mn-ea"/>
                <a:cs typeface="宋体" panose="02010600030101010101" pitchFamily="2" charset="-122"/>
              </a:rPr>
              <a:t>在更新的过程中</a:t>
            </a:r>
            <a:r>
              <a:rPr lang="zh-CN" altLang="en-US" sz="1600" dirty="0">
                <a:solidFill>
                  <a:srgbClr val="101214"/>
                </a:solidFill>
                <a:effectLst/>
                <a:latin typeface="+mn-ea"/>
                <a:cs typeface="宋体" panose="02010600030101010101" pitchFamily="2" charset="-122"/>
              </a:rPr>
              <a:t>，</a:t>
            </a:r>
            <a:r>
              <a:rPr lang="zh-CN" altLang="zh-CN" sz="1600" dirty="0">
                <a:solidFill>
                  <a:srgbClr val="FF0000"/>
                </a:solidFill>
                <a:effectLst/>
                <a:latin typeface="+mn-ea"/>
                <a:cs typeface="宋体" panose="02010600030101010101" pitchFamily="2" charset="-122"/>
              </a:rPr>
              <a:t>如果有数据包被清理掉</a:t>
            </a:r>
            <a:r>
              <a:rPr lang="zh-CN" altLang="en-US" sz="1600" dirty="0">
                <a:solidFill>
                  <a:srgbClr val="FF0000"/>
                </a:solidFill>
                <a:effectLst/>
                <a:latin typeface="+mn-ea"/>
                <a:cs typeface="宋体" panose="02010600030101010101" pitchFamily="2" charset="-122"/>
              </a:rPr>
              <a:t>，</a:t>
            </a:r>
            <a:r>
              <a:rPr lang="zh-CN" altLang="zh-CN" sz="1600" dirty="0">
                <a:solidFill>
                  <a:srgbClr val="FF0000"/>
                </a:solidFill>
                <a:effectLst/>
                <a:latin typeface="+mn-ea"/>
                <a:cs typeface="宋体" panose="02010600030101010101" pitchFamily="2" charset="-122"/>
              </a:rPr>
              <a:t>则说明该</a:t>
            </a:r>
            <a:r>
              <a:rPr lang="en-US" altLang="zh-CN" sz="1600" dirty="0">
                <a:solidFill>
                  <a:srgbClr val="FF0000"/>
                </a:solidFill>
                <a:effectLst/>
                <a:latin typeface="+mn-ea"/>
                <a:cs typeface="宋体" panose="02010600030101010101" pitchFamily="2" charset="-122"/>
              </a:rPr>
              <a:t>ACK</a:t>
            </a:r>
            <a:r>
              <a:rPr lang="zh-CN" altLang="zh-CN" sz="1600" dirty="0">
                <a:solidFill>
                  <a:srgbClr val="FF0000"/>
                </a:solidFill>
                <a:effectLst/>
                <a:latin typeface="+mn-ea"/>
                <a:cs typeface="宋体" panose="02010600030101010101" pitchFamily="2" charset="-122"/>
              </a:rPr>
              <a:t>是有效的</a:t>
            </a:r>
            <a:r>
              <a:rPr lang="zh-CN" altLang="zh-CN" sz="1600" dirty="0">
                <a:solidFill>
                  <a:srgbClr val="101214"/>
                </a:solidFill>
                <a:effectLst/>
                <a:latin typeface="+mn-ea"/>
                <a:cs typeface="宋体" panose="02010600030101010101" pitchFamily="2" charset="-122"/>
              </a:rPr>
              <a:t>。</a:t>
            </a:r>
            <a:endParaRPr lang="en-US" altLang="zh-CN" sz="1600" dirty="0">
              <a:solidFill>
                <a:srgbClr val="101214"/>
              </a:solidFill>
              <a:effectLst/>
              <a:latin typeface="+mn-ea"/>
              <a:cs typeface="宋体" panose="02010600030101010101" pitchFamily="2" charset="-122"/>
            </a:endParaRPr>
          </a:p>
          <a:p>
            <a:pPr marL="800100" indent="304800" algn="just">
              <a:lnSpc>
                <a:spcPct val="150000"/>
              </a:lnSpc>
              <a:spcBef>
                <a:spcPts val="600"/>
              </a:spcBef>
              <a:spcAft>
                <a:spcPts val="600"/>
              </a:spcAft>
            </a:pPr>
            <a:r>
              <a:rPr lang="zh-CN" altLang="en-US" sz="1600" dirty="0">
                <a:solidFill>
                  <a:srgbClr val="00000A"/>
                </a:solidFill>
                <a:effectLst/>
                <a:latin typeface="+mn-ea"/>
                <a:cs typeface="宋体" panose="02010600030101010101" pitchFamily="2" charset="-122"/>
              </a:rPr>
              <a:t>然后便可以根据拥塞状态分别处理收到的</a:t>
            </a:r>
            <a:r>
              <a:rPr lang="en-US" altLang="zh-CN" sz="1600" dirty="0">
                <a:solidFill>
                  <a:srgbClr val="00000A"/>
                </a:solidFill>
                <a:effectLst/>
                <a:latin typeface="+mn-ea"/>
                <a:cs typeface="宋体" panose="02010600030101010101" pitchFamily="2" charset="-122"/>
              </a:rPr>
              <a:t>ACK</a:t>
            </a:r>
            <a:r>
              <a:rPr lang="zh-CN" altLang="en-US" sz="1600" dirty="0">
                <a:solidFill>
                  <a:srgbClr val="00000A"/>
                </a:solidFill>
                <a:effectLst/>
                <a:latin typeface="+mn-ea"/>
                <a:cs typeface="宋体" panose="02010600030101010101" pitchFamily="2" charset="-122"/>
              </a:rPr>
              <a:t>包。如在</a:t>
            </a:r>
            <a:r>
              <a:rPr lang="en-US" altLang="zh-CN" sz="1600" dirty="0">
                <a:solidFill>
                  <a:srgbClr val="FF0000"/>
                </a:solidFill>
                <a:effectLst/>
                <a:latin typeface="+mn-ea"/>
                <a:cs typeface="宋体" panose="02010600030101010101" pitchFamily="2" charset="-122"/>
              </a:rPr>
              <a:t>OPEN</a:t>
            </a:r>
            <a:r>
              <a:rPr lang="zh-CN" altLang="en-US" sz="1600" dirty="0">
                <a:solidFill>
                  <a:srgbClr val="FF0000"/>
                </a:solidFill>
                <a:effectLst/>
                <a:latin typeface="+mn-ea"/>
                <a:cs typeface="宋体" panose="02010600030101010101" pitchFamily="2" charset="-122"/>
              </a:rPr>
              <a:t>状态</a:t>
            </a:r>
            <a:r>
              <a:rPr lang="zh-CN" altLang="en-US" sz="1600" dirty="0">
                <a:solidFill>
                  <a:srgbClr val="00000A"/>
                </a:solidFill>
                <a:effectLst/>
                <a:latin typeface="+mn-ea"/>
                <a:cs typeface="宋体" panose="02010600030101010101" pitchFamily="2" charset="-122"/>
              </a:rPr>
              <a:t>，表明</a:t>
            </a:r>
            <a:r>
              <a:rPr lang="zh-CN" altLang="en-US" sz="1600" dirty="0">
                <a:solidFill>
                  <a:srgbClr val="FF0000"/>
                </a:solidFill>
                <a:effectLst/>
                <a:latin typeface="+mn-ea"/>
                <a:cs typeface="宋体" panose="02010600030101010101" pitchFamily="2" charset="-122"/>
              </a:rPr>
              <a:t>网络中没有发生丢包</a:t>
            </a:r>
            <a:r>
              <a:rPr lang="zh-CN" altLang="en-US" sz="1600" dirty="0">
                <a:solidFill>
                  <a:srgbClr val="00000A"/>
                </a:solidFill>
                <a:effectLst/>
                <a:latin typeface="+mn-ea"/>
                <a:cs typeface="宋体" panose="02010600030101010101" pitchFamily="2" charset="-122"/>
              </a:rPr>
              <a:t>，也就不需要重传，发送方按照</a:t>
            </a:r>
            <a:r>
              <a:rPr lang="zh-CN" altLang="en-US" sz="1600" dirty="0">
                <a:solidFill>
                  <a:srgbClr val="FF0000"/>
                </a:solidFill>
                <a:effectLst/>
                <a:latin typeface="+mn-ea"/>
                <a:cs typeface="宋体" panose="02010600030101010101" pitchFamily="2" charset="-122"/>
              </a:rPr>
              <a:t>慢启动</a:t>
            </a:r>
            <a:r>
              <a:rPr lang="zh-CN" altLang="en-US" sz="1600" dirty="0">
                <a:solidFill>
                  <a:srgbClr val="00000A"/>
                </a:solidFill>
                <a:effectLst/>
                <a:latin typeface="+mn-ea"/>
                <a:cs typeface="宋体" panose="02010600030101010101" pitchFamily="2" charset="-122"/>
              </a:rPr>
              <a:t>或者</a:t>
            </a:r>
            <a:r>
              <a:rPr lang="zh-CN" altLang="en-US" sz="1600" dirty="0">
                <a:solidFill>
                  <a:srgbClr val="FF0000"/>
                </a:solidFill>
                <a:effectLst/>
                <a:latin typeface="+mn-ea"/>
                <a:cs typeface="宋体" panose="02010600030101010101" pitchFamily="2" charset="-122"/>
              </a:rPr>
              <a:t>拥塞避免算法</a:t>
            </a:r>
            <a:r>
              <a:rPr lang="zh-CN" altLang="en-US" sz="1600" dirty="0">
                <a:solidFill>
                  <a:srgbClr val="00000A"/>
                </a:solidFill>
                <a:effectLst/>
                <a:latin typeface="+mn-ea"/>
                <a:cs typeface="宋体" panose="02010600030101010101" pitchFamily="2" charset="-122"/>
              </a:rPr>
              <a:t>处理到来的 </a:t>
            </a:r>
            <a:r>
              <a:rPr lang="en-US" altLang="zh-CN" sz="1600" dirty="0">
                <a:solidFill>
                  <a:srgbClr val="00000A"/>
                </a:solidFill>
                <a:effectLst/>
                <a:latin typeface="+mn-ea"/>
                <a:cs typeface="宋体" panose="02010600030101010101" pitchFamily="2" charset="-122"/>
              </a:rPr>
              <a:t>ACK</a:t>
            </a:r>
            <a:r>
              <a:rPr lang="zh-CN" altLang="en-US" sz="1600" dirty="0">
                <a:solidFill>
                  <a:srgbClr val="00000A"/>
                </a:solidFill>
                <a:effectLst/>
                <a:latin typeface="+mn-ea"/>
                <a:cs typeface="宋体" panose="02010600030101010101" pitchFamily="2" charset="-122"/>
              </a:rPr>
              <a:t>。即检查拥塞窗口是否小于慢启动阈值。如果是，通过一个固定步长增加拥塞窗口；否则，按照拥塞避免算法增加拥塞窗口。如果发现</a:t>
            </a:r>
            <a:r>
              <a:rPr lang="zh-CN" altLang="en-US" sz="1600" dirty="0">
                <a:solidFill>
                  <a:srgbClr val="FF0000"/>
                </a:solidFill>
                <a:effectLst/>
                <a:latin typeface="+mn-ea"/>
                <a:cs typeface="宋体" panose="02010600030101010101" pitchFamily="2" charset="-122"/>
              </a:rPr>
              <a:t>收到无效</a:t>
            </a:r>
            <a:r>
              <a:rPr lang="en-US" altLang="zh-CN" sz="1600" dirty="0">
                <a:solidFill>
                  <a:srgbClr val="FF0000"/>
                </a:solidFill>
                <a:effectLst/>
                <a:latin typeface="+mn-ea"/>
                <a:cs typeface="宋体" panose="02010600030101010101" pitchFamily="2" charset="-122"/>
              </a:rPr>
              <a:t>ACK</a:t>
            </a:r>
            <a:r>
              <a:rPr lang="zh-CN" altLang="en-US" sz="1600" dirty="0">
                <a:solidFill>
                  <a:srgbClr val="00000A"/>
                </a:solidFill>
                <a:effectLst/>
                <a:latin typeface="+mn-ea"/>
                <a:cs typeface="宋体" panose="02010600030101010101" pitchFamily="2" charset="-122"/>
              </a:rPr>
              <a:t>，则把拥塞状态</a:t>
            </a:r>
            <a:r>
              <a:rPr lang="zh-CN" altLang="en-US" sz="1600" dirty="0">
                <a:solidFill>
                  <a:srgbClr val="FF0000"/>
                </a:solidFill>
                <a:effectLst/>
                <a:latin typeface="+mn-ea"/>
                <a:cs typeface="宋体" panose="02010600030101010101" pitchFamily="2" charset="-122"/>
              </a:rPr>
              <a:t>切换到</a:t>
            </a:r>
            <a:r>
              <a:rPr lang="en-US" altLang="zh-CN" sz="1600" dirty="0">
                <a:solidFill>
                  <a:srgbClr val="FF0000"/>
                </a:solidFill>
                <a:effectLst/>
                <a:latin typeface="+mn-ea"/>
                <a:cs typeface="宋体" panose="02010600030101010101" pitchFamily="2" charset="-122"/>
              </a:rPr>
              <a:t>DISORDER</a:t>
            </a:r>
            <a:r>
              <a:rPr lang="zh-CN" altLang="en-US" sz="1600" dirty="0">
                <a:solidFill>
                  <a:srgbClr val="FF0000"/>
                </a:solidFill>
                <a:effectLst/>
                <a:latin typeface="+mn-ea"/>
                <a:cs typeface="宋体" panose="02010600030101010101" pitchFamily="2" charset="-122"/>
              </a:rPr>
              <a:t>状态</a:t>
            </a:r>
            <a:r>
              <a:rPr lang="zh-CN" altLang="en-US" sz="1600" dirty="0">
                <a:solidFill>
                  <a:srgbClr val="00000A"/>
                </a:solidFill>
                <a:effectLst/>
                <a:latin typeface="+mn-ea"/>
                <a:cs typeface="宋体" panose="02010600030101010101" pitchFamily="2" charset="-122"/>
              </a:rPr>
              <a:t>，</a:t>
            </a:r>
            <a:r>
              <a:rPr lang="zh-CN" altLang="en-US" sz="1600" dirty="0">
                <a:solidFill>
                  <a:srgbClr val="FF0000"/>
                </a:solidFill>
                <a:effectLst/>
                <a:latin typeface="+mn-ea"/>
                <a:cs typeface="宋体" panose="02010600030101010101" pitchFamily="2" charset="-122"/>
              </a:rPr>
              <a:t>增加</a:t>
            </a:r>
            <a:r>
              <a:rPr lang="en-US" altLang="zh-CN" sz="1600" dirty="0" err="1">
                <a:solidFill>
                  <a:srgbClr val="FF0000"/>
                </a:solidFill>
                <a:effectLst/>
                <a:latin typeface="+mn-ea"/>
                <a:cs typeface="宋体" panose="02010600030101010101" pitchFamily="2" charset="-122"/>
              </a:rPr>
              <a:t>dupacks</a:t>
            </a:r>
            <a:r>
              <a:rPr lang="zh-CN" altLang="en-US" sz="1600" dirty="0">
                <a:solidFill>
                  <a:srgbClr val="FF0000"/>
                </a:solidFill>
                <a:effectLst/>
                <a:latin typeface="+mn-ea"/>
                <a:cs typeface="宋体" panose="02010600030101010101" pitchFamily="2" charset="-122"/>
              </a:rPr>
              <a:t>的值</a:t>
            </a:r>
            <a:r>
              <a:rPr lang="zh-CN" altLang="en-US" sz="1600" dirty="0">
                <a:solidFill>
                  <a:srgbClr val="00000A"/>
                </a:solidFill>
                <a:effectLst/>
                <a:latin typeface="+mn-ea"/>
                <a:cs typeface="宋体" panose="02010600030101010101" pitchFamily="2" charset="-122"/>
              </a:rPr>
              <a:t>（</a:t>
            </a:r>
            <a:r>
              <a:rPr lang="en-US" altLang="zh-CN" sz="1600" dirty="0" err="1">
                <a:solidFill>
                  <a:srgbClr val="00000A"/>
                </a:solidFill>
                <a:effectLst/>
                <a:latin typeface="+mn-ea"/>
                <a:cs typeface="宋体" panose="02010600030101010101" pitchFamily="2" charset="-122"/>
              </a:rPr>
              <a:t>dupacks</a:t>
            </a:r>
            <a:r>
              <a:rPr lang="zh-CN" altLang="en-US" sz="1600" dirty="0">
                <a:solidFill>
                  <a:srgbClr val="00000A"/>
                </a:solidFill>
                <a:effectLst/>
                <a:latin typeface="+mn-ea"/>
                <a:cs typeface="宋体" panose="02010600030101010101" pitchFamily="2" charset="-122"/>
              </a:rPr>
              <a:t>的值代表接收方在接收到数据的时候发送的重复确认的数量）。</a:t>
            </a:r>
            <a:endParaRPr lang="zh-CN" altLang="zh-CN" sz="1600" dirty="0">
              <a:solidFill>
                <a:srgbClr val="00000A"/>
              </a:solidFill>
              <a:effectLst/>
              <a:latin typeface="+mn-ea"/>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F995922A-96DF-2CD2-A5C2-489CE31DE695}"/>
              </a:ext>
            </a:extLst>
          </p:cNvPr>
          <p:cNvSpPr txBox="1"/>
          <p:nvPr/>
        </p:nvSpPr>
        <p:spPr>
          <a:xfrm>
            <a:off x="594046" y="1231668"/>
            <a:ext cx="6826186"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2.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拥塞状态机切换和拥塞窗口控制（具体介绍）</a:t>
            </a:r>
          </a:p>
        </p:txBody>
      </p:sp>
    </p:spTree>
    <p:extLst>
      <p:ext uri="{BB962C8B-B14F-4D97-AF65-F5344CB8AC3E}">
        <p14:creationId xmlns:p14="http://schemas.microsoft.com/office/powerpoint/2010/main" val="156123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a:t>
            </a:r>
            <a:r>
              <a:rPr lang="zh-CN" altLang="en-US" dirty="0"/>
              <a:t>拥塞状态转移</a:t>
            </a:r>
          </a:p>
        </p:txBody>
      </p:sp>
      <p:sp>
        <p:nvSpPr>
          <p:cNvPr id="2" name="文本框 1">
            <a:extLst>
              <a:ext uri="{FF2B5EF4-FFF2-40B4-BE49-F238E27FC236}">
                <a16:creationId xmlns:a16="http://schemas.microsoft.com/office/drawing/2014/main" id="{92B2F3FB-D327-2DBF-266C-FA16136C2ABB}"/>
              </a:ext>
            </a:extLst>
          </p:cNvPr>
          <p:cNvSpPr txBox="1"/>
          <p:nvPr/>
        </p:nvSpPr>
        <p:spPr>
          <a:xfrm>
            <a:off x="344078" y="1631778"/>
            <a:ext cx="10949997" cy="4601260"/>
          </a:xfrm>
          <a:prstGeom prst="rect">
            <a:avLst/>
          </a:prstGeom>
          <a:noFill/>
        </p:spPr>
        <p:txBody>
          <a:bodyPr wrap="square" rtlCol="0">
            <a:spAutoFit/>
          </a:bodyPr>
          <a:lstStyle/>
          <a:p>
            <a:pPr marL="800100" indent="304800" algn="just">
              <a:lnSpc>
                <a:spcPct val="150000"/>
              </a:lnSpc>
              <a:spcBef>
                <a:spcPts val="600"/>
              </a:spcBef>
              <a:spcAft>
                <a:spcPts val="600"/>
              </a:spcAft>
            </a:pPr>
            <a:r>
              <a:rPr lang="zh-CN" altLang="en-US" sz="1600" dirty="0">
                <a:solidFill>
                  <a:srgbClr val="101214"/>
                </a:solidFill>
                <a:effectLst/>
                <a:latin typeface="+mn-ea"/>
                <a:cs typeface="宋体" panose="02010600030101010101" pitchFamily="2" charset="-122"/>
              </a:rPr>
              <a:t>在</a:t>
            </a:r>
            <a:r>
              <a:rPr lang="en-US" altLang="zh-CN" sz="1600" dirty="0">
                <a:solidFill>
                  <a:srgbClr val="FF0000"/>
                </a:solidFill>
                <a:effectLst/>
                <a:latin typeface="+mn-ea"/>
                <a:cs typeface="宋体" panose="02010600030101010101" pitchFamily="2" charset="-122"/>
              </a:rPr>
              <a:t>DISORDER</a:t>
            </a:r>
            <a:r>
              <a:rPr lang="zh-CN" altLang="en-US" sz="1600" dirty="0">
                <a:solidFill>
                  <a:srgbClr val="FF0000"/>
                </a:solidFill>
                <a:effectLst/>
                <a:latin typeface="+mn-ea"/>
                <a:cs typeface="宋体" panose="02010600030101010101" pitchFamily="2" charset="-122"/>
              </a:rPr>
              <a:t>状态</a:t>
            </a:r>
            <a:r>
              <a:rPr lang="zh-CN" altLang="en-US" sz="1600" dirty="0">
                <a:solidFill>
                  <a:srgbClr val="101214"/>
                </a:solidFill>
                <a:effectLst/>
                <a:latin typeface="+mn-ea"/>
                <a:cs typeface="宋体" panose="02010600030101010101" pitchFamily="2" charset="-122"/>
              </a:rPr>
              <a:t>，</a:t>
            </a:r>
            <a:r>
              <a:rPr lang="en-US" altLang="zh-CN" sz="1600" dirty="0">
                <a:solidFill>
                  <a:srgbClr val="101214"/>
                </a:solidFill>
                <a:effectLst/>
                <a:latin typeface="+mn-ea"/>
                <a:cs typeface="宋体" panose="02010600030101010101" pitchFamily="2" charset="-122"/>
              </a:rPr>
              <a:t> </a:t>
            </a:r>
            <a:r>
              <a:rPr lang="en-US" altLang="zh-CN" sz="1600" dirty="0" err="1">
                <a:solidFill>
                  <a:srgbClr val="FF0000"/>
                </a:solidFill>
                <a:effectLst/>
                <a:latin typeface="+mn-ea"/>
                <a:cs typeface="宋体" panose="02010600030101010101" pitchFamily="2" charset="-122"/>
              </a:rPr>
              <a:t>cwnd</a:t>
            </a:r>
            <a:r>
              <a:rPr lang="zh-CN" altLang="en-US" sz="1600" dirty="0">
                <a:solidFill>
                  <a:srgbClr val="FF0000"/>
                </a:solidFill>
                <a:effectLst/>
                <a:latin typeface="+mn-ea"/>
                <a:cs typeface="宋体" panose="02010600030101010101" pitchFamily="2" charset="-122"/>
              </a:rPr>
              <a:t>更新与</a:t>
            </a:r>
            <a:r>
              <a:rPr lang="en-US" altLang="zh-CN" sz="1600" dirty="0">
                <a:solidFill>
                  <a:srgbClr val="FF0000"/>
                </a:solidFill>
                <a:effectLst/>
                <a:latin typeface="+mn-ea"/>
                <a:cs typeface="宋体" panose="02010600030101010101" pitchFamily="2" charset="-122"/>
              </a:rPr>
              <a:t>OPEN</a:t>
            </a:r>
            <a:r>
              <a:rPr lang="zh-CN" altLang="en-US" sz="1600" dirty="0">
                <a:solidFill>
                  <a:srgbClr val="FF0000"/>
                </a:solidFill>
                <a:effectLst/>
                <a:latin typeface="+mn-ea"/>
                <a:cs typeface="宋体" panose="02010600030101010101" pitchFamily="2" charset="-122"/>
              </a:rPr>
              <a:t>相同</a:t>
            </a:r>
            <a:r>
              <a:rPr lang="zh-CN" altLang="en-US" sz="1600" dirty="0">
                <a:solidFill>
                  <a:srgbClr val="101214"/>
                </a:solidFill>
                <a:effectLst/>
                <a:latin typeface="+mn-ea"/>
                <a:cs typeface="宋体" panose="02010600030101010101" pitchFamily="2" charset="-122"/>
              </a:rPr>
              <a:t>。根据拥塞窗口是否小于慢启动阈值来选择</a:t>
            </a:r>
            <a:r>
              <a:rPr lang="zh-CN" altLang="en-US" sz="1600" dirty="0">
                <a:solidFill>
                  <a:srgbClr val="FF0000"/>
                </a:solidFill>
                <a:effectLst/>
                <a:latin typeface="+mn-ea"/>
                <a:cs typeface="宋体" panose="02010600030101010101" pitchFamily="2" charset="-122"/>
              </a:rPr>
              <a:t>慢启动</a:t>
            </a:r>
            <a:r>
              <a:rPr lang="zh-CN" altLang="en-US" sz="1600" dirty="0">
                <a:solidFill>
                  <a:srgbClr val="101214"/>
                </a:solidFill>
                <a:effectLst/>
                <a:latin typeface="+mn-ea"/>
                <a:cs typeface="宋体" panose="02010600030101010101" pitchFamily="2" charset="-122"/>
              </a:rPr>
              <a:t>或者</a:t>
            </a:r>
            <a:r>
              <a:rPr lang="zh-CN" altLang="en-US" sz="1600" dirty="0">
                <a:solidFill>
                  <a:srgbClr val="FF0000"/>
                </a:solidFill>
                <a:effectLst/>
                <a:latin typeface="+mn-ea"/>
                <a:cs typeface="宋体" panose="02010600030101010101" pitchFamily="2" charset="-122"/>
              </a:rPr>
              <a:t>拥塞避免</a:t>
            </a:r>
            <a:r>
              <a:rPr lang="zh-CN" altLang="en-US" sz="1600" dirty="0">
                <a:solidFill>
                  <a:srgbClr val="101214"/>
                </a:solidFill>
                <a:effectLst/>
                <a:latin typeface="+mn-ea"/>
                <a:cs typeface="宋体" panose="02010600030101010101" pitchFamily="2" charset="-122"/>
              </a:rPr>
              <a:t>算法。如果接收到的</a:t>
            </a:r>
            <a:r>
              <a:rPr lang="en-US" altLang="zh-CN" sz="1600" dirty="0">
                <a:solidFill>
                  <a:srgbClr val="101214"/>
                </a:solidFill>
                <a:effectLst/>
                <a:latin typeface="+mn-ea"/>
                <a:cs typeface="宋体" panose="02010600030101010101" pitchFamily="2" charset="-122"/>
              </a:rPr>
              <a:t>ACK</a:t>
            </a:r>
            <a:r>
              <a:rPr lang="zh-CN" altLang="en-US" sz="1600" dirty="0">
                <a:solidFill>
                  <a:srgbClr val="101214"/>
                </a:solidFill>
                <a:effectLst/>
                <a:latin typeface="+mn-ea"/>
                <a:cs typeface="宋体" panose="02010600030101010101" pitchFamily="2" charset="-122"/>
              </a:rPr>
              <a:t>无效，增加重复</a:t>
            </a:r>
            <a:r>
              <a:rPr lang="en-US" altLang="zh-CN" sz="1600" dirty="0">
                <a:solidFill>
                  <a:srgbClr val="101214"/>
                </a:solidFill>
                <a:effectLst/>
                <a:latin typeface="+mn-ea"/>
                <a:cs typeface="宋体" panose="02010600030101010101" pitchFamily="2" charset="-122"/>
              </a:rPr>
              <a:t>ACK</a:t>
            </a:r>
            <a:r>
              <a:rPr lang="zh-CN" altLang="en-US" sz="1600" dirty="0">
                <a:solidFill>
                  <a:srgbClr val="101214"/>
                </a:solidFill>
                <a:effectLst/>
                <a:latin typeface="+mn-ea"/>
                <a:cs typeface="宋体" panose="02010600030101010101" pitchFamily="2" charset="-122"/>
              </a:rPr>
              <a:t>计数。如果</a:t>
            </a:r>
            <a:r>
              <a:rPr lang="zh-CN" altLang="en-US" sz="1600" dirty="0">
                <a:solidFill>
                  <a:srgbClr val="FF0000"/>
                </a:solidFill>
                <a:effectLst/>
                <a:latin typeface="+mn-ea"/>
                <a:cs typeface="宋体" panose="02010600030101010101" pitchFamily="2" charset="-122"/>
              </a:rPr>
              <a:t>重复</a:t>
            </a:r>
            <a:r>
              <a:rPr lang="en-US" altLang="zh-CN" sz="1600" dirty="0">
                <a:solidFill>
                  <a:srgbClr val="FF0000"/>
                </a:solidFill>
                <a:effectLst/>
                <a:latin typeface="+mn-ea"/>
                <a:cs typeface="宋体" panose="02010600030101010101" pitchFamily="2" charset="-122"/>
              </a:rPr>
              <a:t>ACK</a:t>
            </a:r>
            <a:r>
              <a:rPr lang="zh-CN" altLang="en-US" sz="1600" dirty="0">
                <a:solidFill>
                  <a:srgbClr val="FF0000"/>
                </a:solidFill>
                <a:effectLst/>
                <a:latin typeface="+mn-ea"/>
                <a:cs typeface="宋体" panose="02010600030101010101" pitchFamily="2" charset="-122"/>
              </a:rPr>
              <a:t>次数达到</a:t>
            </a:r>
            <a:r>
              <a:rPr lang="en-US" altLang="zh-CN" sz="1600" dirty="0">
                <a:solidFill>
                  <a:srgbClr val="FF0000"/>
                </a:solidFill>
                <a:effectLst/>
                <a:latin typeface="+mn-ea"/>
                <a:cs typeface="宋体" panose="02010600030101010101" pitchFamily="2" charset="-122"/>
              </a:rPr>
              <a:t>3</a:t>
            </a:r>
            <a:r>
              <a:rPr lang="zh-CN" altLang="en-US" sz="1600" dirty="0">
                <a:solidFill>
                  <a:srgbClr val="FF0000"/>
                </a:solidFill>
                <a:effectLst/>
                <a:latin typeface="+mn-ea"/>
                <a:cs typeface="宋体" panose="02010600030101010101" pitchFamily="2" charset="-122"/>
              </a:rPr>
              <a:t>次</a:t>
            </a:r>
            <a:r>
              <a:rPr lang="zh-CN" altLang="en-US" sz="1600" dirty="0">
                <a:solidFill>
                  <a:srgbClr val="101214"/>
                </a:solidFill>
                <a:effectLst/>
                <a:latin typeface="+mn-ea"/>
                <a:cs typeface="宋体" panose="02010600030101010101" pitchFamily="2" charset="-122"/>
              </a:rPr>
              <a:t>，则</a:t>
            </a:r>
            <a:r>
              <a:rPr lang="zh-CN" altLang="en-US" sz="1600" dirty="0">
                <a:solidFill>
                  <a:srgbClr val="FF0000"/>
                </a:solidFill>
                <a:effectLst/>
                <a:latin typeface="+mn-ea"/>
                <a:cs typeface="宋体" panose="02010600030101010101" pitchFamily="2" charset="-122"/>
              </a:rPr>
              <a:t>判定为丢包</a:t>
            </a:r>
            <a:r>
              <a:rPr lang="zh-CN" altLang="en-US" sz="1600" dirty="0">
                <a:solidFill>
                  <a:srgbClr val="101214"/>
                </a:solidFill>
                <a:effectLst/>
                <a:latin typeface="+mn-ea"/>
                <a:cs typeface="宋体" panose="02010600030101010101" pitchFamily="2" charset="-122"/>
              </a:rPr>
              <a:t>，</a:t>
            </a:r>
            <a:r>
              <a:rPr lang="zh-CN" altLang="en-US" sz="1600" dirty="0">
                <a:solidFill>
                  <a:srgbClr val="FF0000"/>
                </a:solidFill>
                <a:effectLst/>
                <a:latin typeface="+mn-ea"/>
                <a:cs typeface="宋体" panose="02010600030101010101" pitchFamily="2" charset="-122"/>
              </a:rPr>
              <a:t>启动快重传</a:t>
            </a:r>
            <a:r>
              <a:rPr lang="zh-CN" altLang="en-US" sz="1600" dirty="0">
                <a:solidFill>
                  <a:srgbClr val="101214"/>
                </a:solidFill>
                <a:effectLst/>
                <a:latin typeface="+mn-ea"/>
                <a:cs typeface="宋体" panose="02010600030101010101" pitchFamily="2" charset="-122"/>
              </a:rPr>
              <a:t>，</a:t>
            </a:r>
            <a:r>
              <a:rPr lang="en-US" altLang="zh-CN" sz="1600" dirty="0">
                <a:solidFill>
                  <a:srgbClr val="101214"/>
                </a:solidFill>
                <a:effectLst/>
                <a:latin typeface="+mn-ea"/>
                <a:cs typeface="宋体" panose="02010600030101010101" pitchFamily="2" charset="-122"/>
              </a:rPr>
              <a:t> </a:t>
            </a:r>
            <a:r>
              <a:rPr lang="zh-CN" altLang="en-US" sz="1600" dirty="0">
                <a:solidFill>
                  <a:srgbClr val="101214"/>
                </a:solidFill>
                <a:effectLst/>
                <a:latin typeface="+mn-ea"/>
                <a:cs typeface="宋体" panose="02010600030101010101" pitchFamily="2" charset="-122"/>
              </a:rPr>
              <a:t>立即重传可能丢失的数据分组，而不需等待重传计时器超时。同时</a:t>
            </a:r>
            <a:r>
              <a:rPr lang="zh-CN" altLang="en-US" sz="1600" dirty="0">
                <a:solidFill>
                  <a:srgbClr val="FF0000"/>
                </a:solidFill>
                <a:effectLst/>
                <a:latin typeface="+mn-ea"/>
                <a:cs typeface="宋体" panose="02010600030101010101" pitchFamily="2" charset="-122"/>
              </a:rPr>
              <a:t>切换到</a:t>
            </a:r>
            <a:r>
              <a:rPr lang="en-US" altLang="zh-CN" sz="1600" dirty="0">
                <a:solidFill>
                  <a:srgbClr val="FF0000"/>
                </a:solidFill>
                <a:effectLst/>
                <a:latin typeface="+mn-ea"/>
                <a:cs typeface="宋体" panose="02010600030101010101" pitchFamily="2" charset="-122"/>
              </a:rPr>
              <a:t>RECOVERY </a:t>
            </a:r>
            <a:r>
              <a:rPr lang="zh-CN" altLang="en-US" sz="1600" dirty="0">
                <a:solidFill>
                  <a:srgbClr val="FF0000"/>
                </a:solidFill>
                <a:effectLst/>
                <a:latin typeface="+mn-ea"/>
                <a:cs typeface="宋体" panose="02010600030101010101" pitchFamily="2" charset="-122"/>
              </a:rPr>
              <a:t>状态</a:t>
            </a:r>
            <a:r>
              <a:rPr lang="zh-CN" altLang="en-US" sz="1600" dirty="0">
                <a:solidFill>
                  <a:srgbClr val="101214"/>
                </a:solidFill>
                <a:effectLst/>
                <a:latin typeface="+mn-ea"/>
                <a:cs typeface="宋体" panose="02010600030101010101" pitchFamily="2" charset="-122"/>
              </a:rPr>
              <a:t>，</a:t>
            </a:r>
            <a:r>
              <a:rPr lang="zh-CN" altLang="en-US" sz="1600" dirty="0">
                <a:solidFill>
                  <a:srgbClr val="FF0000"/>
                </a:solidFill>
                <a:effectLst/>
                <a:latin typeface="+mn-ea"/>
                <a:cs typeface="宋体" panose="02010600030101010101" pitchFamily="2" charset="-122"/>
              </a:rPr>
              <a:t>启动快恢复</a:t>
            </a:r>
            <a:r>
              <a:rPr lang="zh-CN" altLang="en-US" sz="1600" dirty="0">
                <a:solidFill>
                  <a:srgbClr val="00000A"/>
                </a:solidFill>
                <a:effectLst/>
                <a:latin typeface="+mn-ea"/>
                <a:cs typeface="宋体" panose="02010600030101010101" pitchFamily="2" charset="-122"/>
              </a:rPr>
              <a:t>。</a:t>
            </a:r>
            <a:endParaRPr lang="en-US" altLang="zh-CN" sz="1600" dirty="0">
              <a:solidFill>
                <a:srgbClr val="00000A"/>
              </a:solidFill>
              <a:effectLst/>
              <a:latin typeface="+mn-ea"/>
              <a:cs typeface="宋体" panose="02010600030101010101" pitchFamily="2" charset="-122"/>
            </a:endParaRPr>
          </a:p>
          <a:p>
            <a:pPr marL="800100" indent="304800" algn="just">
              <a:lnSpc>
                <a:spcPct val="150000"/>
              </a:lnSpc>
              <a:spcBef>
                <a:spcPts val="600"/>
              </a:spcBef>
              <a:spcAft>
                <a:spcPts val="600"/>
              </a:spcAft>
            </a:pPr>
            <a:r>
              <a:rPr lang="zh-CN" altLang="en-US" sz="1600" dirty="0">
                <a:solidFill>
                  <a:srgbClr val="00000A"/>
                </a:solidFill>
                <a:effectLst/>
                <a:latin typeface="+mn-ea"/>
                <a:cs typeface="宋体" panose="02010600030101010101" pitchFamily="2" charset="-122"/>
              </a:rPr>
              <a:t>在</a:t>
            </a:r>
            <a:r>
              <a:rPr lang="en-US" altLang="zh-CN" sz="1600" dirty="0">
                <a:solidFill>
                  <a:srgbClr val="FF0000"/>
                </a:solidFill>
                <a:effectLst/>
                <a:latin typeface="+mn-ea"/>
                <a:cs typeface="宋体" panose="02010600030101010101" pitchFamily="2" charset="-122"/>
              </a:rPr>
              <a:t>RECOVERY</a:t>
            </a:r>
            <a:r>
              <a:rPr lang="zh-CN" altLang="en-US" sz="1600" dirty="0">
                <a:solidFill>
                  <a:srgbClr val="FF0000"/>
                </a:solidFill>
                <a:effectLst/>
                <a:latin typeface="+mn-ea"/>
                <a:cs typeface="宋体" panose="02010600030101010101" pitchFamily="2" charset="-122"/>
              </a:rPr>
              <a:t>状态</a:t>
            </a:r>
            <a:r>
              <a:rPr lang="zh-CN" altLang="en-US" sz="1600" dirty="0">
                <a:solidFill>
                  <a:srgbClr val="00000A"/>
                </a:solidFill>
                <a:effectLst/>
                <a:latin typeface="+mn-ea"/>
                <a:cs typeface="宋体" panose="02010600030101010101" pitchFamily="2" charset="-122"/>
              </a:rPr>
              <a:t>，按照快恢复机制，</a:t>
            </a:r>
            <a:r>
              <a:rPr lang="en-US" altLang="zh-CN" sz="1600" dirty="0">
                <a:solidFill>
                  <a:srgbClr val="00000A"/>
                </a:solidFill>
                <a:effectLst/>
                <a:latin typeface="+mn-ea"/>
                <a:cs typeface="宋体" panose="02010600030101010101" pitchFamily="2" charset="-122"/>
              </a:rPr>
              <a:t> </a:t>
            </a:r>
            <a:r>
              <a:rPr lang="en-US" altLang="zh-CN" sz="1600" dirty="0" err="1">
                <a:solidFill>
                  <a:srgbClr val="FF0000"/>
                </a:solidFill>
                <a:effectLst/>
                <a:latin typeface="+mn-ea"/>
                <a:cs typeface="宋体" panose="02010600030101010101" pitchFamily="2" charset="-122"/>
              </a:rPr>
              <a:t>cwnd</a:t>
            </a:r>
            <a:r>
              <a:rPr lang="zh-CN" altLang="en-US" sz="1600" dirty="0">
                <a:solidFill>
                  <a:srgbClr val="FF0000"/>
                </a:solidFill>
                <a:effectLst/>
                <a:latin typeface="+mn-ea"/>
                <a:cs typeface="宋体" panose="02010600030101010101" pitchFamily="2" charset="-122"/>
              </a:rPr>
              <a:t>值变为新阈值</a:t>
            </a:r>
            <a:r>
              <a:rPr lang="zh-CN" altLang="en-US" sz="1600" dirty="0">
                <a:solidFill>
                  <a:srgbClr val="00000A"/>
                </a:solidFill>
                <a:effectLst/>
                <a:latin typeface="+mn-ea"/>
                <a:cs typeface="宋体" panose="02010600030101010101" pitchFamily="2" charset="-122"/>
              </a:rPr>
              <a:t>，</a:t>
            </a:r>
            <a:r>
              <a:rPr lang="en-US" altLang="zh-CN" sz="1600" dirty="0">
                <a:solidFill>
                  <a:srgbClr val="00000A"/>
                </a:solidFill>
                <a:effectLst/>
                <a:latin typeface="+mn-ea"/>
                <a:cs typeface="宋体" panose="02010600030101010101" pitchFamily="2" charset="-122"/>
              </a:rPr>
              <a:t> </a:t>
            </a:r>
            <a:r>
              <a:rPr lang="zh-CN" altLang="en-US" sz="1600" dirty="0">
                <a:solidFill>
                  <a:srgbClr val="00000A"/>
                </a:solidFill>
                <a:effectLst/>
                <a:latin typeface="+mn-ea"/>
                <a:cs typeface="宋体" panose="02010600030101010101" pitchFamily="2" charset="-122"/>
              </a:rPr>
              <a:t>即原</a:t>
            </a:r>
            <a:r>
              <a:rPr lang="en-US" altLang="zh-CN" sz="1600" dirty="0" err="1">
                <a:solidFill>
                  <a:srgbClr val="00000A"/>
                </a:solidFill>
                <a:effectLst/>
                <a:latin typeface="+mn-ea"/>
                <a:cs typeface="宋体" panose="02010600030101010101" pitchFamily="2" charset="-122"/>
              </a:rPr>
              <a:t>cwnd</a:t>
            </a:r>
            <a:r>
              <a:rPr lang="zh-CN" altLang="en-US" sz="1600" dirty="0">
                <a:solidFill>
                  <a:srgbClr val="00000A"/>
                </a:solidFill>
                <a:effectLst/>
                <a:latin typeface="+mn-ea"/>
                <a:cs typeface="宋体" panose="02010600030101010101" pitchFamily="2" charset="-122"/>
              </a:rPr>
              <a:t>的一半。当对方</a:t>
            </a:r>
            <a:r>
              <a:rPr lang="zh-CN" altLang="en-US" sz="1600" dirty="0">
                <a:solidFill>
                  <a:srgbClr val="FF0000"/>
                </a:solidFill>
                <a:effectLst/>
                <a:latin typeface="+mn-ea"/>
                <a:cs typeface="宋体" panose="02010600030101010101" pitchFamily="2" charset="-122"/>
              </a:rPr>
              <a:t>确认了进入</a:t>
            </a:r>
            <a:r>
              <a:rPr lang="en-US" altLang="zh-CN" sz="1600" dirty="0">
                <a:solidFill>
                  <a:srgbClr val="FF0000"/>
                </a:solidFill>
                <a:effectLst/>
                <a:latin typeface="+mn-ea"/>
                <a:cs typeface="宋体" panose="02010600030101010101" pitchFamily="2" charset="-122"/>
              </a:rPr>
              <a:t>RECOVERY</a:t>
            </a:r>
            <a:r>
              <a:rPr lang="zh-CN" altLang="en-US" sz="1600" dirty="0">
                <a:solidFill>
                  <a:srgbClr val="FF0000"/>
                </a:solidFill>
                <a:effectLst/>
                <a:latin typeface="+mn-ea"/>
                <a:cs typeface="宋体" panose="02010600030101010101" pitchFamily="2" charset="-122"/>
              </a:rPr>
              <a:t>前发送的所有数据</a:t>
            </a:r>
            <a:r>
              <a:rPr lang="zh-CN" altLang="en-US" sz="1600" dirty="0">
                <a:solidFill>
                  <a:srgbClr val="00000A"/>
                </a:solidFill>
                <a:effectLst/>
                <a:latin typeface="+mn-ea"/>
                <a:cs typeface="宋体" panose="02010600030101010101" pitchFamily="2" charset="-122"/>
              </a:rPr>
              <a:t>时，</a:t>
            </a:r>
            <a:r>
              <a:rPr lang="zh-CN" altLang="en-US" sz="1600" dirty="0">
                <a:solidFill>
                  <a:srgbClr val="FF0000"/>
                </a:solidFill>
                <a:effectLst/>
                <a:latin typeface="+mn-ea"/>
                <a:cs typeface="宋体" panose="02010600030101010101" pitchFamily="2" charset="-122"/>
              </a:rPr>
              <a:t>回到 </a:t>
            </a:r>
            <a:r>
              <a:rPr lang="en-US" altLang="zh-CN" sz="1600" dirty="0">
                <a:solidFill>
                  <a:srgbClr val="FF0000"/>
                </a:solidFill>
                <a:effectLst/>
                <a:latin typeface="+mn-ea"/>
                <a:cs typeface="宋体" panose="02010600030101010101" pitchFamily="2" charset="-122"/>
              </a:rPr>
              <a:t>OPEN </a:t>
            </a:r>
            <a:r>
              <a:rPr lang="zh-CN" altLang="en-US" sz="1600" dirty="0">
                <a:solidFill>
                  <a:srgbClr val="00000A"/>
                </a:solidFill>
                <a:effectLst/>
                <a:latin typeface="+mn-ea"/>
                <a:cs typeface="宋体" panose="02010600030101010101" pitchFamily="2" charset="-122"/>
              </a:rPr>
              <a:t>状态；</a:t>
            </a:r>
            <a:r>
              <a:rPr lang="zh-CN" altLang="en-US" sz="1600" dirty="0">
                <a:solidFill>
                  <a:srgbClr val="FF0000"/>
                </a:solidFill>
                <a:effectLst/>
                <a:latin typeface="+mn-ea"/>
                <a:cs typeface="宋体" panose="02010600030101010101" pitchFamily="2" charset="-122"/>
              </a:rPr>
              <a:t>否则，重传对应的数据包</a:t>
            </a:r>
            <a:r>
              <a:rPr lang="zh-CN" altLang="en-US" sz="1600" dirty="0">
                <a:solidFill>
                  <a:srgbClr val="00000A"/>
                </a:solidFill>
                <a:effectLst/>
                <a:latin typeface="+mn-ea"/>
                <a:cs typeface="宋体" panose="02010600030101010101" pitchFamily="2" charset="-122"/>
              </a:rPr>
              <a:t>。如果在</a:t>
            </a:r>
            <a:r>
              <a:rPr lang="en-US" altLang="zh-CN" sz="1600" dirty="0">
                <a:solidFill>
                  <a:srgbClr val="00000A"/>
                </a:solidFill>
                <a:effectLst/>
                <a:latin typeface="+mn-ea"/>
                <a:cs typeface="宋体" panose="02010600030101010101" pitchFamily="2" charset="-122"/>
              </a:rPr>
              <a:t>RECOVERY</a:t>
            </a:r>
            <a:r>
              <a:rPr lang="zh-CN" altLang="en-US" sz="1600" dirty="0">
                <a:solidFill>
                  <a:srgbClr val="00000A"/>
                </a:solidFill>
                <a:effectLst/>
                <a:latin typeface="+mn-ea"/>
                <a:cs typeface="宋体" panose="02010600030101010101" pitchFamily="2" charset="-122"/>
              </a:rPr>
              <a:t>状态收到的 </a:t>
            </a:r>
            <a:r>
              <a:rPr lang="en-US" altLang="zh-CN" sz="1600" dirty="0">
                <a:solidFill>
                  <a:srgbClr val="FF0000"/>
                </a:solidFill>
                <a:effectLst/>
                <a:latin typeface="+mn-ea"/>
                <a:cs typeface="宋体" panose="02010600030101010101" pitchFamily="2" charset="-122"/>
              </a:rPr>
              <a:t>ACK </a:t>
            </a:r>
            <a:r>
              <a:rPr lang="zh-CN" altLang="en-US" sz="1600" dirty="0">
                <a:solidFill>
                  <a:srgbClr val="FF0000"/>
                </a:solidFill>
                <a:effectLst/>
                <a:latin typeface="+mn-ea"/>
                <a:cs typeface="宋体" panose="02010600030101010101" pitchFamily="2" charset="-122"/>
              </a:rPr>
              <a:t>包是无效</a:t>
            </a:r>
            <a:r>
              <a:rPr lang="zh-CN" altLang="en-US" sz="1600" dirty="0">
                <a:solidFill>
                  <a:srgbClr val="00000A"/>
                </a:solidFill>
                <a:effectLst/>
                <a:latin typeface="+mn-ea"/>
                <a:cs typeface="宋体" panose="02010600030101010101" pitchFamily="2" charset="-122"/>
              </a:rPr>
              <a:t>的，</a:t>
            </a:r>
            <a:r>
              <a:rPr lang="en-US" altLang="zh-CN" sz="1600" dirty="0" err="1">
                <a:solidFill>
                  <a:srgbClr val="00000A"/>
                </a:solidFill>
                <a:effectLst/>
                <a:latin typeface="+mn-ea"/>
                <a:cs typeface="宋体" panose="02010600030101010101" pitchFamily="2" charset="-122"/>
              </a:rPr>
              <a:t>dupacks</a:t>
            </a:r>
            <a:r>
              <a:rPr lang="zh-CN" altLang="en-US" sz="1600" dirty="0">
                <a:solidFill>
                  <a:srgbClr val="00000A"/>
                </a:solidFill>
                <a:effectLst/>
                <a:latin typeface="+mn-ea"/>
                <a:cs typeface="宋体" panose="02010600030101010101" pitchFamily="2" charset="-122"/>
              </a:rPr>
              <a:t>加一，在途数据包减少了一个，因此</a:t>
            </a:r>
            <a:r>
              <a:rPr lang="zh-CN" altLang="en-US" sz="1600" dirty="0">
                <a:solidFill>
                  <a:srgbClr val="FF0000"/>
                </a:solidFill>
                <a:effectLst/>
                <a:latin typeface="+mn-ea"/>
                <a:cs typeface="宋体" panose="02010600030101010101" pitchFamily="2" charset="-122"/>
              </a:rPr>
              <a:t>唤醒发送进程</a:t>
            </a:r>
            <a:r>
              <a:rPr lang="zh-CN" altLang="en-US" sz="1600" dirty="0">
                <a:solidFill>
                  <a:srgbClr val="00000A"/>
                </a:solidFill>
                <a:effectLst/>
                <a:latin typeface="+mn-ea"/>
                <a:cs typeface="宋体" panose="02010600030101010101" pitchFamily="2" charset="-122"/>
              </a:rPr>
              <a:t>，可以再发送一个数据包。</a:t>
            </a:r>
          </a:p>
          <a:p>
            <a:pPr marL="800100" indent="304800" algn="just">
              <a:lnSpc>
                <a:spcPct val="150000"/>
              </a:lnSpc>
              <a:spcBef>
                <a:spcPts val="600"/>
              </a:spcBef>
              <a:spcAft>
                <a:spcPts val="600"/>
              </a:spcAft>
            </a:pPr>
            <a:r>
              <a:rPr lang="en-US" altLang="zh-CN" sz="1600" dirty="0">
                <a:solidFill>
                  <a:srgbClr val="FF0000"/>
                </a:solidFill>
                <a:effectLst/>
                <a:latin typeface="+mn-ea"/>
                <a:cs typeface="宋体" panose="02010600030101010101" pitchFamily="2" charset="-122"/>
              </a:rPr>
              <a:t>LOSS </a:t>
            </a:r>
            <a:r>
              <a:rPr lang="zh-CN" altLang="en-US" sz="1600" dirty="0">
                <a:solidFill>
                  <a:srgbClr val="FF0000"/>
                </a:solidFill>
                <a:effectLst/>
                <a:latin typeface="+mn-ea"/>
                <a:cs typeface="宋体" panose="02010600030101010101" pitchFamily="2" charset="-122"/>
              </a:rPr>
              <a:t>状态只能由超时重传触发</a:t>
            </a:r>
            <a:r>
              <a:rPr lang="zh-CN" altLang="en-US" sz="1600" dirty="0">
                <a:solidFill>
                  <a:srgbClr val="00000A"/>
                </a:solidFill>
                <a:effectLst/>
                <a:latin typeface="+mn-ea"/>
                <a:cs typeface="宋体" panose="02010600030101010101" pitchFamily="2" charset="-122"/>
              </a:rPr>
              <a:t>，进入时</a:t>
            </a:r>
            <a:r>
              <a:rPr lang="zh-CN" altLang="en-US" sz="1600" dirty="0">
                <a:solidFill>
                  <a:srgbClr val="FF0000"/>
                </a:solidFill>
                <a:effectLst/>
                <a:latin typeface="+mn-ea"/>
                <a:cs typeface="宋体" panose="02010600030101010101" pitchFamily="2" charset="-122"/>
              </a:rPr>
              <a:t>阈值减为 </a:t>
            </a:r>
            <a:r>
              <a:rPr lang="en-US" altLang="zh-CN" sz="1600" dirty="0" err="1">
                <a:solidFill>
                  <a:srgbClr val="FF0000"/>
                </a:solidFill>
                <a:effectLst/>
                <a:latin typeface="+mn-ea"/>
                <a:cs typeface="宋体" panose="02010600030101010101" pitchFamily="2" charset="-122"/>
              </a:rPr>
              <a:t>cwnd</a:t>
            </a:r>
            <a:r>
              <a:rPr lang="en-US" altLang="zh-CN" sz="1600" dirty="0">
                <a:solidFill>
                  <a:srgbClr val="FF0000"/>
                </a:solidFill>
                <a:effectLst/>
                <a:latin typeface="+mn-ea"/>
                <a:cs typeface="宋体" panose="02010600030101010101" pitchFamily="2" charset="-122"/>
              </a:rPr>
              <a:t> </a:t>
            </a:r>
            <a:r>
              <a:rPr lang="zh-CN" altLang="en-US" sz="1600" dirty="0">
                <a:solidFill>
                  <a:srgbClr val="FF0000"/>
                </a:solidFill>
                <a:effectLst/>
                <a:latin typeface="+mn-ea"/>
                <a:cs typeface="宋体" panose="02010600030101010101" pitchFamily="2" charset="-122"/>
              </a:rPr>
              <a:t>的一半</a:t>
            </a:r>
            <a:r>
              <a:rPr lang="zh-CN" altLang="en-US" sz="1600" dirty="0">
                <a:solidFill>
                  <a:srgbClr val="00000A"/>
                </a:solidFill>
                <a:effectLst/>
                <a:latin typeface="+mn-ea"/>
                <a:cs typeface="宋体" panose="02010600030101010101" pitchFamily="2" charset="-122"/>
              </a:rPr>
              <a:t>，</a:t>
            </a:r>
            <a:r>
              <a:rPr lang="en-US" altLang="zh-CN" sz="1600" dirty="0" err="1">
                <a:solidFill>
                  <a:srgbClr val="FF0000"/>
                </a:solidFill>
                <a:effectLst/>
                <a:latin typeface="+mn-ea"/>
                <a:cs typeface="宋体" panose="02010600030101010101" pitchFamily="2" charset="-122"/>
              </a:rPr>
              <a:t>cwnd</a:t>
            </a:r>
            <a:r>
              <a:rPr lang="en-US" altLang="zh-CN" sz="1600" dirty="0">
                <a:solidFill>
                  <a:srgbClr val="FF0000"/>
                </a:solidFill>
                <a:effectLst/>
                <a:latin typeface="+mn-ea"/>
                <a:cs typeface="宋体" panose="02010600030101010101" pitchFamily="2" charset="-122"/>
              </a:rPr>
              <a:t> </a:t>
            </a:r>
            <a:r>
              <a:rPr lang="zh-CN" altLang="en-US" sz="1600" dirty="0">
                <a:solidFill>
                  <a:srgbClr val="FF0000"/>
                </a:solidFill>
                <a:effectLst/>
                <a:latin typeface="+mn-ea"/>
                <a:cs typeface="宋体" panose="02010600030101010101" pitchFamily="2" charset="-122"/>
              </a:rPr>
              <a:t>减为</a:t>
            </a:r>
            <a:r>
              <a:rPr lang="en-US" altLang="zh-CN" sz="1600" dirty="0">
                <a:solidFill>
                  <a:srgbClr val="FF0000"/>
                </a:solidFill>
                <a:effectLst/>
                <a:latin typeface="+mn-ea"/>
                <a:cs typeface="宋体" panose="02010600030101010101" pitchFamily="2" charset="-122"/>
              </a:rPr>
              <a:t>1</a:t>
            </a:r>
            <a:r>
              <a:rPr lang="zh-CN" altLang="en-US" sz="1600" dirty="0">
                <a:solidFill>
                  <a:srgbClr val="00000A"/>
                </a:solidFill>
                <a:effectLst/>
                <a:latin typeface="+mn-ea"/>
                <a:cs typeface="宋体" panose="02010600030101010101" pitchFamily="2" charset="-122"/>
              </a:rPr>
              <a:t>，</a:t>
            </a:r>
            <a:r>
              <a:rPr lang="zh-CN" altLang="en-US" sz="1600" dirty="0">
                <a:solidFill>
                  <a:srgbClr val="FF0000"/>
                </a:solidFill>
                <a:effectLst/>
                <a:latin typeface="+mn-ea"/>
                <a:cs typeface="宋体" panose="02010600030101010101" pitchFamily="2" charset="-122"/>
              </a:rPr>
              <a:t>重新开始慢启动</a:t>
            </a:r>
            <a:r>
              <a:rPr lang="zh-CN" altLang="en-US" sz="1600" dirty="0">
                <a:effectLst/>
                <a:latin typeface="+mn-ea"/>
                <a:cs typeface="宋体" panose="02010600030101010101" pitchFamily="2" charset="-122"/>
              </a:rPr>
              <a:t>（这个操作会在需要重传</a:t>
            </a:r>
            <a:r>
              <a:rPr lang="zh-CN" altLang="en-US" sz="1600" dirty="0">
                <a:latin typeface="+mn-ea"/>
                <a:cs typeface="宋体" panose="02010600030101010101" pitchFamily="2" charset="-122"/>
              </a:rPr>
              <a:t>时</a:t>
            </a:r>
            <a:r>
              <a:rPr lang="zh-CN" altLang="en-US" sz="1600" dirty="0">
                <a:effectLst/>
                <a:latin typeface="+mn-ea"/>
                <a:cs typeface="宋体" panose="02010600030101010101" pitchFamily="2" charset="-122"/>
              </a:rPr>
              <a:t>进行）</a:t>
            </a:r>
            <a:r>
              <a:rPr lang="zh-CN" altLang="en-US" sz="1600" dirty="0">
                <a:solidFill>
                  <a:srgbClr val="00000A"/>
                </a:solidFill>
                <a:effectLst/>
                <a:latin typeface="+mn-ea"/>
                <a:cs typeface="宋体" panose="02010600030101010101" pitchFamily="2" charset="-122"/>
              </a:rPr>
              <a:t>。当接收方</a:t>
            </a:r>
            <a:r>
              <a:rPr lang="zh-CN" altLang="en-US" sz="1600" dirty="0">
                <a:solidFill>
                  <a:srgbClr val="FF0000"/>
                </a:solidFill>
                <a:effectLst/>
                <a:latin typeface="+mn-ea"/>
                <a:cs typeface="宋体" panose="02010600030101010101" pitchFamily="2" charset="-122"/>
              </a:rPr>
              <a:t>确认了进入</a:t>
            </a:r>
            <a:r>
              <a:rPr lang="en-US" altLang="zh-CN" sz="1600" dirty="0">
                <a:solidFill>
                  <a:srgbClr val="FF0000"/>
                </a:solidFill>
                <a:effectLst/>
                <a:latin typeface="+mn-ea"/>
                <a:cs typeface="宋体" panose="02010600030101010101" pitchFamily="2" charset="-122"/>
              </a:rPr>
              <a:t>LOSS</a:t>
            </a:r>
            <a:r>
              <a:rPr lang="zh-CN" altLang="en-US" sz="1600" dirty="0">
                <a:solidFill>
                  <a:srgbClr val="FF0000"/>
                </a:solidFill>
                <a:effectLst/>
                <a:latin typeface="+mn-ea"/>
                <a:cs typeface="宋体" panose="02010600030101010101" pitchFamily="2" charset="-122"/>
              </a:rPr>
              <a:t>前发送的所有数据</a:t>
            </a:r>
            <a:r>
              <a:rPr lang="zh-CN" altLang="en-US" sz="1600" dirty="0">
                <a:solidFill>
                  <a:srgbClr val="00000A"/>
                </a:solidFill>
                <a:effectLst/>
                <a:latin typeface="+mn-ea"/>
                <a:cs typeface="宋体" panose="02010600030101010101" pitchFamily="2" charset="-122"/>
              </a:rPr>
              <a:t>时，</a:t>
            </a:r>
            <a:r>
              <a:rPr lang="zh-CN" altLang="en-US" sz="1600" dirty="0">
                <a:solidFill>
                  <a:srgbClr val="FF0000"/>
                </a:solidFill>
                <a:effectLst/>
                <a:latin typeface="+mn-ea"/>
                <a:cs typeface="宋体" panose="02010600030101010101" pitchFamily="2" charset="-122"/>
              </a:rPr>
              <a:t>转为</a:t>
            </a:r>
            <a:r>
              <a:rPr lang="en-US" altLang="zh-CN" sz="1600" dirty="0">
                <a:solidFill>
                  <a:srgbClr val="FF0000"/>
                </a:solidFill>
                <a:effectLst/>
                <a:latin typeface="+mn-ea"/>
                <a:cs typeface="宋体" panose="02010600030101010101" pitchFamily="2" charset="-122"/>
              </a:rPr>
              <a:t>OPEN</a:t>
            </a:r>
            <a:r>
              <a:rPr lang="zh-CN" altLang="en-US" sz="1600" dirty="0">
                <a:solidFill>
                  <a:srgbClr val="00000A"/>
                </a:solidFill>
                <a:effectLst/>
                <a:latin typeface="+mn-ea"/>
                <a:cs typeface="宋体" panose="02010600030101010101" pitchFamily="2" charset="-122"/>
              </a:rPr>
              <a:t>状态。若接收到了无效的</a:t>
            </a:r>
            <a:r>
              <a:rPr lang="en-US" altLang="zh-CN" sz="1600" dirty="0">
                <a:solidFill>
                  <a:srgbClr val="00000A"/>
                </a:solidFill>
                <a:effectLst/>
                <a:latin typeface="+mn-ea"/>
                <a:cs typeface="宋体" panose="02010600030101010101" pitchFamily="2" charset="-122"/>
              </a:rPr>
              <a:t>ACK</a:t>
            </a:r>
            <a:r>
              <a:rPr lang="zh-CN" altLang="en-US" sz="1600" dirty="0">
                <a:solidFill>
                  <a:srgbClr val="00000A"/>
                </a:solidFill>
                <a:effectLst/>
                <a:latin typeface="+mn-ea"/>
                <a:cs typeface="宋体" panose="02010600030101010101" pitchFamily="2" charset="-122"/>
              </a:rPr>
              <a:t>，则增加重复</a:t>
            </a:r>
            <a:r>
              <a:rPr lang="en-US" altLang="zh-CN" sz="1600" dirty="0">
                <a:solidFill>
                  <a:srgbClr val="00000A"/>
                </a:solidFill>
                <a:effectLst/>
                <a:latin typeface="+mn-ea"/>
                <a:cs typeface="宋体" panose="02010600030101010101" pitchFamily="2" charset="-122"/>
              </a:rPr>
              <a:t>ACK</a:t>
            </a:r>
            <a:r>
              <a:rPr lang="zh-CN" altLang="en-US" sz="1600" dirty="0">
                <a:solidFill>
                  <a:srgbClr val="00000A"/>
                </a:solidFill>
                <a:effectLst/>
                <a:latin typeface="+mn-ea"/>
                <a:cs typeface="宋体" panose="02010600030101010101" pitchFamily="2" charset="-122"/>
              </a:rPr>
              <a:t>计数。</a:t>
            </a:r>
            <a:endParaRPr lang="en-US" altLang="zh-CN" sz="1600" dirty="0">
              <a:solidFill>
                <a:srgbClr val="00000A"/>
              </a:solidFill>
              <a:effectLst/>
              <a:latin typeface="+mn-ea"/>
              <a:cs typeface="宋体" panose="02010600030101010101" pitchFamily="2" charset="-122"/>
            </a:endParaRPr>
          </a:p>
          <a:p>
            <a:pPr marL="800100" indent="304800" algn="just">
              <a:lnSpc>
                <a:spcPct val="150000"/>
              </a:lnSpc>
              <a:spcBef>
                <a:spcPts val="600"/>
              </a:spcBef>
              <a:spcAft>
                <a:spcPts val="600"/>
              </a:spcAft>
            </a:pPr>
            <a:r>
              <a:rPr lang="zh-CN" altLang="en-US" sz="1600" dirty="0">
                <a:solidFill>
                  <a:srgbClr val="00000A"/>
                </a:solidFill>
                <a:effectLst/>
                <a:latin typeface="+mn-ea"/>
                <a:cs typeface="宋体" panose="02010600030101010101" pitchFamily="2" charset="-122"/>
              </a:rPr>
              <a:t>最后处理完拥塞控制后，</a:t>
            </a:r>
            <a:r>
              <a:rPr lang="zh-CN" altLang="en-US" sz="1600" dirty="0">
                <a:solidFill>
                  <a:srgbClr val="FF0000"/>
                </a:solidFill>
                <a:effectLst/>
                <a:latin typeface="+mn-ea"/>
                <a:cs typeface="宋体" panose="02010600030101010101" pitchFamily="2" charset="-122"/>
              </a:rPr>
              <a:t>更新超时重发的计时器</a:t>
            </a:r>
            <a:r>
              <a:rPr lang="zh-CN" altLang="en-US" sz="1600" dirty="0">
                <a:solidFill>
                  <a:srgbClr val="00000A"/>
                </a:solidFill>
                <a:effectLst/>
                <a:latin typeface="+mn-ea"/>
                <a:cs typeface="宋体" panose="02010600030101010101" pitchFamily="2" charset="-122"/>
              </a:rPr>
              <a:t>。</a:t>
            </a:r>
            <a:endParaRPr lang="zh-CN" altLang="zh-CN" sz="1600" dirty="0">
              <a:solidFill>
                <a:srgbClr val="00000A"/>
              </a:solidFill>
              <a:effectLst/>
              <a:latin typeface="+mn-ea"/>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F995922A-96DF-2CD2-A5C2-489CE31DE695}"/>
              </a:ext>
            </a:extLst>
          </p:cNvPr>
          <p:cNvSpPr txBox="1"/>
          <p:nvPr/>
        </p:nvSpPr>
        <p:spPr>
          <a:xfrm>
            <a:off x="594046" y="1231668"/>
            <a:ext cx="6826186"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2.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拥塞状态机切换和拥塞窗口控制（续）</a:t>
            </a:r>
          </a:p>
        </p:txBody>
      </p:sp>
    </p:spTree>
    <p:extLst>
      <p:ext uri="{BB962C8B-B14F-4D97-AF65-F5344CB8AC3E}">
        <p14:creationId xmlns:p14="http://schemas.microsoft.com/office/powerpoint/2010/main" val="2248312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设计思路</a:t>
            </a:r>
            <a:r>
              <a:rPr lang="en-US" altLang="zh-CN" dirty="0"/>
              <a:t>——</a:t>
            </a:r>
            <a:r>
              <a:rPr lang="zh-CN" altLang="en-US" dirty="0"/>
              <a:t>已写函数的修改：实现拥塞控制</a:t>
            </a:r>
          </a:p>
        </p:txBody>
      </p:sp>
      <p:sp>
        <p:nvSpPr>
          <p:cNvPr id="2" name="文本框 1">
            <a:extLst>
              <a:ext uri="{FF2B5EF4-FFF2-40B4-BE49-F238E27FC236}">
                <a16:creationId xmlns:a16="http://schemas.microsoft.com/office/drawing/2014/main" id="{92B2F3FB-D327-2DBF-266C-FA16136C2ABB}"/>
              </a:ext>
            </a:extLst>
          </p:cNvPr>
          <p:cNvSpPr txBox="1"/>
          <p:nvPr/>
        </p:nvSpPr>
        <p:spPr>
          <a:xfrm>
            <a:off x="1073127" y="1755431"/>
            <a:ext cx="1020241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       发送窗口的</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维护时点是接收到</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重复或有效 </a:t>
            </a:r>
            <a:r>
              <a:rPr kumimoji="0" lang="en-US" altLang="zh-CN" sz="1600" b="0" i="0" u="none" strike="noStrike" kern="1200" cap="none" spc="0" normalizeH="0" baseline="0" noProof="0" dirty="0">
                <a:ln>
                  <a:noFill/>
                </a:ln>
                <a:solidFill>
                  <a:srgbClr val="FF0000"/>
                </a:solidFill>
                <a:effectLst/>
                <a:uLnTx/>
                <a:uFillTx/>
                <a:latin typeface="Arial"/>
                <a:ea typeface="微软雅黑"/>
                <a:cs typeface="+mn-cs"/>
              </a:rPr>
              <a:t>ACK</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消息，且完成上述的</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拥塞窗口更新之后</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。原有的窗口更新逻辑未考虑拥塞窗口，而是直接使用接收窗口大小。本次实验中引入了拥塞窗口，发送窗口每次都应当</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更新为拥塞窗口和接收窗口中较小的一方</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。值得注意的是，由于</a:t>
            </a:r>
            <a:r>
              <a:rPr kumimoji="0" lang="en-US" altLang="zh-CN" sz="1600" b="0" i="0" u="none" strike="noStrike" kern="1200" cap="none" spc="0" normalizeH="0" baseline="0" noProof="0" dirty="0" err="1">
                <a:ln>
                  <a:noFill/>
                </a:ln>
                <a:solidFill>
                  <a:srgbClr val="000000"/>
                </a:solidFill>
                <a:effectLst/>
                <a:uLnTx/>
                <a:uFillTx/>
                <a:latin typeface="Arial"/>
                <a:ea typeface="微软雅黑"/>
                <a:cs typeface="+mn-cs"/>
              </a:rPr>
              <a:t>cwnd</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使用</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MSS</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作为单位，所以在计算过程中应当乘上该值。</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F995922A-96DF-2CD2-A5C2-489CE31DE695}"/>
              </a:ext>
            </a:extLst>
          </p:cNvPr>
          <p:cNvSpPr txBox="1"/>
          <p:nvPr/>
        </p:nvSpPr>
        <p:spPr>
          <a:xfrm>
            <a:off x="606403" y="1336701"/>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1</a:t>
            </a: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 </a:t>
            </a:r>
            <a:r>
              <a:rPr lang="en-US" altLang="zh-CN" sz="2000" b="1" dirty="0">
                <a:solidFill>
                  <a:srgbClr val="000000"/>
                </a:solidFill>
                <a:latin typeface="Arial"/>
                <a:ea typeface="微软雅黑"/>
              </a:rPr>
              <a:t>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发送窗口的维护</a:t>
            </a:r>
          </a:p>
        </p:txBody>
      </p:sp>
      <p:sp>
        <p:nvSpPr>
          <p:cNvPr id="17" name="文本框 16">
            <a:extLst>
              <a:ext uri="{FF2B5EF4-FFF2-40B4-BE49-F238E27FC236}">
                <a16:creationId xmlns:a16="http://schemas.microsoft.com/office/drawing/2014/main" id="{39F07ED0-AE88-EB19-A692-92171DF79D07}"/>
              </a:ext>
            </a:extLst>
          </p:cNvPr>
          <p:cNvSpPr txBox="1"/>
          <p:nvPr/>
        </p:nvSpPr>
        <p:spPr>
          <a:xfrm>
            <a:off x="101629" y="3058332"/>
            <a:ext cx="10864970" cy="584775"/>
          </a:xfrm>
          <a:prstGeom prst="rect">
            <a:avLst/>
          </a:prstGeom>
          <a:noFill/>
        </p:spPr>
        <p:txBody>
          <a:bodyPr wrap="square" rtlCol="0">
            <a:spAutoFit/>
          </a:bodyPr>
          <a:lstStyle/>
          <a:p>
            <a:pPr marL="990600" indent="304800" algn="just"/>
            <a:r>
              <a:rPr lang="en-US" altLang="zh-CN" sz="1600" dirty="0" err="1">
                <a:solidFill>
                  <a:srgbClr val="101214"/>
                </a:solidFill>
                <a:effectLst/>
                <a:latin typeface="+mn-ea"/>
                <a:cs typeface="宋体" panose="02010600030101010101" pitchFamily="2" charset="-122"/>
              </a:rPr>
              <a:t>tcp_sock_write</a:t>
            </a:r>
            <a:r>
              <a:rPr lang="zh-CN" altLang="en-US" sz="1600" dirty="0">
                <a:solidFill>
                  <a:srgbClr val="101214"/>
                </a:solidFill>
                <a:effectLst/>
                <a:latin typeface="+mn-ea"/>
                <a:cs typeface="宋体" panose="02010600030101010101" pitchFamily="2" charset="-122"/>
              </a:rPr>
              <a:t>函数负责应用程序发送数据包。之前的实现是检测</a:t>
            </a:r>
            <a:r>
              <a:rPr lang="en-US" altLang="zh-CN" sz="1600" dirty="0" err="1">
                <a:solidFill>
                  <a:srgbClr val="101214"/>
                </a:solidFill>
                <a:effectLst/>
                <a:latin typeface="+mn-ea"/>
                <a:cs typeface="宋体" panose="02010600030101010101" pitchFamily="2" charset="-122"/>
              </a:rPr>
              <a:t>snd_wnd</a:t>
            </a:r>
            <a:r>
              <a:rPr lang="zh-CN" altLang="en-US" sz="1600" dirty="0">
                <a:solidFill>
                  <a:srgbClr val="101214"/>
                </a:solidFill>
                <a:effectLst/>
                <a:latin typeface="+mn-ea"/>
                <a:cs typeface="宋体" panose="02010600030101010101" pitchFamily="2" charset="-122"/>
              </a:rPr>
              <a:t>来判断是否能发送下一个数据包</a:t>
            </a:r>
            <a:r>
              <a:rPr lang="en-US" altLang="zh-CN" sz="1600" dirty="0">
                <a:solidFill>
                  <a:srgbClr val="101214"/>
                </a:solidFill>
                <a:effectLst/>
                <a:latin typeface="+mn-ea"/>
                <a:cs typeface="宋体" panose="02010600030101010101" pitchFamily="2" charset="-122"/>
              </a:rPr>
              <a:t>,</a:t>
            </a:r>
            <a:r>
              <a:rPr lang="zh-CN" altLang="en-US" sz="1600" dirty="0">
                <a:solidFill>
                  <a:srgbClr val="101214"/>
                </a:solidFill>
                <a:effectLst/>
                <a:latin typeface="+mn-ea"/>
                <a:cs typeface="宋体" panose="02010600030101010101" pitchFamily="2" charset="-122"/>
              </a:rPr>
              <a:t>现在需要改为</a:t>
            </a:r>
            <a:r>
              <a:rPr lang="zh-CN" altLang="en-US" sz="1600" dirty="0">
                <a:solidFill>
                  <a:srgbClr val="FF0000"/>
                </a:solidFill>
                <a:effectLst/>
                <a:latin typeface="+mn-ea"/>
                <a:cs typeface="宋体" panose="02010600030101010101" pitchFamily="2" charset="-122"/>
              </a:rPr>
              <a:t>根据在途数据包和发送窗口的大小来判断是否能发送下一个数据包</a:t>
            </a:r>
            <a:r>
              <a:rPr lang="zh-CN" altLang="en-US" sz="1600" dirty="0">
                <a:solidFill>
                  <a:srgbClr val="101214"/>
                </a:solidFill>
                <a:effectLst/>
                <a:latin typeface="+mn-ea"/>
                <a:cs typeface="宋体" panose="02010600030101010101" pitchFamily="2" charset="-122"/>
              </a:rPr>
              <a:t>。</a:t>
            </a:r>
            <a:endParaRPr lang="zh-CN" altLang="zh-CN" sz="1600" dirty="0">
              <a:solidFill>
                <a:srgbClr val="00000A"/>
              </a:solidFill>
              <a:effectLst/>
              <a:latin typeface="+mn-ea"/>
              <a:cs typeface="宋体" panose="02010600030101010101" pitchFamily="2" charset="-122"/>
            </a:endParaRPr>
          </a:p>
        </p:txBody>
      </p:sp>
      <p:sp>
        <p:nvSpPr>
          <p:cNvPr id="18" name="文本框 17">
            <a:extLst>
              <a:ext uri="{FF2B5EF4-FFF2-40B4-BE49-F238E27FC236}">
                <a16:creationId xmlns:a16="http://schemas.microsoft.com/office/drawing/2014/main" id="{750F5074-25E2-747D-57F5-809A9689871F}"/>
              </a:ext>
            </a:extLst>
          </p:cNvPr>
          <p:cNvSpPr txBox="1"/>
          <p:nvPr/>
        </p:nvSpPr>
        <p:spPr>
          <a:xfrm>
            <a:off x="606403" y="2689874"/>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2.   </a:t>
            </a:r>
            <a:r>
              <a:rPr lang="zh-CN" altLang="en-US" sz="2000" b="1" dirty="0">
                <a:solidFill>
                  <a:srgbClr val="000000"/>
                </a:solidFill>
                <a:latin typeface="Arial"/>
                <a:ea typeface="微软雅黑"/>
              </a:rPr>
              <a:t>数据包发送函数的更新</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65F903D4-CD41-10D9-3D01-321A8F1AB036}"/>
              </a:ext>
            </a:extLst>
          </p:cNvPr>
          <p:cNvSpPr txBox="1"/>
          <p:nvPr/>
        </p:nvSpPr>
        <p:spPr>
          <a:xfrm>
            <a:off x="1073126" y="4247346"/>
            <a:ext cx="1020241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600" b="0" i="0" u="none" strike="noStrike" kern="1200" cap="none" spc="0" normalizeH="0" baseline="0" noProof="0" dirty="0" err="1">
                <a:ln>
                  <a:noFill/>
                </a:ln>
                <a:solidFill>
                  <a:srgbClr val="000000"/>
                </a:solidFill>
                <a:effectLst/>
                <a:uLnTx/>
                <a:uFillTx/>
                <a:latin typeface="Arial"/>
                <a:ea typeface="微软雅黑"/>
                <a:cs typeface="+mn-cs"/>
              </a:rPr>
              <a:t>tcp_scan_retrans_timer_list</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函数负责扫描重发定时器队列</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对超时的定时器进行处理。为了实现拥塞控制，需要在</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超时重发时</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将拥塞状态变为</a:t>
            </a:r>
            <a:r>
              <a:rPr kumimoji="0" lang="en-US" altLang="zh-CN" sz="1600" b="0" i="0" u="none" strike="noStrike" kern="1200" cap="none" spc="0" normalizeH="0" baseline="0" noProof="0" dirty="0">
                <a:ln>
                  <a:noFill/>
                </a:ln>
                <a:solidFill>
                  <a:srgbClr val="FF0000"/>
                </a:solidFill>
                <a:effectLst/>
                <a:uLnTx/>
                <a:uFillTx/>
                <a:latin typeface="Arial"/>
                <a:ea typeface="微软雅黑"/>
                <a:cs typeface="+mn-cs"/>
              </a:rPr>
              <a:t>LOSS</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将</a:t>
            </a:r>
            <a:r>
              <a:rPr kumimoji="0" lang="en-US" altLang="zh-CN" sz="1600" b="0" i="0" u="none" strike="noStrike" kern="1200" cap="none" spc="0" normalizeH="0" baseline="0" noProof="0" dirty="0" err="1">
                <a:ln>
                  <a:noFill/>
                </a:ln>
                <a:solidFill>
                  <a:srgbClr val="FF0000"/>
                </a:solidFill>
                <a:effectLst/>
                <a:uLnTx/>
                <a:uFillTx/>
                <a:latin typeface="Arial"/>
                <a:ea typeface="微软雅黑"/>
                <a:cs typeface="+mn-cs"/>
              </a:rPr>
              <a:t>ssthresh</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减为拥塞窗口的一半</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拥塞窗口减为</a:t>
            </a:r>
            <a:r>
              <a:rPr kumimoji="0" lang="en-US" altLang="zh-CN" sz="1600" b="0" i="0" u="none" strike="noStrike" kern="1200" cap="none" spc="0" normalizeH="0" baseline="0" noProof="0" dirty="0">
                <a:ln>
                  <a:noFill/>
                </a:ln>
                <a:solidFill>
                  <a:srgbClr val="FF0000"/>
                </a:solidFill>
                <a:effectLst/>
                <a:uLnTx/>
                <a:uFillTx/>
                <a:latin typeface="Arial"/>
                <a:ea typeface="微软雅黑"/>
                <a:cs typeface="+mn-cs"/>
              </a:rPr>
              <a:t>1</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重新开始慢启动。</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0C1F3862-3A79-CD30-21D8-A5D5125D2928}"/>
              </a:ext>
            </a:extLst>
          </p:cNvPr>
          <p:cNvSpPr txBox="1"/>
          <p:nvPr/>
        </p:nvSpPr>
        <p:spPr>
          <a:xfrm>
            <a:off x="606403" y="3834354"/>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3.   </a:t>
            </a:r>
            <a:r>
              <a:rPr lang="zh-CN" altLang="en-US" sz="2000" b="1" dirty="0">
                <a:solidFill>
                  <a:srgbClr val="000000"/>
                </a:solidFill>
                <a:latin typeface="Arial"/>
                <a:ea typeface="微软雅黑"/>
              </a:rPr>
              <a:t>重发定时器队列扫描函数的更新</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AA380C8F-4D2E-4830-4C21-261B7FE6A7B2}"/>
              </a:ext>
            </a:extLst>
          </p:cNvPr>
          <p:cNvSpPr txBox="1"/>
          <p:nvPr/>
        </p:nvSpPr>
        <p:spPr>
          <a:xfrm>
            <a:off x="606403" y="5091088"/>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4.   TCP</a:t>
            </a:r>
            <a:r>
              <a:rPr lang="zh-CN" altLang="en-US" sz="2000" b="1" dirty="0">
                <a:solidFill>
                  <a:srgbClr val="000000"/>
                </a:solidFill>
                <a:latin typeface="Arial"/>
                <a:ea typeface="微软雅黑"/>
              </a:rPr>
              <a:t>数据包与连接管理的更新</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7" name="文本框 6">
            <a:extLst>
              <a:ext uri="{FF2B5EF4-FFF2-40B4-BE49-F238E27FC236}">
                <a16:creationId xmlns:a16="http://schemas.microsoft.com/office/drawing/2014/main" id="{36465275-2429-72B0-C1DD-2E2E5207BB55}"/>
              </a:ext>
            </a:extLst>
          </p:cNvPr>
          <p:cNvSpPr txBox="1"/>
          <p:nvPr/>
        </p:nvSpPr>
        <p:spPr>
          <a:xfrm>
            <a:off x="1073126" y="5491198"/>
            <a:ext cx="1020241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       </a:t>
            </a:r>
            <a:r>
              <a:rPr kumimoji="0" lang="en-US" altLang="zh-CN" sz="1600" b="0" i="0" u="none" strike="noStrike" kern="1200" cap="none" spc="0" normalizeH="0" baseline="0" noProof="0" dirty="0" err="1">
                <a:ln>
                  <a:noFill/>
                </a:ln>
                <a:solidFill>
                  <a:srgbClr val="000000"/>
                </a:solidFill>
                <a:effectLst/>
                <a:uLnTx/>
                <a:uFillTx/>
                <a:latin typeface="Arial"/>
                <a:ea typeface="微软雅黑"/>
                <a:cs typeface="+mn-cs"/>
              </a:rPr>
              <a:t>tcp_process</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函数负责处理 </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TCP </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数据包和连接管理。为了实现拥塞控制，</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在</a:t>
            </a:r>
            <a:r>
              <a:rPr kumimoji="0" lang="en-US" altLang="zh-CN" sz="1600" b="0" i="0" u="none" strike="noStrike" kern="1200" cap="none" spc="0" normalizeH="0" baseline="0" noProof="0" dirty="0">
                <a:ln>
                  <a:noFill/>
                </a:ln>
                <a:solidFill>
                  <a:srgbClr val="FF0000"/>
                </a:solidFill>
                <a:effectLst/>
                <a:uLnTx/>
                <a:uFillTx/>
                <a:latin typeface="Arial"/>
                <a:ea typeface="微软雅黑"/>
                <a:cs typeface="+mn-cs"/>
              </a:rPr>
              <a:t>ESTABLISHED</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状态下接收到</a:t>
            </a:r>
            <a:r>
              <a:rPr kumimoji="0" lang="en-US" altLang="zh-CN" sz="1600" b="0" i="0" u="none" strike="noStrike" kern="1200" cap="none" spc="0" normalizeH="0" baseline="0" noProof="0" dirty="0">
                <a:ln>
                  <a:noFill/>
                </a:ln>
                <a:solidFill>
                  <a:srgbClr val="FF0000"/>
                </a:solidFill>
                <a:effectLst/>
                <a:uLnTx/>
                <a:uFillTx/>
                <a:latin typeface="Arial"/>
                <a:ea typeface="微软雅黑"/>
                <a:cs typeface="+mn-cs"/>
              </a:rPr>
              <a:t>ACK</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包</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时</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改为</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使用</a:t>
            </a:r>
            <a:r>
              <a:rPr kumimoji="0" lang="en-US" altLang="zh-CN" sz="1600" b="0" i="0" u="none" strike="noStrike" kern="1200" cap="none" spc="0" normalizeH="0" baseline="0" noProof="0" dirty="0" err="1">
                <a:ln>
                  <a:noFill/>
                </a:ln>
                <a:solidFill>
                  <a:srgbClr val="FF0000"/>
                </a:solidFill>
                <a:effectLst/>
                <a:uLnTx/>
                <a:uFillTx/>
                <a:latin typeface="Arial"/>
                <a:ea typeface="微软雅黑"/>
                <a:cs typeface="+mn-cs"/>
              </a:rPr>
              <a:t>tcp_congestion_control</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函数处理</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拥塞状态变化和拥塞窗口改变</a:t>
            </a:r>
            <a:r>
              <a:rPr lang="zh-CN" altLang="en-US" sz="1600" dirty="0">
                <a:solidFill>
                  <a:srgbClr val="000000"/>
                </a:solidFill>
                <a:latin typeface="Arial"/>
                <a:ea typeface="微软雅黑"/>
              </a:rPr>
              <a:t>。</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2580302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设计思路</a:t>
            </a:r>
            <a:r>
              <a:rPr lang="en-US" altLang="zh-CN" dirty="0"/>
              <a:t>——</a:t>
            </a:r>
            <a:r>
              <a:rPr lang="zh-CN" altLang="en-US" dirty="0"/>
              <a:t>统计</a:t>
            </a:r>
            <a:r>
              <a:rPr lang="en-US" altLang="zh-CN" dirty="0"/>
              <a:t>CWND</a:t>
            </a:r>
            <a:r>
              <a:rPr lang="zh-CN" altLang="en-US" dirty="0"/>
              <a:t>的变化</a:t>
            </a:r>
          </a:p>
        </p:txBody>
      </p:sp>
      <p:sp>
        <p:nvSpPr>
          <p:cNvPr id="2" name="文本框 1">
            <a:extLst>
              <a:ext uri="{FF2B5EF4-FFF2-40B4-BE49-F238E27FC236}">
                <a16:creationId xmlns:a16="http://schemas.microsoft.com/office/drawing/2014/main" id="{92B2F3FB-D327-2DBF-266C-FA16136C2ABB}"/>
              </a:ext>
            </a:extLst>
          </p:cNvPr>
          <p:cNvSpPr txBox="1"/>
          <p:nvPr/>
        </p:nvSpPr>
        <p:spPr>
          <a:xfrm>
            <a:off x="671876" y="1383664"/>
            <a:ext cx="10825056" cy="409067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600"/>
              </a:spcBef>
              <a:spcAft>
                <a:spcPts val="600"/>
              </a:spcAft>
              <a:buClrTx/>
              <a:buSzTx/>
              <a:buFontTx/>
              <a:buNone/>
              <a:tabLst/>
              <a:defRPr/>
            </a:pPr>
            <a:r>
              <a:rPr kumimoji="0" lang="zh-CN" altLang="en-US" b="0" i="0" u="none" strike="noStrike" kern="1200" cap="none" spc="0" normalizeH="0" baseline="0" noProof="0" dirty="0">
                <a:ln>
                  <a:noFill/>
                </a:ln>
                <a:solidFill>
                  <a:srgbClr val="000000"/>
                </a:solidFill>
                <a:effectLst/>
                <a:uLnTx/>
                <a:uFillTx/>
                <a:latin typeface="+mn-ea"/>
                <a:cs typeface="+mn-cs"/>
              </a:rPr>
              <a:t>       该实验中</a:t>
            </a:r>
            <a:r>
              <a:rPr kumimoji="0" lang="en-US" altLang="zh-CN" b="0" i="0" u="none" strike="noStrike" kern="1200" cap="none" spc="0" normalizeH="0" baseline="0" noProof="0" dirty="0">
                <a:ln>
                  <a:noFill/>
                </a:ln>
                <a:solidFill>
                  <a:srgbClr val="000000"/>
                </a:solidFill>
                <a:effectLst/>
                <a:uLnTx/>
                <a:uFillTx/>
                <a:latin typeface="+mn-ea"/>
                <a:cs typeface="+mn-cs"/>
              </a:rPr>
              <a:t>,</a:t>
            </a:r>
            <a:r>
              <a:rPr kumimoji="0" lang="zh-CN" altLang="en-US" b="0" i="0" u="none" strike="noStrike" kern="1200" cap="none" spc="0" normalizeH="0" baseline="0" noProof="0" dirty="0">
                <a:ln>
                  <a:noFill/>
                </a:ln>
                <a:solidFill>
                  <a:srgbClr val="000000"/>
                </a:solidFill>
                <a:effectLst/>
                <a:uLnTx/>
                <a:uFillTx/>
                <a:latin typeface="+mn-ea"/>
                <a:cs typeface="+mn-cs"/>
              </a:rPr>
              <a:t>提供了</a:t>
            </a:r>
            <a:r>
              <a:rPr kumimoji="0" lang="zh-CN" altLang="en-US" b="0" i="0" u="none" strike="noStrike" kern="1200" cap="none" spc="0" normalizeH="0" baseline="0" noProof="0" dirty="0">
                <a:ln>
                  <a:noFill/>
                </a:ln>
                <a:solidFill>
                  <a:srgbClr val="FF0000"/>
                </a:solidFill>
                <a:effectLst/>
                <a:uLnTx/>
                <a:uFillTx/>
                <a:latin typeface="+mn-ea"/>
                <a:cs typeface="+mn-cs"/>
              </a:rPr>
              <a:t>两种记录拥塞窗口变化情况的方法</a:t>
            </a:r>
            <a:r>
              <a:rPr kumimoji="0" lang="zh-CN" altLang="en-US" b="0" i="0" u="none" strike="noStrike" kern="1200" cap="none" spc="0" normalizeH="0" baseline="0" noProof="0" dirty="0">
                <a:ln>
                  <a:noFill/>
                </a:ln>
                <a:solidFill>
                  <a:srgbClr val="000000"/>
                </a:solidFill>
                <a:effectLst/>
                <a:uLnTx/>
                <a:uFillTx/>
                <a:latin typeface="+mn-ea"/>
                <a:cs typeface="+mn-cs"/>
              </a:rPr>
              <a:t>。可以通过</a:t>
            </a:r>
            <a:r>
              <a:rPr kumimoji="0" lang="en-US" altLang="zh-CN" b="0" i="0" u="none" strike="noStrike" kern="1200" cap="none" spc="0" normalizeH="0" baseline="0" noProof="0" dirty="0" err="1">
                <a:ln>
                  <a:noFill/>
                </a:ln>
                <a:solidFill>
                  <a:srgbClr val="000000"/>
                </a:solidFill>
                <a:effectLst/>
                <a:uLnTx/>
                <a:uFillTx/>
                <a:latin typeface="+mn-ea"/>
                <a:cs typeface="+mn-cs"/>
              </a:rPr>
              <a:t>tcp.h</a:t>
            </a:r>
            <a:r>
              <a:rPr kumimoji="0" lang="zh-CN" altLang="en-US" b="0" i="0" u="none" strike="noStrike" kern="1200" cap="none" spc="0" normalizeH="0" baseline="0" noProof="0" dirty="0">
                <a:ln>
                  <a:noFill/>
                </a:ln>
                <a:solidFill>
                  <a:srgbClr val="000000"/>
                </a:solidFill>
                <a:effectLst/>
                <a:uLnTx/>
                <a:uFillTx/>
                <a:latin typeface="+mn-ea"/>
                <a:cs typeface="+mn-cs"/>
              </a:rPr>
              <a:t>头文件中的</a:t>
            </a:r>
            <a:r>
              <a:rPr kumimoji="0" lang="zh-CN" altLang="en-US" b="0" i="0" u="none" strike="noStrike" kern="1200" cap="none" spc="0" normalizeH="0" baseline="0" noProof="0" dirty="0">
                <a:ln>
                  <a:noFill/>
                </a:ln>
                <a:solidFill>
                  <a:srgbClr val="FF0000"/>
                </a:solidFill>
                <a:effectLst/>
                <a:uLnTx/>
                <a:uFillTx/>
                <a:latin typeface="+mn-ea"/>
                <a:cs typeface="+mn-cs"/>
              </a:rPr>
              <a:t>宏定义</a:t>
            </a:r>
            <a:r>
              <a:rPr kumimoji="0" lang="en-US" altLang="zh-CN" b="0" i="0" u="none" strike="noStrike" kern="1200" cap="none" spc="0" normalizeH="0" baseline="0" noProof="0" dirty="0">
                <a:ln>
                  <a:noFill/>
                </a:ln>
                <a:solidFill>
                  <a:srgbClr val="000000"/>
                </a:solidFill>
                <a:effectLst/>
                <a:uLnTx/>
                <a:uFillTx/>
                <a:latin typeface="+mn-ea"/>
                <a:cs typeface="+mn-cs"/>
              </a:rPr>
              <a:t>LOG_AS_PPT</a:t>
            </a:r>
            <a:r>
              <a:rPr kumimoji="0" lang="zh-CN" altLang="en-US" b="0" i="0" u="none" strike="noStrike" kern="1200" cap="none" spc="0" normalizeH="0" baseline="0" noProof="0" dirty="0">
                <a:ln>
                  <a:noFill/>
                </a:ln>
                <a:solidFill>
                  <a:srgbClr val="000000"/>
                </a:solidFill>
                <a:effectLst/>
                <a:uLnTx/>
                <a:uFillTx/>
                <a:latin typeface="+mn-ea"/>
                <a:cs typeface="+mn-cs"/>
              </a:rPr>
              <a:t>来实现切换。若添加该宏定义</a:t>
            </a:r>
            <a:r>
              <a:rPr kumimoji="0" lang="en-US" altLang="zh-CN" b="0" i="0" u="none" strike="noStrike" kern="1200" cap="none" spc="0" normalizeH="0" baseline="0" noProof="0" dirty="0">
                <a:ln>
                  <a:noFill/>
                </a:ln>
                <a:solidFill>
                  <a:srgbClr val="000000"/>
                </a:solidFill>
                <a:effectLst/>
                <a:uLnTx/>
                <a:uFillTx/>
                <a:latin typeface="+mn-ea"/>
                <a:cs typeface="+mn-cs"/>
              </a:rPr>
              <a:t>,</a:t>
            </a:r>
            <a:r>
              <a:rPr kumimoji="0" lang="zh-CN" altLang="en-US" b="0" i="0" u="none" strike="noStrike" kern="1200" cap="none" spc="0" normalizeH="0" baseline="0" noProof="0" dirty="0">
                <a:ln>
                  <a:noFill/>
                </a:ln>
                <a:solidFill>
                  <a:srgbClr val="000000"/>
                </a:solidFill>
                <a:effectLst/>
                <a:uLnTx/>
                <a:uFillTx/>
                <a:latin typeface="+mn-ea"/>
                <a:cs typeface="+mn-cs"/>
              </a:rPr>
              <a:t>则是根据课件中要求来记录“</a:t>
            </a:r>
            <a:r>
              <a:rPr kumimoji="0" lang="zh-CN" altLang="en-US" b="0" i="0" u="none" strike="noStrike" kern="1200" cap="none" spc="0" normalizeH="0" baseline="0" noProof="0" dirty="0">
                <a:ln>
                  <a:noFill/>
                </a:ln>
                <a:solidFill>
                  <a:srgbClr val="FF0000"/>
                </a:solidFill>
                <a:effectLst/>
                <a:uLnTx/>
                <a:uFillTx/>
                <a:latin typeface="+mn-ea"/>
                <a:cs typeface="+mn-cs"/>
              </a:rPr>
              <a:t>每次</a:t>
            </a:r>
            <a:r>
              <a:rPr kumimoji="0" lang="en-US" altLang="zh-CN" b="0" i="0" u="none" strike="noStrike" kern="1200" cap="none" spc="0" normalizeH="0" baseline="0" noProof="0" dirty="0" err="1">
                <a:ln>
                  <a:noFill/>
                </a:ln>
                <a:solidFill>
                  <a:srgbClr val="FF0000"/>
                </a:solidFill>
                <a:effectLst/>
                <a:uLnTx/>
                <a:uFillTx/>
                <a:latin typeface="+mn-ea"/>
                <a:cs typeface="+mn-cs"/>
              </a:rPr>
              <a:t>cwnd</a:t>
            </a:r>
            <a:r>
              <a:rPr kumimoji="0" lang="zh-CN" altLang="en-US" b="0" i="0" u="none" strike="noStrike" kern="1200" cap="none" spc="0" normalizeH="0" baseline="0" noProof="0" dirty="0">
                <a:ln>
                  <a:noFill/>
                </a:ln>
                <a:solidFill>
                  <a:srgbClr val="FF0000"/>
                </a:solidFill>
                <a:effectLst/>
                <a:uLnTx/>
                <a:uFillTx/>
                <a:latin typeface="+mn-ea"/>
                <a:cs typeface="+mn-cs"/>
              </a:rPr>
              <a:t>调整的时间和相应值</a:t>
            </a:r>
            <a:r>
              <a:rPr kumimoji="0" lang="zh-CN" altLang="en-US" b="0" i="0" u="none" strike="noStrike" kern="1200" cap="none" spc="0" normalizeH="0" baseline="0" noProof="0" dirty="0">
                <a:ln>
                  <a:noFill/>
                </a:ln>
                <a:solidFill>
                  <a:srgbClr val="000000"/>
                </a:solidFill>
                <a:effectLst/>
                <a:uLnTx/>
                <a:uFillTx/>
                <a:latin typeface="+mn-ea"/>
                <a:cs typeface="+mn-cs"/>
              </a:rPr>
              <a:t>”。具体而言</a:t>
            </a:r>
            <a:r>
              <a:rPr kumimoji="0" lang="en-US" altLang="zh-CN" b="0" i="0" u="none" strike="noStrike" kern="1200" cap="none" spc="0" normalizeH="0" baseline="0" noProof="0" dirty="0">
                <a:ln>
                  <a:noFill/>
                </a:ln>
                <a:solidFill>
                  <a:srgbClr val="000000"/>
                </a:solidFill>
                <a:effectLst/>
                <a:uLnTx/>
                <a:uFillTx/>
                <a:latin typeface="+mn-ea"/>
                <a:cs typeface="+mn-cs"/>
              </a:rPr>
              <a:t>,</a:t>
            </a:r>
            <a:r>
              <a:rPr kumimoji="0" lang="zh-CN" altLang="en-US" b="0" i="0" u="none" strike="noStrike" kern="1200" cap="none" spc="0" normalizeH="0" baseline="0" noProof="0" dirty="0">
                <a:ln>
                  <a:noFill/>
                </a:ln>
                <a:solidFill>
                  <a:srgbClr val="000000"/>
                </a:solidFill>
                <a:effectLst/>
                <a:uLnTx/>
                <a:uFillTx/>
                <a:latin typeface="+mn-ea"/>
                <a:cs typeface="+mn-cs"/>
              </a:rPr>
              <a:t>会在</a:t>
            </a:r>
            <a:r>
              <a:rPr kumimoji="0" lang="zh-CN" altLang="en-US" b="0" i="0" u="none" strike="noStrike" kern="1200" cap="none" spc="0" normalizeH="0" baseline="0" noProof="0" dirty="0">
                <a:ln>
                  <a:noFill/>
                </a:ln>
                <a:solidFill>
                  <a:srgbClr val="FF0000"/>
                </a:solidFill>
                <a:effectLst/>
                <a:uLnTx/>
                <a:uFillTx/>
                <a:latin typeface="+mn-ea"/>
                <a:cs typeface="+mn-cs"/>
              </a:rPr>
              <a:t>所有涉及</a:t>
            </a:r>
            <a:r>
              <a:rPr kumimoji="0" lang="en-US" altLang="zh-CN" b="0" i="0" u="none" strike="noStrike" kern="1200" cap="none" spc="0" normalizeH="0" baseline="0" noProof="0" dirty="0" err="1">
                <a:ln>
                  <a:noFill/>
                </a:ln>
                <a:solidFill>
                  <a:srgbClr val="FF0000"/>
                </a:solidFill>
                <a:effectLst/>
                <a:uLnTx/>
                <a:uFillTx/>
                <a:latin typeface="+mn-ea"/>
                <a:cs typeface="+mn-cs"/>
              </a:rPr>
              <a:t>cwnd</a:t>
            </a:r>
            <a:r>
              <a:rPr kumimoji="0" lang="zh-CN" altLang="en-US" b="0" i="0" u="none" strike="noStrike" kern="1200" cap="none" spc="0" normalizeH="0" baseline="0" noProof="0" dirty="0">
                <a:ln>
                  <a:noFill/>
                </a:ln>
                <a:solidFill>
                  <a:srgbClr val="FF0000"/>
                </a:solidFill>
                <a:effectLst/>
                <a:uLnTx/>
                <a:uFillTx/>
                <a:latin typeface="+mn-ea"/>
                <a:cs typeface="+mn-cs"/>
              </a:rPr>
              <a:t>改变的语句后</a:t>
            </a:r>
            <a:r>
              <a:rPr kumimoji="0" lang="zh-CN" altLang="en-US" b="0" i="0" u="none" strike="noStrike" kern="1200" cap="none" spc="0" normalizeH="0" baseline="0" noProof="0" dirty="0">
                <a:ln>
                  <a:noFill/>
                </a:ln>
                <a:solidFill>
                  <a:srgbClr val="000000"/>
                </a:solidFill>
                <a:effectLst/>
                <a:uLnTx/>
                <a:uFillTx/>
                <a:latin typeface="+mn-ea"/>
                <a:cs typeface="+mn-cs"/>
              </a:rPr>
              <a:t>调用记录函数</a:t>
            </a:r>
            <a:r>
              <a:rPr kumimoji="0" lang="en-US" altLang="zh-CN" b="0" i="0" u="none" strike="noStrike" kern="1200" cap="none" spc="0" normalizeH="0" baseline="0" noProof="0" dirty="0" err="1">
                <a:ln>
                  <a:noFill/>
                </a:ln>
                <a:solidFill>
                  <a:srgbClr val="000000"/>
                </a:solidFill>
                <a:effectLst/>
                <a:uLnTx/>
                <a:uFillTx/>
                <a:latin typeface="+mn-ea"/>
                <a:cs typeface="+mn-cs"/>
              </a:rPr>
              <a:t>cnwd_record</a:t>
            </a:r>
            <a:r>
              <a:rPr kumimoji="0" lang="en-US" altLang="zh-CN" b="0" i="0" u="none" strike="noStrike" kern="1200" cap="none" spc="0" normalizeH="0" baseline="0" noProof="0" dirty="0">
                <a:ln>
                  <a:noFill/>
                </a:ln>
                <a:solidFill>
                  <a:srgbClr val="000000"/>
                </a:solidFill>
                <a:effectLst/>
                <a:uLnTx/>
                <a:uFillTx/>
                <a:latin typeface="+mn-ea"/>
                <a:cs typeface="+mn-cs"/>
              </a:rPr>
              <a:t>,</a:t>
            </a:r>
            <a:r>
              <a:rPr kumimoji="0" lang="zh-CN" altLang="en-US" b="0" i="0" u="none" strike="noStrike" kern="1200" cap="none" spc="0" normalizeH="0" baseline="0" noProof="0" dirty="0">
                <a:ln>
                  <a:noFill/>
                </a:ln>
                <a:solidFill>
                  <a:srgbClr val="FF0000"/>
                </a:solidFill>
                <a:effectLst/>
                <a:uLnTx/>
                <a:uFillTx/>
                <a:latin typeface="+mn-ea"/>
                <a:cs typeface="+mn-cs"/>
              </a:rPr>
              <a:t>记录当前时间</a:t>
            </a:r>
            <a:r>
              <a:rPr kumimoji="0" lang="en-US" altLang="zh-CN" b="0" i="0" u="none" strike="noStrike" kern="1200" cap="none" spc="0" normalizeH="0" baseline="0" noProof="0" dirty="0">
                <a:ln>
                  <a:noFill/>
                </a:ln>
                <a:solidFill>
                  <a:srgbClr val="000000"/>
                </a:solidFill>
                <a:effectLst/>
                <a:uLnTx/>
                <a:uFillTx/>
                <a:latin typeface="+mn-ea"/>
                <a:cs typeface="+mn-cs"/>
              </a:rPr>
              <a:t>(</a:t>
            </a:r>
            <a:r>
              <a:rPr kumimoji="0" lang="zh-CN" altLang="en-US" b="0" i="0" u="none" strike="noStrike" kern="1200" cap="none" spc="0" normalizeH="0" baseline="0" noProof="0" dirty="0">
                <a:ln>
                  <a:noFill/>
                </a:ln>
                <a:solidFill>
                  <a:srgbClr val="000000"/>
                </a:solidFill>
                <a:effectLst/>
                <a:uLnTx/>
                <a:uFillTx/>
                <a:latin typeface="+mn-ea"/>
                <a:cs typeface="+mn-cs"/>
              </a:rPr>
              <a:t>从发送方进入</a:t>
            </a:r>
            <a:r>
              <a:rPr kumimoji="0" lang="en-US" altLang="zh-CN" b="0" i="0" u="none" strike="noStrike" kern="1200" cap="none" spc="0" normalizeH="0" baseline="0" noProof="0" dirty="0">
                <a:ln>
                  <a:noFill/>
                </a:ln>
                <a:solidFill>
                  <a:srgbClr val="000000"/>
                </a:solidFill>
                <a:effectLst/>
                <a:uLnTx/>
                <a:uFillTx/>
                <a:latin typeface="+mn-ea"/>
                <a:cs typeface="+mn-cs"/>
              </a:rPr>
              <a:t>ESTABLISH</a:t>
            </a:r>
            <a:r>
              <a:rPr kumimoji="0" lang="zh-CN" altLang="en-US" b="0" i="0" u="none" strike="noStrike" kern="1200" cap="none" spc="0" normalizeH="0" baseline="0" noProof="0" dirty="0">
                <a:ln>
                  <a:noFill/>
                </a:ln>
                <a:solidFill>
                  <a:srgbClr val="000000"/>
                </a:solidFill>
                <a:effectLst/>
                <a:uLnTx/>
                <a:uFillTx/>
                <a:latin typeface="+mn-ea"/>
                <a:cs typeface="+mn-cs"/>
              </a:rPr>
              <a:t>状态开始计算</a:t>
            </a:r>
            <a:r>
              <a:rPr kumimoji="0" lang="en-US" altLang="zh-CN" b="0" i="0" u="none" strike="noStrike" kern="1200" cap="none" spc="0" normalizeH="0" baseline="0" noProof="0" dirty="0">
                <a:ln>
                  <a:noFill/>
                </a:ln>
                <a:solidFill>
                  <a:srgbClr val="000000"/>
                </a:solidFill>
                <a:effectLst/>
                <a:uLnTx/>
                <a:uFillTx/>
                <a:latin typeface="+mn-ea"/>
                <a:cs typeface="+mn-cs"/>
              </a:rPr>
              <a:t>)</a:t>
            </a:r>
            <a:r>
              <a:rPr kumimoji="0" lang="zh-CN" altLang="en-US" b="0" i="0" u="none" strike="noStrike" kern="1200" cap="none" spc="0" normalizeH="0" baseline="0" noProof="0" dirty="0">
                <a:ln>
                  <a:noFill/>
                </a:ln>
                <a:solidFill>
                  <a:srgbClr val="FF0000"/>
                </a:solidFill>
                <a:effectLst/>
                <a:uLnTx/>
                <a:uFillTx/>
                <a:latin typeface="+mn-ea"/>
                <a:cs typeface="+mn-cs"/>
              </a:rPr>
              <a:t>和</a:t>
            </a:r>
            <a:r>
              <a:rPr kumimoji="0" lang="en-US" altLang="zh-CN" b="0" i="0" u="none" strike="noStrike" kern="1200" cap="none" spc="0" normalizeH="0" baseline="0" noProof="0" dirty="0" err="1">
                <a:ln>
                  <a:noFill/>
                </a:ln>
                <a:solidFill>
                  <a:srgbClr val="FF0000"/>
                </a:solidFill>
                <a:effectLst/>
                <a:uLnTx/>
                <a:uFillTx/>
                <a:latin typeface="+mn-ea"/>
                <a:cs typeface="+mn-cs"/>
              </a:rPr>
              <a:t>cwnd</a:t>
            </a:r>
            <a:r>
              <a:rPr kumimoji="0" lang="zh-CN" altLang="en-US" b="0" i="0" u="none" strike="noStrike" kern="1200" cap="none" spc="0" normalizeH="0" baseline="0" noProof="0" dirty="0">
                <a:ln>
                  <a:noFill/>
                </a:ln>
                <a:solidFill>
                  <a:srgbClr val="FF0000"/>
                </a:solidFill>
                <a:effectLst/>
                <a:uLnTx/>
                <a:uFillTx/>
                <a:latin typeface="+mn-ea"/>
                <a:cs typeface="+mn-cs"/>
              </a:rPr>
              <a:t>值</a:t>
            </a:r>
            <a:r>
              <a:rPr kumimoji="0" lang="en-US" altLang="zh-CN" b="0" i="0" u="none" strike="noStrike" kern="1200" cap="none" spc="0" normalizeH="0" baseline="0" noProof="0" dirty="0">
                <a:ln>
                  <a:noFill/>
                </a:ln>
                <a:solidFill>
                  <a:srgbClr val="000000"/>
                </a:solidFill>
                <a:effectLst/>
                <a:uLnTx/>
                <a:uFillTx/>
                <a:latin typeface="+mn-ea"/>
                <a:cs typeface="+mn-cs"/>
              </a:rPr>
              <a:t>,</a:t>
            </a:r>
            <a:r>
              <a:rPr kumimoji="0" lang="zh-CN" altLang="en-US" b="0" i="0" u="none" strike="noStrike" kern="1200" cap="none" spc="0" normalizeH="0" baseline="0" noProof="0" dirty="0">
                <a:ln>
                  <a:noFill/>
                </a:ln>
                <a:solidFill>
                  <a:srgbClr val="000000"/>
                </a:solidFill>
                <a:effectLst/>
                <a:uLnTx/>
                <a:uFillTx/>
                <a:latin typeface="+mn-ea"/>
                <a:cs typeface="+mn-cs"/>
              </a:rPr>
              <a:t>按行写入</a:t>
            </a:r>
            <a:r>
              <a:rPr kumimoji="0" lang="en-US" altLang="zh-CN" b="0" i="0" u="none" strike="noStrike" kern="1200" cap="none" spc="0" normalizeH="0" baseline="0" noProof="0" dirty="0">
                <a:ln>
                  <a:noFill/>
                </a:ln>
                <a:solidFill>
                  <a:srgbClr val="000000"/>
                </a:solidFill>
                <a:effectLst/>
                <a:uLnTx/>
                <a:uFillTx/>
                <a:latin typeface="+mn-ea"/>
                <a:cs typeface="+mn-cs"/>
              </a:rPr>
              <a:t>cwnd.txt</a:t>
            </a:r>
            <a:r>
              <a:rPr kumimoji="0" lang="zh-CN" altLang="en-US" b="0" i="0" u="none" strike="noStrike" kern="1200" cap="none" spc="0" normalizeH="0" baseline="0" noProof="0" dirty="0">
                <a:ln>
                  <a:noFill/>
                </a:ln>
                <a:solidFill>
                  <a:srgbClr val="000000"/>
                </a:solidFill>
                <a:effectLst/>
                <a:uLnTx/>
                <a:uFillTx/>
                <a:latin typeface="+mn-ea"/>
                <a:cs typeface="+mn-cs"/>
              </a:rPr>
              <a:t>文件中。</a:t>
            </a:r>
            <a:endParaRPr kumimoji="0" lang="en-US" altLang="zh-CN" b="0" i="0" u="none" strike="noStrike" kern="1200" cap="none" spc="0" normalizeH="0" baseline="0" noProof="0" dirty="0">
              <a:ln>
                <a:noFill/>
              </a:ln>
              <a:solidFill>
                <a:srgbClr val="000000"/>
              </a:solidFill>
              <a:effectLst/>
              <a:uLnTx/>
              <a:uFillTx/>
              <a:latin typeface="+mn-ea"/>
              <a:cs typeface="+mn-cs"/>
            </a:endParaRPr>
          </a:p>
          <a:p>
            <a:pPr marL="0" marR="0" lvl="0" indent="0" algn="l" defTabSz="914400" rtl="0" eaLnBrk="1" fontAlgn="auto" latinLnBrk="0" hangingPunct="1">
              <a:lnSpc>
                <a:spcPct val="150000"/>
              </a:lnSpc>
              <a:spcBef>
                <a:spcPts val="600"/>
              </a:spcBef>
              <a:spcAft>
                <a:spcPts val="600"/>
              </a:spcAft>
              <a:buClrTx/>
              <a:buSzTx/>
              <a:buFontTx/>
              <a:buNone/>
              <a:tabLst/>
              <a:defRPr/>
            </a:pPr>
            <a:r>
              <a:rPr lang="zh-CN" altLang="en-US" dirty="0">
                <a:solidFill>
                  <a:srgbClr val="000000"/>
                </a:solidFill>
                <a:latin typeface="+mn-ea"/>
              </a:rPr>
              <a:t>       但是实际运行后发现</a:t>
            </a:r>
            <a:r>
              <a:rPr lang="en-US" altLang="zh-CN" dirty="0">
                <a:solidFill>
                  <a:srgbClr val="000000"/>
                </a:solidFill>
                <a:latin typeface="+mn-ea"/>
              </a:rPr>
              <a:t>,</a:t>
            </a:r>
            <a:r>
              <a:rPr lang="zh-CN" altLang="en-US" dirty="0">
                <a:solidFill>
                  <a:srgbClr val="000000"/>
                </a:solidFill>
                <a:latin typeface="+mn-ea"/>
              </a:rPr>
              <a:t>由于</a:t>
            </a:r>
            <a:r>
              <a:rPr lang="zh-CN" altLang="en-US" dirty="0">
                <a:solidFill>
                  <a:srgbClr val="FF0000"/>
                </a:solidFill>
                <a:latin typeface="+mn-ea"/>
              </a:rPr>
              <a:t>超时重传中</a:t>
            </a:r>
            <a:r>
              <a:rPr lang="en-US" altLang="zh-CN" dirty="0" err="1">
                <a:solidFill>
                  <a:srgbClr val="FF0000"/>
                </a:solidFill>
                <a:latin typeface="+mn-ea"/>
              </a:rPr>
              <a:t>cwnd</a:t>
            </a:r>
            <a:r>
              <a:rPr lang="zh-CN" altLang="en-US" dirty="0">
                <a:solidFill>
                  <a:srgbClr val="FF0000"/>
                </a:solidFill>
                <a:latin typeface="+mn-ea"/>
              </a:rPr>
              <a:t>并不马上改变</a:t>
            </a:r>
            <a:r>
              <a:rPr lang="en-US" altLang="zh-CN" dirty="0">
                <a:solidFill>
                  <a:srgbClr val="000000"/>
                </a:solidFill>
                <a:latin typeface="+mn-ea"/>
              </a:rPr>
              <a:t>,</a:t>
            </a:r>
            <a:r>
              <a:rPr lang="zh-CN" altLang="en-US" dirty="0">
                <a:solidFill>
                  <a:srgbClr val="000000"/>
                </a:solidFill>
                <a:latin typeface="+mn-ea"/>
              </a:rPr>
              <a:t>而是维持一段时间后突减为</a:t>
            </a:r>
            <a:r>
              <a:rPr lang="en-US" altLang="zh-CN" dirty="0">
                <a:solidFill>
                  <a:srgbClr val="000000"/>
                </a:solidFill>
                <a:latin typeface="+mn-ea"/>
              </a:rPr>
              <a:t>1,</a:t>
            </a:r>
            <a:r>
              <a:rPr lang="zh-CN" altLang="en-US" dirty="0">
                <a:solidFill>
                  <a:srgbClr val="000000"/>
                </a:solidFill>
                <a:latin typeface="+mn-ea"/>
              </a:rPr>
              <a:t>所以得到的数据在</a:t>
            </a:r>
            <a:r>
              <a:rPr lang="en-US" altLang="zh-CN" dirty="0">
                <a:solidFill>
                  <a:srgbClr val="000000"/>
                </a:solidFill>
                <a:latin typeface="+mn-ea"/>
              </a:rPr>
              <a:t>Excel</a:t>
            </a:r>
            <a:r>
              <a:rPr lang="zh-CN" altLang="en-US" dirty="0">
                <a:solidFill>
                  <a:srgbClr val="000000"/>
                </a:solidFill>
                <a:latin typeface="+mn-ea"/>
              </a:rPr>
              <a:t>软件中</a:t>
            </a:r>
            <a:r>
              <a:rPr lang="zh-CN" altLang="en-US" dirty="0">
                <a:solidFill>
                  <a:srgbClr val="FF0000"/>
                </a:solidFill>
                <a:latin typeface="+mn-ea"/>
              </a:rPr>
              <a:t>拟合的结果并不很能反映超时重传情况下</a:t>
            </a:r>
            <a:r>
              <a:rPr lang="en-US" altLang="zh-CN" dirty="0" err="1">
                <a:solidFill>
                  <a:srgbClr val="FF0000"/>
                </a:solidFill>
                <a:latin typeface="+mn-ea"/>
              </a:rPr>
              <a:t>cwnd</a:t>
            </a:r>
            <a:r>
              <a:rPr lang="zh-CN" altLang="en-US" dirty="0">
                <a:solidFill>
                  <a:srgbClr val="FF0000"/>
                </a:solidFill>
                <a:latin typeface="+mn-ea"/>
              </a:rPr>
              <a:t>的实际变化趋势</a:t>
            </a:r>
            <a:r>
              <a:rPr lang="zh-CN" altLang="en-US" dirty="0">
                <a:solidFill>
                  <a:srgbClr val="000000"/>
                </a:solidFill>
                <a:latin typeface="+mn-ea"/>
              </a:rPr>
              <a:t>。每次</a:t>
            </a:r>
            <a:r>
              <a:rPr lang="en-US" altLang="zh-CN" dirty="0" err="1">
                <a:solidFill>
                  <a:srgbClr val="000000"/>
                </a:solidFill>
                <a:latin typeface="+mn-ea"/>
              </a:rPr>
              <a:t>cwnd</a:t>
            </a:r>
            <a:r>
              <a:rPr lang="zh-CN" altLang="en-US" dirty="0">
                <a:solidFill>
                  <a:srgbClr val="000000"/>
                </a:solidFill>
                <a:latin typeface="+mn-ea"/>
              </a:rPr>
              <a:t>减为</a:t>
            </a:r>
            <a:r>
              <a:rPr lang="en-US" altLang="zh-CN" dirty="0">
                <a:solidFill>
                  <a:srgbClr val="000000"/>
                </a:solidFill>
                <a:latin typeface="+mn-ea"/>
              </a:rPr>
              <a:t>1</a:t>
            </a:r>
            <a:r>
              <a:rPr lang="zh-CN" altLang="en-US" dirty="0">
                <a:solidFill>
                  <a:srgbClr val="000000"/>
                </a:solidFill>
                <a:latin typeface="+mn-ea"/>
              </a:rPr>
              <a:t>个</a:t>
            </a:r>
            <a:r>
              <a:rPr lang="en-US" altLang="zh-CN" dirty="0">
                <a:solidFill>
                  <a:srgbClr val="000000"/>
                </a:solidFill>
                <a:latin typeface="+mn-ea"/>
              </a:rPr>
              <a:t>MSS</a:t>
            </a:r>
            <a:r>
              <a:rPr lang="zh-CN" altLang="en-US" dirty="0">
                <a:solidFill>
                  <a:srgbClr val="000000"/>
                </a:solidFill>
                <a:latin typeface="+mn-ea"/>
              </a:rPr>
              <a:t>大小前的曲线都被拟合为从上一个值开始</a:t>
            </a:r>
            <a:r>
              <a:rPr lang="zh-CN" altLang="en-US" dirty="0">
                <a:solidFill>
                  <a:srgbClr val="FF0000"/>
                </a:solidFill>
                <a:latin typeface="+mn-ea"/>
              </a:rPr>
              <a:t>固定斜率的直线</a:t>
            </a:r>
            <a:r>
              <a:rPr lang="en-US" altLang="zh-CN" dirty="0">
                <a:solidFill>
                  <a:srgbClr val="000000"/>
                </a:solidFill>
                <a:latin typeface="+mn-ea"/>
              </a:rPr>
              <a:t>,</a:t>
            </a:r>
            <a:r>
              <a:rPr lang="zh-CN" altLang="en-US" dirty="0">
                <a:solidFill>
                  <a:srgbClr val="000000"/>
                </a:solidFill>
                <a:latin typeface="+mn-ea"/>
              </a:rPr>
              <a:t>并不符合实际行为。</a:t>
            </a:r>
            <a:endParaRPr lang="en-US" altLang="zh-CN" dirty="0">
              <a:solidFill>
                <a:srgbClr val="000000"/>
              </a:solidFill>
              <a:latin typeface="+mn-ea"/>
            </a:endParaRPr>
          </a:p>
          <a:p>
            <a:pPr marL="0" marR="0" lvl="0" indent="0" algn="l" defTabSz="914400" rtl="0" eaLnBrk="1" fontAlgn="auto" latinLnBrk="0" hangingPunct="1">
              <a:lnSpc>
                <a:spcPct val="150000"/>
              </a:lnSpc>
              <a:spcBef>
                <a:spcPts val="600"/>
              </a:spcBef>
              <a:spcAft>
                <a:spcPts val="600"/>
              </a:spcAft>
              <a:buClrTx/>
              <a:buSzTx/>
              <a:buFontTx/>
              <a:buNone/>
              <a:tabLst/>
              <a:defRPr/>
            </a:pPr>
            <a:r>
              <a:rPr kumimoji="0" lang="zh-CN" altLang="en-US" b="0" i="0" u="none" strike="noStrike" kern="1200" cap="none" spc="0" normalizeH="0" baseline="0" noProof="0" dirty="0">
                <a:ln>
                  <a:noFill/>
                </a:ln>
                <a:solidFill>
                  <a:srgbClr val="000000"/>
                </a:solidFill>
                <a:effectLst/>
                <a:uLnTx/>
                <a:uFillTx/>
                <a:latin typeface="+mn-ea"/>
                <a:cs typeface="+mn-cs"/>
              </a:rPr>
              <a:t>       为了解决这一问题</a:t>
            </a:r>
            <a:r>
              <a:rPr kumimoji="0" lang="en-US" altLang="zh-CN" b="0" i="0" u="none" strike="noStrike" kern="1200" cap="none" spc="0" normalizeH="0" baseline="0" noProof="0" dirty="0">
                <a:ln>
                  <a:noFill/>
                </a:ln>
                <a:solidFill>
                  <a:srgbClr val="000000"/>
                </a:solidFill>
                <a:effectLst/>
                <a:uLnTx/>
                <a:uFillTx/>
                <a:latin typeface="+mn-ea"/>
                <a:cs typeface="+mn-cs"/>
              </a:rPr>
              <a:t>,</a:t>
            </a:r>
            <a:r>
              <a:rPr kumimoji="0" lang="zh-CN" altLang="en-US" b="0" i="0" u="none" strike="noStrike" kern="1200" cap="none" spc="0" normalizeH="0" baseline="0" noProof="0" dirty="0">
                <a:ln>
                  <a:noFill/>
                </a:ln>
                <a:solidFill>
                  <a:srgbClr val="000000"/>
                </a:solidFill>
                <a:effectLst/>
                <a:uLnTx/>
                <a:uFillTx/>
                <a:latin typeface="+mn-ea"/>
                <a:cs typeface="+mn-cs"/>
              </a:rPr>
              <a:t>本实验中还额外加入了</a:t>
            </a:r>
            <a:r>
              <a:rPr kumimoji="0" lang="zh-CN" altLang="en-US" b="0" i="0" u="none" strike="noStrike" kern="1200" cap="none" spc="0" normalizeH="0" baseline="0" noProof="0" dirty="0">
                <a:ln>
                  <a:noFill/>
                </a:ln>
                <a:solidFill>
                  <a:srgbClr val="FF0000"/>
                </a:solidFill>
                <a:effectLst/>
                <a:uLnTx/>
                <a:uFillTx/>
                <a:latin typeface="+mn-ea"/>
                <a:cs typeface="+mn-cs"/>
              </a:rPr>
              <a:t>定时记录拥塞窗口大小</a:t>
            </a:r>
            <a:r>
              <a:rPr kumimoji="0" lang="zh-CN" altLang="en-US" b="0" i="0" u="none" strike="noStrike" kern="1200" cap="none" spc="0" normalizeH="0" baseline="0" noProof="0" dirty="0">
                <a:ln>
                  <a:noFill/>
                </a:ln>
                <a:solidFill>
                  <a:srgbClr val="000000"/>
                </a:solidFill>
                <a:effectLst/>
                <a:uLnTx/>
                <a:uFillTx/>
                <a:latin typeface="+mn-ea"/>
                <a:cs typeface="+mn-cs"/>
              </a:rPr>
              <a:t>的方法。即在发送方进入</a:t>
            </a:r>
            <a:r>
              <a:rPr kumimoji="0" lang="en-US" altLang="zh-CN" b="0" i="0" u="none" strike="noStrike" kern="1200" cap="none" spc="0" normalizeH="0" baseline="0" noProof="0" dirty="0">
                <a:ln>
                  <a:noFill/>
                </a:ln>
                <a:solidFill>
                  <a:srgbClr val="000000"/>
                </a:solidFill>
                <a:effectLst/>
                <a:uLnTx/>
                <a:uFillTx/>
                <a:latin typeface="+mn-ea"/>
                <a:cs typeface="+mn-cs"/>
              </a:rPr>
              <a:t>ESTABLISH</a:t>
            </a:r>
            <a:r>
              <a:rPr kumimoji="0" lang="zh-CN" altLang="en-US" b="0" i="0" u="none" strike="noStrike" kern="1200" cap="none" spc="0" normalizeH="0" baseline="0" noProof="0" dirty="0">
                <a:ln>
                  <a:noFill/>
                </a:ln>
                <a:solidFill>
                  <a:srgbClr val="000000"/>
                </a:solidFill>
                <a:effectLst/>
                <a:uLnTx/>
                <a:uFillTx/>
                <a:latin typeface="+mn-ea"/>
                <a:cs typeface="+mn-cs"/>
              </a:rPr>
              <a:t>状态同时</a:t>
            </a:r>
            <a:r>
              <a:rPr kumimoji="0" lang="zh-CN" altLang="en-US" b="0" i="0" u="none" strike="noStrike" kern="1200" cap="none" spc="0" normalizeH="0" baseline="0" noProof="0" dirty="0">
                <a:ln>
                  <a:noFill/>
                </a:ln>
                <a:solidFill>
                  <a:srgbClr val="FF0000"/>
                </a:solidFill>
                <a:effectLst/>
                <a:uLnTx/>
                <a:uFillTx/>
                <a:latin typeface="+mn-ea"/>
                <a:cs typeface="+mn-cs"/>
              </a:rPr>
              <a:t>创建一个记录线程</a:t>
            </a:r>
            <a:r>
              <a:rPr kumimoji="0" lang="en-US" altLang="zh-CN" b="0" i="0" u="none" strike="noStrike" kern="1200" cap="none" spc="0" normalizeH="0" baseline="0" noProof="0" dirty="0">
                <a:ln>
                  <a:noFill/>
                </a:ln>
                <a:solidFill>
                  <a:srgbClr val="000000"/>
                </a:solidFill>
                <a:effectLst/>
                <a:uLnTx/>
                <a:uFillTx/>
                <a:latin typeface="+mn-ea"/>
                <a:cs typeface="+mn-cs"/>
              </a:rPr>
              <a:t>,</a:t>
            </a:r>
            <a:r>
              <a:rPr kumimoji="0" lang="zh-CN" altLang="en-US" b="0" i="0" u="none" strike="noStrike" kern="1200" cap="none" spc="0" normalizeH="0" baseline="0" noProof="0" dirty="0">
                <a:ln>
                  <a:noFill/>
                </a:ln>
                <a:solidFill>
                  <a:srgbClr val="000000"/>
                </a:solidFill>
                <a:effectLst/>
                <a:uLnTx/>
                <a:uFillTx/>
                <a:latin typeface="+mn-ea"/>
                <a:cs typeface="+mn-cs"/>
              </a:rPr>
              <a:t>每</a:t>
            </a:r>
            <a:r>
              <a:rPr kumimoji="0" lang="en-US" altLang="zh-CN" b="0" i="0" u="none" strike="noStrike" kern="1200" cap="none" spc="0" normalizeH="0" baseline="0" noProof="0" dirty="0">
                <a:ln>
                  <a:noFill/>
                </a:ln>
                <a:solidFill>
                  <a:srgbClr val="FF0000"/>
                </a:solidFill>
                <a:effectLst/>
                <a:uLnTx/>
                <a:uFillTx/>
                <a:latin typeface="+mn-ea"/>
                <a:cs typeface="+mn-cs"/>
              </a:rPr>
              <a:t>500us</a:t>
            </a:r>
            <a:r>
              <a:rPr kumimoji="0" lang="zh-CN" altLang="en-US" b="0" i="0" u="none" strike="noStrike" kern="1200" cap="none" spc="0" normalizeH="0" baseline="0" noProof="0" dirty="0">
                <a:ln>
                  <a:noFill/>
                </a:ln>
                <a:solidFill>
                  <a:srgbClr val="FF0000"/>
                </a:solidFill>
                <a:effectLst/>
                <a:uLnTx/>
                <a:uFillTx/>
                <a:latin typeface="+mn-ea"/>
                <a:cs typeface="+mn-cs"/>
              </a:rPr>
              <a:t>唤醒一次</a:t>
            </a:r>
            <a:r>
              <a:rPr kumimoji="0" lang="en-US" altLang="zh-CN" b="0" i="0" u="none" strike="noStrike" kern="1200" cap="none" spc="0" normalizeH="0" baseline="0" noProof="0" dirty="0">
                <a:ln>
                  <a:noFill/>
                </a:ln>
                <a:solidFill>
                  <a:srgbClr val="000000"/>
                </a:solidFill>
                <a:effectLst/>
                <a:uLnTx/>
                <a:uFillTx/>
                <a:latin typeface="+mn-ea"/>
                <a:cs typeface="+mn-cs"/>
              </a:rPr>
              <a:t>,</a:t>
            </a:r>
            <a:r>
              <a:rPr kumimoji="0" lang="zh-CN" altLang="en-US" b="0" i="0" u="none" strike="noStrike" kern="1200" cap="none" spc="0" normalizeH="0" baseline="0" noProof="0" dirty="0">
                <a:ln>
                  <a:noFill/>
                </a:ln>
                <a:solidFill>
                  <a:srgbClr val="FF0000"/>
                </a:solidFill>
                <a:effectLst/>
                <a:uLnTx/>
                <a:uFillTx/>
                <a:latin typeface="+mn-ea"/>
                <a:cs typeface="+mn-cs"/>
              </a:rPr>
              <a:t>记录此时的微秒数和拥塞窗口的大小。</a:t>
            </a:r>
          </a:p>
        </p:txBody>
      </p:sp>
    </p:spTree>
    <p:extLst>
      <p:ext uri="{BB962C8B-B14F-4D97-AF65-F5344CB8AC3E}">
        <p14:creationId xmlns:p14="http://schemas.microsoft.com/office/powerpoint/2010/main" val="3146483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实验结果与分析</a:t>
            </a:r>
          </a:p>
        </p:txBody>
      </p:sp>
      <p:sp>
        <p:nvSpPr>
          <p:cNvPr id="7" name="文本框 6">
            <a:extLst>
              <a:ext uri="{FF2B5EF4-FFF2-40B4-BE49-F238E27FC236}">
                <a16:creationId xmlns:a16="http://schemas.microsoft.com/office/drawing/2014/main" id="{CFF32EAC-95A3-866E-4433-C7BDEEA1BBC6}"/>
              </a:ext>
            </a:extLst>
          </p:cNvPr>
          <p:cNvSpPr txBox="1"/>
          <p:nvPr/>
        </p:nvSpPr>
        <p:spPr>
          <a:xfrm>
            <a:off x="717613" y="1235997"/>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1</a:t>
            </a: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 </a:t>
            </a:r>
            <a:r>
              <a:rPr lang="zh-CN" altLang="en-US" sz="2000" b="1" dirty="0">
                <a:solidFill>
                  <a:srgbClr val="000000"/>
                </a:solidFill>
                <a:latin typeface="Arial"/>
                <a:ea typeface="微软雅黑"/>
              </a:rPr>
              <a:t>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功能正确性验证</a:t>
            </a:r>
          </a:p>
        </p:txBody>
      </p:sp>
      <p:sp>
        <p:nvSpPr>
          <p:cNvPr id="5" name="文本框 4">
            <a:extLst>
              <a:ext uri="{FF2B5EF4-FFF2-40B4-BE49-F238E27FC236}">
                <a16:creationId xmlns:a16="http://schemas.microsoft.com/office/drawing/2014/main" id="{13573658-7175-8407-F94C-AB185B81200F}"/>
              </a:ext>
            </a:extLst>
          </p:cNvPr>
          <p:cNvSpPr txBox="1"/>
          <p:nvPr/>
        </p:nvSpPr>
        <p:spPr>
          <a:xfrm>
            <a:off x="1012963" y="1841157"/>
            <a:ext cx="10577675" cy="369332"/>
          </a:xfrm>
          <a:prstGeom prst="rect">
            <a:avLst/>
          </a:prstGeom>
          <a:noFill/>
        </p:spPr>
        <p:txBody>
          <a:bodyPr wrap="square" rtlCol="0">
            <a:spAutoFit/>
          </a:bodyPr>
          <a:lstStyle/>
          <a:p>
            <a:r>
              <a:rPr lang="zh-CN" altLang="en-US" dirty="0"/>
              <a:t>由于时间限制，只展示本实验</a:t>
            </a:r>
            <a:r>
              <a:rPr lang="en-US" altLang="zh-CN" dirty="0"/>
              <a:t>Server</a:t>
            </a:r>
            <a:r>
              <a:rPr lang="zh-CN" altLang="en-US" dirty="0"/>
              <a:t>与本实验</a:t>
            </a:r>
            <a:r>
              <a:rPr lang="en-US" altLang="zh-CN" dirty="0"/>
              <a:t>Client</a:t>
            </a:r>
            <a:r>
              <a:rPr lang="zh-CN" altLang="en-US" dirty="0"/>
              <a:t>结果</a:t>
            </a:r>
          </a:p>
        </p:txBody>
      </p:sp>
      <p:sp>
        <p:nvSpPr>
          <p:cNvPr id="11" name="文本框 10">
            <a:extLst>
              <a:ext uri="{FF2B5EF4-FFF2-40B4-BE49-F238E27FC236}">
                <a16:creationId xmlns:a16="http://schemas.microsoft.com/office/drawing/2014/main" id="{DD6F1522-E979-9C5A-EE9D-3E9A69A94073}"/>
              </a:ext>
            </a:extLst>
          </p:cNvPr>
          <p:cNvSpPr txBox="1"/>
          <p:nvPr/>
        </p:nvSpPr>
        <p:spPr>
          <a:xfrm>
            <a:off x="694154" y="5459644"/>
            <a:ext cx="5325762" cy="923330"/>
          </a:xfrm>
          <a:prstGeom prst="rect">
            <a:avLst/>
          </a:prstGeom>
          <a:noFill/>
        </p:spPr>
        <p:txBody>
          <a:bodyPr wrap="square" rtlCol="0">
            <a:spAutoFit/>
          </a:bodyPr>
          <a:lstStyle/>
          <a:p>
            <a:r>
              <a:rPr lang="zh-CN" altLang="en-US" dirty="0"/>
              <a:t>        可以看到，虽然传输过程中出现了丢包的现象，也考虑了拥塞控制，但</a:t>
            </a:r>
            <a:r>
              <a:rPr lang="zh-CN" altLang="en-US" dirty="0">
                <a:solidFill>
                  <a:srgbClr val="FF0000"/>
                </a:solidFill>
              </a:rPr>
              <a:t>能正常进行重传</a:t>
            </a:r>
            <a:r>
              <a:rPr lang="zh-CN" altLang="en-US" dirty="0"/>
              <a:t>，完成传输过程。并且传输</a:t>
            </a:r>
            <a:r>
              <a:rPr lang="zh-CN" altLang="en-US" dirty="0">
                <a:solidFill>
                  <a:srgbClr val="FF0000"/>
                </a:solidFill>
              </a:rPr>
              <a:t>只花费了</a:t>
            </a:r>
            <a:r>
              <a:rPr lang="en-US" altLang="zh-CN" dirty="0">
                <a:solidFill>
                  <a:srgbClr val="FF0000"/>
                </a:solidFill>
              </a:rPr>
              <a:t>11s</a:t>
            </a:r>
            <a:r>
              <a:rPr lang="zh-CN" altLang="en-US" dirty="0"/>
              <a:t>，在预计时间范围内</a:t>
            </a:r>
          </a:p>
        </p:txBody>
      </p:sp>
      <p:pic>
        <p:nvPicPr>
          <p:cNvPr id="3" name="图片 2">
            <a:extLst>
              <a:ext uri="{FF2B5EF4-FFF2-40B4-BE49-F238E27FC236}">
                <a16:creationId xmlns:a16="http://schemas.microsoft.com/office/drawing/2014/main" id="{09862F92-1E9C-AA73-D963-AAEE44F74878}"/>
              </a:ext>
            </a:extLst>
          </p:cNvPr>
          <p:cNvPicPr>
            <a:picLocks noChangeAspect="1"/>
          </p:cNvPicPr>
          <p:nvPr/>
        </p:nvPicPr>
        <p:blipFill>
          <a:blip r:embed="rId3"/>
          <a:stretch>
            <a:fillRect/>
          </a:stretch>
        </p:blipFill>
        <p:spPr>
          <a:xfrm>
            <a:off x="1268369" y="2323766"/>
            <a:ext cx="4409561" cy="2952111"/>
          </a:xfrm>
          <a:prstGeom prst="rect">
            <a:avLst/>
          </a:prstGeom>
        </p:spPr>
      </p:pic>
      <p:pic>
        <p:nvPicPr>
          <p:cNvPr id="4" name="图片 3">
            <a:extLst>
              <a:ext uri="{FF2B5EF4-FFF2-40B4-BE49-F238E27FC236}">
                <a16:creationId xmlns:a16="http://schemas.microsoft.com/office/drawing/2014/main" id="{A1FFF53E-D773-D5DC-5340-345C60D783DA}"/>
              </a:ext>
            </a:extLst>
          </p:cNvPr>
          <p:cNvPicPr>
            <a:picLocks noChangeAspect="1"/>
          </p:cNvPicPr>
          <p:nvPr/>
        </p:nvPicPr>
        <p:blipFill>
          <a:blip r:embed="rId4"/>
          <a:stretch>
            <a:fillRect/>
          </a:stretch>
        </p:blipFill>
        <p:spPr>
          <a:xfrm>
            <a:off x="6591708" y="2253277"/>
            <a:ext cx="4450715" cy="3022600"/>
          </a:xfrm>
          <a:prstGeom prst="rect">
            <a:avLst/>
          </a:prstGeom>
        </p:spPr>
      </p:pic>
      <p:pic>
        <p:nvPicPr>
          <p:cNvPr id="6" name="图片 5">
            <a:extLst>
              <a:ext uri="{FF2B5EF4-FFF2-40B4-BE49-F238E27FC236}">
                <a16:creationId xmlns:a16="http://schemas.microsoft.com/office/drawing/2014/main" id="{EBEFB6A0-1909-9C85-955D-E2E43EF35EE1}"/>
              </a:ext>
            </a:extLst>
          </p:cNvPr>
          <p:cNvPicPr>
            <a:picLocks noChangeAspect="1"/>
          </p:cNvPicPr>
          <p:nvPr/>
        </p:nvPicPr>
        <p:blipFill>
          <a:blip r:embed="rId5"/>
          <a:stretch>
            <a:fillRect/>
          </a:stretch>
        </p:blipFill>
        <p:spPr>
          <a:xfrm>
            <a:off x="6351089" y="5566805"/>
            <a:ext cx="5606415" cy="1136650"/>
          </a:xfrm>
          <a:prstGeom prst="rect">
            <a:avLst/>
          </a:prstGeom>
        </p:spPr>
      </p:pic>
    </p:spTree>
    <p:extLst>
      <p:ext uri="{BB962C8B-B14F-4D97-AF65-F5344CB8AC3E}">
        <p14:creationId xmlns:p14="http://schemas.microsoft.com/office/powerpoint/2010/main" val="4147336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实验结果与分析</a:t>
            </a:r>
          </a:p>
        </p:txBody>
      </p:sp>
      <p:sp>
        <p:nvSpPr>
          <p:cNvPr id="7" name="文本框 6">
            <a:extLst>
              <a:ext uri="{FF2B5EF4-FFF2-40B4-BE49-F238E27FC236}">
                <a16:creationId xmlns:a16="http://schemas.microsoft.com/office/drawing/2014/main" id="{CFF32EAC-95A3-866E-4433-C7BDEEA1BBC6}"/>
              </a:ext>
            </a:extLst>
          </p:cNvPr>
          <p:cNvSpPr txBox="1"/>
          <p:nvPr/>
        </p:nvSpPr>
        <p:spPr>
          <a:xfrm>
            <a:off x="717613" y="1235997"/>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2.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  </a:t>
            </a:r>
            <a:r>
              <a:rPr lang="en-US" altLang="zh-CN" sz="2000" b="1" dirty="0" err="1">
                <a:solidFill>
                  <a:srgbClr val="000000"/>
                </a:solidFill>
                <a:latin typeface="Arial"/>
                <a:ea typeface="微软雅黑"/>
              </a:rPr>
              <a:t>cwnd</a:t>
            </a:r>
            <a:r>
              <a:rPr lang="en-US" altLang="zh-CN" sz="2000" b="1" dirty="0">
                <a:solidFill>
                  <a:srgbClr val="000000"/>
                </a:solidFill>
                <a:latin typeface="Arial"/>
                <a:ea typeface="微软雅黑"/>
              </a:rPr>
              <a:t> </a:t>
            </a:r>
            <a:r>
              <a:rPr lang="zh-CN" altLang="en-US" sz="2000" b="1" dirty="0">
                <a:solidFill>
                  <a:srgbClr val="000000"/>
                </a:solidFill>
                <a:latin typeface="Arial"/>
                <a:ea typeface="微软雅黑"/>
              </a:rPr>
              <a:t>变化图及分析</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13573658-7175-8407-F94C-AB185B81200F}"/>
              </a:ext>
            </a:extLst>
          </p:cNvPr>
          <p:cNvSpPr txBox="1"/>
          <p:nvPr/>
        </p:nvSpPr>
        <p:spPr>
          <a:xfrm>
            <a:off x="1105500" y="1830863"/>
            <a:ext cx="10577675" cy="369332"/>
          </a:xfrm>
          <a:prstGeom prst="rect">
            <a:avLst/>
          </a:prstGeom>
          <a:noFill/>
        </p:spPr>
        <p:txBody>
          <a:bodyPr wrap="square" rtlCol="0">
            <a:spAutoFit/>
          </a:bodyPr>
          <a:lstStyle/>
          <a:p>
            <a:r>
              <a:rPr lang="zh-CN" altLang="en-US" dirty="0"/>
              <a:t>根据实验中记录的数据</a:t>
            </a:r>
            <a:r>
              <a:rPr lang="en-US" altLang="zh-CN" dirty="0"/>
              <a:t>(</a:t>
            </a:r>
            <a:r>
              <a:rPr lang="zh-CN" altLang="en-US" dirty="0"/>
              <a:t>采用</a:t>
            </a:r>
            <a:r>
              <a:rPr lang="zh-CN" altLang="en-US" dirty="0">
                <a:solidFill>
                  <a:srgbClr val="FF0000"/>
                </a:solidFill>
              </a:rPr>
              <a:t>定时记录</a:t>
            </a:r>
            <a:r>
              <a:rPr lang="zh-CN" altLang="en-US" dirty="0"/>
              <a:t>方法</a:t>
            </a:r>
            <a:r>
              <a:rPr lang="en-US" altLang="zh-CN" dirty="0"/>
              <a:t>) ,</a:t>
            </a:r>
            <a:r>
              <a:rPr lang="zh-CN" altLang="en-US" dirty="0"/>
              <a:t>通过</a:t>
            </a:r>
            <a:r>
              <a:rPr lang="en-US" altLang="zh-CN" dirty="0"/>
              <a:t>Excel</a:t>
            </a:r>
            <a:r>
              <a:rPr lang="zh-CN" altLang="en-US" dirty="0"/>
              <a:t>软件拟合得到</a:t>
            </a:r>
            <a:r>
              <a:rPr lang="en-US" altLang="zh-CN" dirty="0" err="1"/>
              <a:t>cwnd</a:t>
            </a:r>
            <a:r>
              <a:rPr lang="zh-CN" altLang="en-US" dirty="0"/>
              <a:t>基于时间变化的曲线图</a:t>
            </a:r>
          </a:p>
        </p:txBody>
      </p:sp>
      <p:sp>
        <p:nvSpPr>
          <p:cNvPr id="11" name="文本框 10">
            <a:extLst>
              <a:ext uri="{FF2B5EF4-FFF2-40B4-BE49-F238E27FC236}">
                <a16:creationId xmlns:a16="http://schemas.microsoft.com/office/drawing/2014/main" id="{DD6F1522-E979-9C5A-EE9D-3E9A69A94073}"/>
              </a:ext>
            </a:extLst>
          </p:cNvPr>
          <p:cNvSpPr txBox="1"/>
          <p:nvPr/>
        </p:nvSpPr>
        <p:spPr>
          <a:xfrm>
            <a:off x="6192910" y="2659101"/>
            <a:ext cx="5415113" cy="2951449"/>
          </a:xfrm>
          <a:prstGeom prst="rect">
            <a:avLst/>
          </a:prstGeom>
          <a:noFill/>
        </p:spPr>
        <p:txBody>
          <a:bodyPr wrap="square" rtlCol="0">
            <a:spAutoFit/>
          </a:bodyPr>
          <a:lstStyle/>
          <a:p>
            <a:pPr>
              <a:lnSpc>
                <a:spcPct val="150000"/>
              </a:lnSpc>
            </a:pPr>
            <a:r>
              <a:rPr lang="zh-CN" altLang="en-US" dirty="0"/>
              <a:t>       对照快重传和超时重传的机制可以看出</a:t>
            </a:r>
            <a:r>
              <a:rPr lang="en-US" altLang="zh-CN" dirty="0"/>
              <a:t>,</a:t>
            </a:r>
            <a:r>
              <a:rPr lang="zh-CN" altLang="en-US" dirty="0"/>
              <a:t>拥塞窗口的变化可以说明拥塞控制机制基本正常运行。其中 </a:t>
            </a:r>
            <a:r>
              <a:rPr lang="en-US" altLang="zh-CN" dirty="0" err="1">
                <a:solidFill>
                  <a:srgbClr val="FF0000"/>
                </a:solidFill>
              </a:rPr>
              <a:t>cwnd</a:t>
            </a:r>
            <a:r>
              <a:rPr lang="en-US" altLang="zh-CN" dirty="0">
                <a:solidFill>
                  <a:srgbClr val="FF0000"/>
                </a:solidFill>
              </a:rPr>
              <a:t> </a:t>
            </a:r>
            <a:r>
              <a:rPr lang="zh-CN" altLang="en-US" dirty="0">
                <a:solidFill>
                  <a:srgbClr val="FF0000"/>
                </a:solidFill>
              </a:rPr>
              <a:t>下降又迅速恢复</a:t>
            </a:r>
            <a:r>
              <a:rPr lang="zh-CN" altLang="en-US" dirty="0"/>
              <a:t>的</a:t>
            </a:r>
            <a:r>
              <a:rPr lang="en-US" altLang="zh-CN" dirty="0"/>
              <a:t>,</a:t>
            </a:r>
            <a:r>
              <a:rPr lang="zh-CN" altLang="en-US" dirty="0"/>
              <a:t>是触发了</a:t>
            </a:r>
            <a:r>
              <a:rPr lang="zh-CN" altLang="en-US" dirty="0">
                <a:solidFill>
                  <a:srgbClr val="FF0000"/>
                </a:solidFill>
              </a:rPr>
              <a:t>快速重传与快恢复</a:t>
            </a:r>
            <a:r>
              <a:rPr lang="zh-CN" altLang="en-US" dirty="0"/>
              <a:t>，比如</a:t>
            </a:r>
            <a:r>
              <a:rPr lang="en-US" altLang="zh-CN" dirty="0"/>
              <a:t>200000us</a:t>
            </a:r>
            <a:r>
              <a:rPr lang="zh-CN" altLang="en-US" dirty="0"/>
              <a:t>时。而</a:t>
            </a:r>
            <a:r>
              <a:rPr lang="zh-CN" altLang="en-US" dirty="0">
                <a:solidFill>
                  <a:srgbClr val="FF0000"/>
                </a:solidFill>
              </a:rPr>
              <a:t>直接降至最低</a:t>
            </a:r>
            <a:r>
              <a:rPr lang="zh-CN" altLang="en-US" dirty="0"/>
              <a:t>的</a:t>
            </a:r>
            <a:r>
              <a:rPr lang="en-US" altLang="zh-CN" dirty="0"/>
              <a:t>,</a:t>
            </a:r>
            <a:r>
              <a:rPr lang="zh-CN" altLang="en-US" dirty="0"/>
              <a:t>是触发了</a:t>
            </a:r>
            <a:r>
              <a:rPr lang="zh-CN" altLang="en-US" dirty="0">
                <a:solidFill>
                  <a:srgbClr val="FF0000"/>
                </a:solidFill>
              </a:rPr>
              <a:t>超时重传</a:t>
            </a:r>
            <a:r>
              <a:rPr lang="en-US" altLang="zh-CN" dirty="0"/>
              <a:t>,</a:t>
            </a:r>
            <a:r>
              <a:rPr lang="zh-CN" altLang="en-US" dirty="0"/>
              <a:t>又</a:t>
            </a:r>
            <a:r>
              <a:rPr lang="zh-CN" altLang="en-US" dirty="0">
                <a:solidFill>
                  <a:srgbClr val="FF0000"/>
                </a:solidFill>
              </a:rPr>
              <a:t>重新开始慢启动</a:t>
            </a:r>
            <a:r>
              <a:rPr lang="zh-CN" altLang="en-US" dirty="0"/>
              <a:t>，比如</a:t>
            </a:r>
            <a:r>
              <a:rPr lang="en-US" altLang="zh-CN" dirty="0"/>
              <a:t>400000us</a:t>
            </a:r>
            <a:r>
              <a:rPr lang="zh-CN" altLang="en-US" dirty="0"/>
              <a:t>时。而</a:t>
            </a:r>
            <a:r>
              <a:rPr lang="zh-CN" altLang="en-US" dirty="0">
                <a:solidFill>
                  <a:srgbClr val="FF0000"/>
                </a:solidFill>
              </a:rPr>
              <a:t>超时重传触发前的超时等待时间内则不会发生变化</a:t>
            </a:r>
            <a:r>
              <a:rPr lang="zh-CN" altLang="en-US" dirty="0"/>
              <a:t>，比如图中</a:t>
            </a:r>
            <a:r>
              <a:rPr lang="en-US" altLang="zh-CN" dirty="0"/>
              <a:t>400000us</a:t>
            </a:r>
            <a:r>
              <a:rPr lang="zh-CN" altLang="en-US" dirty="0"/>
              <a:t>前。</a:t>
            </a:r>
          </a:p>
        </p:txBody>
      </p:sp>
      <p:graphicFrame>
        <p:nvGraphicFramePr>
          <p:cNvPr id="8" name="图表 7">
            <a:extLst>
              <a:ext uri="{FF2B5EF4-FFF2-40B4-BE49-F238E27FC236}">
                <a16:creationId xmlns:a16="http://schemas.microsoft.com/office/drawing/2014/main" id="{3C33B4FB-D39D-CDFE-53EE-9D7AC32352FB}"/>
              </a:ext>
            </a:extLst>
          </p:cNvPr>
          <p:cNvGraphicFramePr/>
          <p:nvPr>
            <p:extLst>
              <p:ext uri="{D42A27DB-BD31-4B8C-83A1-F6EECF244321}">
                <p14:modId xmlns:p14="http://schemas.microsoft.com/office/powerpoint/2010/main" val="3040056003"/>
              </p:ext>
            </p:extLst>
          </p:nvPr>
        </p:nvGraphicFramePr>
        <p:xfrm>
          <a:off x="485237" y="2492310"/>
          <a:ext cx="5415114" cy="34265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22723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实验心得与体会</a:t>
            </a:r>
          </a:p>
        </p:txBody>
      </p:sp>
      <p:sp>
        <p:nvSpPr>
          <p:cNvPr id="6" name="文本框 5">
            <a:extLst>
              <a:ext uri="{FF2B5EF4-FFF2-40B4-BE49-F238E27FC236}">
                <a16:creationId xmlns:a16="http://schemas.microsoft.com/office/drawing/2014/main" id="{89A4C537-108C-9FB2-7EB1-84858796455D}"/>
              </a:ext>
            </a:extLst>
          </p:cNvPr>
          <p:cNvSpPr txBox="1"/>
          <p:nvPr/>
        </p:nvSpPr>
        <p:spPr>
          <a:xfrm>
            <a:off x="1528120" y="1950913"/>
            <a:ext cx="8511746" cy="3693319"/>
          </a:xfrm>
          <a:prstGeom prst="rect">
            <a:avLst/>
          </a:prstGeom>
          <a:noFill/>
        </p:spPr>
        <p:txBody>
          <a:bodyPr wrap="square" rtlCol="0">
            <a:spAutoFit/>
          </a:bodyPr>
          <a:lstStyle/>
          <a:p>
            <a:pPr>
              <a:lnSpc>
                <a:spcPct val="150000"/>
              </a:lnSpc>
            </a:pPr>
            <a:r>
              <a:rPr lang="zh-CN" altLang="en-US" dirty="0"/>
              <a:t>        本次实验</a:t>
            </a:r>
            <a:r>
              <a:rPr lang="zh-CN" altLang="en-US" dirty="0">
                <a:solidFill>
                  <a:srgbClr val="FF0000"/>
                </a:solidFill>
              </a:rPr>
              <a:t>对</a:t>
            </a:r>
            <a:r>
              <a:rPr lang="en-US" altLang="zh-CN" dirty="0">
                <a:solidFill>
                  <a:srgbClr val="FF0000"/>
                </a:solidFill>
              </a:rPr>
              <a:t>TCP Reno</a:t>
            </a:r>
            <a:r>
              <a:rPr lang="zh-CN" altLang="en-US" dirty="0">
                <a:solidFill>
                  <a:srgbClr val="FF0000"/>
                </a:solidFill>
              </a:rPr>
              <a:t>拥塞控制机制进行了较为完整的实现</a:t>
            </a:r>
            <a:r>
              <a:rPr lang="zh-CN" altLang="en-US" dirty="0"/>
              <a:t>，难度相对不算高，主要实现了拥塞控制状态的迁移以及窗口的控制。</a:t>
            </a:r>
            <a:endParaRPr lang="en-US" altLang="zh-CN" dirty="0"/>
          </a:p>
          <a:p>
            <a:pPr>
              <a:lnSpc>
                <a:spcPct val="150000"/>
              </a:lnSpc>
            </a:pPr>
            <a:r>
              <a:rPr lang="en-US" altLang="zh-CN" dirty="0"/>
              <a:t>        </a:t>
            </a:r>
            <a:r>
              <a:rPr lang="zh-CN" altLang="en-US" dirty="0"/>
              <a:t>比较有感触的是做实验的时候想起了当初数据包队列实验时，为了更好理解</a:t>
            </a:r>
            <a:r>
              <a:rPr lang="en-US" altLang="zh-CN" dirty="0"/>
              <a:t>PPT</a:t>
            </a:r>
            <a:r>
              <a:rPr lang="zh-CN" altLang="en-US" dirty="0"/>
              <a:t>，提前去学习了拥塞控制的内容。后面在理论课看到这部分内容和</a:t>
            </a:r>
            <a:r>
              <a:rPr lang="zh-CN" altLang="en-US" dirty="0">
                <a:sym typeface="+mn-ea"/>
              </a:rPr>
              <a:t>队列管理策略</a:t>
            </a:r>
            <a:r>
              <a:rPr lang="zh-CN" altLang="en-US" dirty="0"/>
              <a:t>感觉特别亲切。然后这次实验手动实现了拥塞控制，与前面的实验进行对比联系，感觉收获很多。</a:t>
            </a:r>
          </a:p>
          <a:p>
            <a:pPr>
              <a:lnSpc>
                <a:spcPct val="150000"/>
              </a:lnSpc>
            </a:pPr>
            <a:r>
              <a:rPr lang="en-US" altLang="zh-CN" dirty="0"/>
              <a:t>	</a:t>
            </a:r>
          </a:p>
          <a:p>
            <a:pPr>
              <a:lnSpc>
                <a:spcPct val="150000"/>
              </a:lnSpc>
            </a:pPr>
            <a:endParaRPr lang="zh-CN" altLang="en-US" dirty="0"/>
          </a:p>
          <a:p>
            <a:endParaRPr lang="zh-CN" altLang="en-US" dirty="0"/>
          </a:p>
        </p:txBody>
      </p:sp>
      <p:sp>
        <p:nvSpPr>
          <p:cNvPr id="8" name="文本框 7">
            <a:extLst>
              <a:ext uri="{FF2B5EF4-FFF2-40B4-BE49-F238E27FC236}">
                <a16:creationId xmlns:a16="http://schemas.microsoft.com/office/drawing/2014/main" id="{98ADD567-AAD6-595E-3AD3-1181113DF5A5}"/>
              </a:ext>
            </a:extLst>
          </p:cNvPr>
          <p:cNvSpPr txBox="1"/>
          <p:nvPr/>
        </p:nvSpPr>
        <p:spPr>
          <a:xfrm flipV="1">
            <a:off x="838200" y="945292"/>
            <a:ext cx="45719" cy="784830"/>
          </a:xfrm>
          <a:prstGeom prst="rect">
            <a:avLst/>
          </a:prstGeom>
          <a:noFill/>
        </p:spPr>
        <p:txBody>
          <a:bodyPr wrap="square" rtlCol="0">
            <a:spAutoFit/>
          </a:bodyPr>
          <a:lstStyle/>
          <a:p>
            <a:pPr algn="l">
              <a:lnSpc>
                <a:spcPct val="150000"/>
              </a:lnSpc>
            </a:pPr>
            <a:endParaRPr kumimoji="0" lang="en-US" altLang="zh-CN" sz="1800" i="0" u="none" strike="noStrike" cap="none" normalizeH="0" baseline="0" dirty="0">
              <a:ln>
                <a:noFill/>
              </a:ln>
              <a:solidFill>
                <a:srgbClr val="000000"/>
              </a:solidFill>
              <a:effectLst/>
              <a:latin typeface="+mn-ea"/>
            </a:endParaRPr>
          </a:p>
          <a:p>
            <a:endParaRPr lang="zh-CN" altLang="en-US" dirty="0"/>
          </a:p>
        </p:txBody>
      </p:sp>
    </p:spTree>
    <p:extLst>
      <p:ext uri="{BB962C8B-B14F-4D97-AF65-F5344CB8AC3E}">
        <p14:creationId xmlns:p14="http://schemas.microsoft.com/office/powerpoint/2010/main" val="18779906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78039" y="3057033"/>
            <a:ext cx="5614382" cy="62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lnSpc>
                <a:spcPct val="150000"/>
              </a:lnSpc>
              <a:spcBef>
                <a:spcPct val="0"/>
              </a:spcBef>
              <a:spcAft>
                <a:spcPct val="0"/>
              </a:spcAft>
              <a:defRPr/>
            </a:pPr>
            <a:r>
              <a:rPr lang="en-US" altLang="zh-CN" sz="2600" dirty="0">
                <a:solidFill>
                  <a:srgbClr val="FFFFFF"/>
                </a:solidFill>
                <a:latin typeface="微软雅黑" panose="020B0503020204020204" charset="-122"/>
                <a:ea typeface="微软雅黑" panose="020B0503020204020204" charset="-122"/>
              </a:rPr>
              <a:t>Socket</a:t>
            </a:r>
            <a:r>
              <a:rPr lang="zh-CN" altLang="en-US" sz="2600" dirty="0">
                <a:solidFill>
                  <a:srgbClr val="FFFFFF"/>
                </a:solidFill>
                <a:latin typeface="微软雅黑" panose="020B0503020204020204" charset="-122"/>
                <a:ea typeface="微软雅黑" panose="020B0503020204020204" charset="-122"/>
              </a:rPr>
              <a:t>应用移植实验</a:t>
            </a:r>
          </a:p>
        </p:txBody>
      </p:sp>
      <p:sp>
        <p:nvSpPr>
          <p:cNvPr id="10246" name="TextBox 25"/>
          <p:cNvSpPr txBox="1">
            <a:spLocks noChangeArrowheads="1"/>
          </p:cNvSpPr>
          <p:nvPr/>
        </p:nvSpPr>
        <p:spPr bwMode="auto">
          <a:xfrm>
            <a:off x="3778363" y="2349922"/>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rPr>
              <a:t>第四部分</a:t>
            </a: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04</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5" grpId="0" autoUpdateAnimBg="0"/>
      <p:bldP spid="10246" grpId="0" autoUpdateAnimBg="0"/>
      <p:bldP spid="10247"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实验任务与流程</a:t>
            </a:r>
          </a:p>
        </p:txBody>
      </p:sp>
      <p:sp>
        <p:nvSpPr>
          <p:cNvPr id="4" name="内容占位符 3">
            <a:extLst>
              <a:ext uri="{FF2B5EF4-FFF2-40B4-BE49-F238E27FC236}">
                <a16:creationId xmlns:a16="http://schemas.microsoft.com/office/drawing/2014/main" id="{F9662B13-1DA5-23BA-23C9-8DC563391E8D}"/>
              </a:ext>
            </a:extLst>
          </p:cNvPr>
          <p:cNvSpPr>
            <a:spLocks noGrp="1"/>
          </p:cNvSpPr>
          <p:nvPr>
            <p:ph idx="1"/>
          </p:nvPr>
        </p:nvSpPr>
        <p:spPr>
          <a:xfrm>
            <a:off x="883508" y="1340768"/>
            <a:ext cx="10470292" cy="1946129"/>
          </a:xfrm>
        </p:spPr>
        <p:txBody>
          <a:bodyPr/>
          <a:lstStyle/>
          <a:p>
            <a:pPr marL="0" indent="0">
              <a:buNone/>
            </a:pP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2" name="文本框 1">
            <a:extLst>
              <a:ext uri="{FF2B5EF4-FFF2-40B4-BE49-F238E27FC236}">
                <a16:creationId xmlns:a16="http://schemas.microsoft.com/office/drawing/2014/main" id="{B347D3F2-0C8A-A7A1-FD1E-F42F3E3C4152}"/>
              </a:ext>
            </a:extLst>
          </p:cNvPr>
          <p:cNvSpPr txBox="1"/>
          <p:nvPr/>
        </p:nvSpPr>
        <p:spPr>
          <a:xfrm>
            <a:off x="838200" y="1245462"/>
            <a:ext cx="10567086" cy="369332"/>
          </a:xfrm>
          <a:prstGeom prst="rect">
            <a:avLst/>
          </a:prstGeom>
          <a:noFill/>
        </p:spPr>
        <p:txBody>
          <a:bodyPr wrap="square" rtlCol="0">
            <a:spAutoFit/>
          </a:bodyPr>
          <a:lstStyle/>
          <a:p>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将自己的</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HTTP</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服务器应用</a:t>
            </a:r>
            <a:r>
              <a:rPr lang="zh-CN" altLang="en-US" dirty="0">
                <a:solidFill>
                  <a:srgbClr val="101214"/>
                </a:solidFill>
                <a:latin typeface="Calibri" panose="020F0502020204030204" pitchFamily="34" charset="0"/>
                <a:ea typeface="华文中宋" panose="02010600040101010101" pitchFamily="2" charset="-122"/>
                <a:cs typeface="宋体" panose="02010600030101010101" pitchFamily="2" charset="-122"/>
              </a:rPr>
              <a:t>进行</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移植，验证</a:t>
            </a: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a:t>
            </a:r>
            <a:r>
              <a:rPr lang="zh-CN" altLang="en-US"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协议栈实现的正确性。</a:t>
            </a:r>
            <a:endParaRPr lang="zh-CN" altLang="en-US" dirty="0"/>
          </a:p>
        </p:txBody>
      </p:sp>
      <p:sp>
        <p:nvSpPr>
          <p:cNvPr id="7" name="文本框 6">
            <a:extLst>
              <a:ext uri="{FF2B5EF4-FFF2-40B4-BE49-F238E27FC236}">
                <a16:creationId xmlns:a16="http://schemas.microsoft.com/office/drawing/2014/main" id="{C7A59145-3D4E-B3A4-3B06-CC0C28239575}"/>
              </a:ext>
            </a:extLst>
          </p:cNvPr>
          <p:cNvSpPr txBox="1"/>
          <p:nvPr/>
        </p:nvSpPr>
        <p:spPr>
          <a:xfrm>
            <a:off x="644074" y="1789391"/>
            <a:ext cx="10664418" cy="4601260"/>
          </a:xfrm>
          <a:prstGeom prst="rect">
            <a:avLst/>
          </a:prstGeom>
          <a:noFill/>
        </p:spPr>
        <p:txBody>
          <a:bodyPr wrap="square" rtlCol="0">
            <a:spAutoFit/>
          </a:bodyPr>
          <a:lstStyle/>
          <a:p>
            <a:pPr marL="342900" marR="0" lvl="0" indent="-342900" algn="l" defTabSz="914400" rtl="0" eaLnBrk="1" fontAlgn="base" latinLnBrk="0" hangingPunct="1">
              <a:lnSpc>
                <a:spcPct val="200000"/>
              </a:lnSpc>
              <a:spcBef>
                <a:spcPts val="0"/>
              </a:spcBef>
              <a:spcAft>
                <a:spcPct val="0"/>
              </a:spcAft>
              <a:buClr>
                <a:srgbClr val="00007D"/>
              </a:buClr>
              <a:buSzPct val="75000"/>
              <a:buFont typeface="Wingdings" panose="05000000000000000000" pitchFamily="2" charset="2"/>
              <a:buChar char="n"/>
              <a:tabLst/>
              <a:defRPr/>
            </a:pPr>
            <a:r>
              <a:rPr kumimoji="0" lang="zh-CN" altLang="en-US" sz="24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mn-cs"/>
              </a:rPr>
              <a:t>将自己的</a:t>
            </a:r>
            <a:r>
              <a:rPr kumimoji="0" lang="en-US" altLang="zh-CN" sz="24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mn-cs"/>
              </a:rPr>
              <a:t>HTTP</a:t>
            </a:r>
            <a:r>
              <a:rPr kumimoji="0" lang="zh-CN" altLang="en-US" sz="24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mn-cs"/>
              </a:rPr>
              <a:t>服务器应用</a:t>
            </a:r>
            <a:r>
              <a:rPr kumimoji="0" lang="en-US" altLang="zh-CN" sz="24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mn-cs"/>
              </a:rPr>
              <a:t>(</a:t>
            </a:r>
            <a:r>
              <a:rPr kumimoji="0" lang="en-US" altLang="zh-CN" sz="24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mn-cs"/>
                <a:sym typeface="+mn-ea"/>
              </a:rPr>
              <a:t>Lab03</a:t>
            </a:r>
            <a:r>
              <a:rPr kumimoji="0" lang="en-US" altLang="zh-CN" sz="24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mn-cs"/>
              </a:rPr>
              <a:t>)</a:t>
            </a:r>
            <a:r>
              <a:rPr kumimoji="0" lang="zh-CN" altLang="en-US" sz="24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mn-cs"/>
              </a:rPr>
              <a:t>移植到</a:t>
            </a:r>
            <a:r>
              <a:rPr kumimoji="0" lang="en-US" altLang="zh-CN" sz="24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mn-cs"/>
              </a:rPr>
              <a:t>TCP Stack</a:t>
            </a:r>
            <a:endParaRPr kumimoji="0" lang="zh-CN" altLang="en-US" sz="24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cs typeface="+mn-cs"/>
            </a:endParaRPr>
          </a:p>
          <a:p>
            <a:pPr marL="742950" marR="0" lvl="1" indent="-285750" algn="l" defTabSz="914400" rtl="0" eaLnBrk="1" fontAlgn="base" latinLnBrk="0" hangingPunct="1">
              <a:lnSpc>
                <a:spcPct val="200000"/>
              </a:lnSpc>
              <a:spcBef>
                <a:spcPts val="0"/>
              </a:spcBef>
              <a:spcAft>
                <a:spcPct val="0"/>
              </a:spcAft>
              <a:buClr>
                <a:srgbClr val="9999CC"/>
              </a:buClr>
              <a:buSzPct val="80000"/>
              <a:buFont typeface="Wingdings" panose="05000000000000000000" pitchFamily="2" charset="2"/>
              <a:buChar char="¨"/>
              <a:tabLst/>
              <a:defRPr/>
            </a:pPr>
            <a:r>
              <a:rPr kumimoji="0" lang="zh-CN" altLang="en-US" sz="20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sym typeface="+mn-ea"/>
              </a:rPr>
              <a:t>将Socket应用中的socket/bind/listen/…等函数替换成alloc_tcp_sock/ tcp_sock_bind/tcp_sock_listen/…等相应函数</a:t>
            </a:r>
          </a:p>
          <a:p>
            <a:pPr marL="742950" marR="0" lvl="1" indent="-285750" algn="l" defTabSz="914400" rtl="0" eaLnBrk="1" fontAlgn="base" latinLnBrk="0" hangingPunct="1">
              <a:lnSpc>
                <a:spcPct val="200000"/>
              </a:lnSpc>
              <a:spcBef>
                <a:spcPts val="0"/>
              </a:spcBef>
              <a:spcAft>
                <a:spcPct val="0"/>
              </a:spcAft>
              <a:buClr>
                <a:srgbClr val="9999CC"/>
              </a:buClr>
              <a:buSzPct val="80000"/>
              <a:buFont typeface="Wingdings" panose="05000000000000000000" pitchFamily="2" charset="2"/>
              <a:buChar char="¨"/>
              <a:tabLst/>
              <a:defRPr/>
            </a:pPr>
            <a:r>
              <a:rPr lang="zh-CN" altLang="en-US" sz="2000" kern="0" dirty="0">
                <a:solidFill>
                  <a:srgbClr val="000000"/>
                </a:solidFill>
                <a:latin typeface="Calibri" panose="020F0502020204030204" pitchFamily="34" charset="0"/>
                <a:ea typeface="黑体" panose="02010609060101010101" pitchFamily="49" charset="-122"/>
                <a:sym typeface="+mn-ea"/>
              </a:rPr>
              <a:t>使</a:t>
            </a:r>
            <a:r>
              <a:rPr kumimoji="0" lang="zh-CN" altLang="en-US" sz="20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sym typeface="+mn-ea"/>
              </a:rPr>
              <a:t>用自己实现的</a:t>
            </a:r>
            <a:r>
              <a:rPr kumimoji="0" lang="en-US" altLang="zh-CN" sz="20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sym typeface="+mn-ea"/>
              </a:rPr>
              <a:t>HTTP</a:t>
            </a:r>
            <a:r>
              <a:rPr kumimoji="0" lang="zh-CN" altLang="en-US" sz="20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sym typeface="+mn-ea"/>
              </a:rPr>
              <a:t>服务器程序</a:t>
            </a:r>
          </a:p>
          <a:p>
            <a:pPr marL="742950" marR="0" lvl="1" indent="-285750" algn="l" defTabSz="914400" rtl="0" eaLnBrk="1" fontAlgn="base" latinLnBrk="0" hangingPunct="1">
              <a:lnSpc>
                <a:spcPct val="200000"/>
              </a:lnSpc>
              <a:spcBef>
                <a:spcPts val="0"/>
              </a:spcBef>
              <a:spcAft>
                <a:spcPct val="0"/>
              </a:spcAft>
              <a:buClr>
                <a:srgbClr val="9999CC"/>
              </a:buClr>
              <a:buSzPct val="80000"/>
              <a:buFont typeface="Wingdings" panose="05000000000000000000" pitchFamily="2" charset="2"/>
              <a:buChar char="¨"/>
              <a:tabLst/>
              <a:defRPr/>
            </a:pPr>
            <a:r>
              <a:rPr kumimoji="0" lang="zh-CN" altLang="en-US" sz="20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sym typeface="+mn-ea"/>
              </a:rPr>
              <a:t>不需要支持</a:t>
            </a:r>
            <a:r>
              <a:rPr kumimoji="0" lang="en-US" altLang="zh-CN" sz="20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sym typeface="+mn-ea"/>
              </a:rPr>
              <a:t>HTTPS</a:t>
            </a:r>
            <a:r>
              <a:rPr kumimoji="0" lang="zh-CN" altLang="en-US" sz="20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sym typeface="+mn-ea"/>
              </a:rPr>
              <a:t>，只需要实现对</a:t>
            </a:r>
            <a:r>
              <a:rPr kumimoji="0" lang="en-US" altLang="zh-CN" sz="20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sym typeface="+mn-ea"/>
              </a:rPr>
              <a:t>HTTP</a:t>
            </a:r>
            <a:r>
              <a:rPr kumimoji="0" lang="zh-CN" altLang="en-US" sz="20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sym typeface="+mn-ea"/>
              </a:rPr>
              <a:t>协议的处理</a:t>
            </a:r>
          </a:p>
          <a:p>
            <a:pPr marL="742950" marR="0" lvl="1" indent="-285750" algn="l" defTabSz="914400" rtl="0" eaLnBrk="1" fontAlgn="base" latinLnBrk="0" hangingPunct="1">
              <a:lnSpc>
                <a:spcPct val="200000"/>
              </a:lnSpc>
              <a:spcBef>
                <a:spcPts val="0"/>
              </a:spcBef>
              <a:spcAft>
                <a:spcPct val="0"/>
              </a:spcAft>
              <a:buClr>
                <a:srgbClr val="9999CC"/>
              </a:buClr>
              <a:buSzPct val="80000"/>
              <a:buFont typeface="Wingdings" panose="05000000000000000000" pitchFamily="2" charset="2"/>
              <a:buChar char="¨"/>
              <a:tabLst/>
              <a:defRPr/>
            </a:pPr>
            <a:r>
              <a:rPr kumimoji="0" lang="zh-CN" altLang="en-US" sz="20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sym typeface="+mn-ea"/>
              </a:rPr>
              <a:t>使用附件提供的</a:t>
            </a:r>
            <a:r>
              <a:rPr kumimoji="0" lang="en-US" altLang="zh-CN" sz="2000" b="0" i="0" u="none" strike="noStrike" kern="0" cap="none" spc="0" normalizeH="0" baseline="0" noProof="0" dirty="0" err="1">
                <a:ln>
                  <a:noFill/>
                </a:ln>
                <a:solidFill>
                  <a:srgbClr val="000000"/>
                </a:solidFill>
                <a:effectLst/>
                <a:uLnTx/>
                <a:uFillTx/>
                <a:latin typeface="Calibri" panose="020F0502020204030204" pitchFamily="34" charset="0"/>
                <a:ea typeface="黑体" panose="02010609060101010101" pitchFamily="49" charset="-122"/>
                <a:sym typeface="+mn-ea"/>
              </a:rPr>
              <a:t>Makefile</a:t>
            </a:r>
            <a:r>
              <a:rPr kumimoji="0" lang="zh-CN" altLang="en-US" sz="20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sym typeface="+mn-ea"/>
              </a:rPr>
              <a:t>编译，编译时只依赖-lpthread这一个库</a:t>
            </a:r>
          </a:p>
          <a:p>
            <a:pPr algn="l">
              <a:lnSpc>
                <a:spcPct val="150000"/>
              </a:lnSpc>
            </a:pPr>
            <a:r>
              <a:rPr lang="en-US" altLang="zh-CN" sz="1800" dirty="0">
                <a:solidFill>
                  <a:srgbClr val="101214"/>
                </a:solidFill>
                <a:effectLst/>
                <a:latin typeface="华文中宋" panose="02010600040101010101" pitchFamily="2" charset="-122"/>
                <a:ea typeface="等线" panose="02010600030101010101" pitchFamily="2" charset="-122"/>
                <a:cs typeface="宋体" panose="02010600030101010101" pitchFamily="2" charset="-122"/>
              </a:rPr>
              <a:t> </a:t>
            </a:r>
            <a:endParaRPr lang="zh-CN" altLang="zh-CN" sz="18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endParaRPr lang="zh-CN" altLang="en-US" dirty="0"/>
          </a:p>
        </p:txBody>
      </p:sp>
    </p:spTree>
    <p:extLst>
      <p:ext uri="{BB962C8B-B14F-4D97-AF65-F5344CB8AC3E}">
        <p14:creationId xmlns:p14="http://schemas.microsoft.com/office/powerpoint/2010/main" val="494956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实验任务与流程</a:t>
            </a:r>
          </a:p>
        </p:txBody>
      </p:sp>
      <p:sp>
        <p:nvSpPr>
          <p:cNvPr id="4" name="内容占位符 3">
            <a:extLst>
              <a:ext uri="{FF2B5EF4-FFF2-40B4-BE49-F238E27FC236}">
                <a16:creationId xmlns:a16="http://schemas.microsoft.com/office/drawing/2014/main" id="{F9662B13-1DA5-23BA-23C9-8DC563391E8D}"/>
              </a:ext>
            </a:extLst>
          </p:cNvPr>
          <p:cNvSpPr>
            <a:spLocks noGrp="1"/>
          </p:cNvSpPr>
          <p:nvPr>
            <p:ph idx="1"/>
          </p:nvPr>
        </p:nvSpPr>
        <p:spPr>
          <a:xfrm>
            <a:off x="883508" y="1340768"/>
            <a:ext cx="10470292" cy="1946129"/>
          </a:xfrm>
        </p:spPr>
        <p:txBody>
          <a:bodyPr/>
          <a:lstStyle/>
          <a:p>
            <a:pPr marL="0" indent="0">
              <a:buNone/>
            </a:pP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
        <p:nvSpPr>
          <p:cNvPr id="2" name="文本框 1">
            <a:extLst>
              <a:ext uri="{FF2B5EF4-FFF2-40B4-BE49-F238E27FC236}">
                <a16:creationId xmlns:a16="http://schemas.microsoft.com/office/drawing/2014/main" id="{B347D3F2-0C8A-A7A1-FD1E-F42F3E3C4152}"/>
              </a:ext>
            </a:extLst>
          </p:cNvPr>
          <p:cNvSpPr txBox="1"/>
          <p:nvPr/>
        </p:nvSpPr>
        <p:spPr>
          <a:xfrm>
            <a:off x="671384" y="1266564"/>
            <a:ext cx="10567086" cy="923330"/>
          </a:xfrm>
          <a:prstGeom prst="rect">
            <a:avLst/>
          </a:prstGeom>
          <a:noFill/>
        </p:spPr>
        <p:txBody>
          <a:bodyPr wrap="square" rtlCol="0">
            <a:spAutoFit/>
          </a:bodyPr>
          <a:lstStyle/>
          <a:p>
            <a:r>
              <a:rPr lang="en-US" altLang="zh-CN" sz="1800" kern="0" dirty="0">
                <a:solidFill>
                  <a:srgbClr val="101214"/>
                </a:solidFill>
                <a:effectLst/>
                <a:ea typeface="华文中宋" panose="02010600040101010101" pitchFamily="2" charset="-122"/>
                <a:cs typeface="宋体" panose="02010600030101010101" pitchFamily="2" charset="-122"/>
              </a:rPr>
              <a:t>       </a:t>
            </a:r>
            <a:r>
              <a:rPr lang="zh-CN" altLang="zh-CN" sz="1800" kern="0" dirty="0">
                <a:solidFill>
                  <a:srgbClr val="101214"/>
                </a:solidFill>
                <a:effectLst/>
                <a:ea typeface="华文中宋" panose="02010600040101010101" pitchFamily="2" charset="-122"/>
                <a:cs typeface="宋体" panose="02010600030101010101" pitchFamily="2" charset="-122"/>
              </a:rPr>
              <a:t>了解</a:t>
            </a:r>
            <a:r>
              <a:rPr lang="en-US" altLang="zh-CN" sz="1800" kern="0" dirty="0">
                <a:solidFill>
                  <a:srgbClr val="101214"/>
                </a:solidFill>
                <a:effectLst/>
                <a:ea typeface="华文中宋" panose="02010600040101010101" pitchFamily="2" charset="-122"/>
                <a:cs typeface="宋体" panose="02010600030101010101" pitchFamily="2" charset="-122"/>
              </a:rPr>
              <a:t> Socket </a:t>
            </a:r>
            <a:r>
              <a:rPr lang="zh-CN" altLang="zh-CN" sz="1800" kern="0" dirty="0">
                <a:solidFill>
                  <a:srgbClr val="101214"/>
                </a:solidFill>
                <a:effectLst/>
                <a:ea typeface="华文中宋" panose="02010600040101010101" pitchFamily="2" charset="-122"/>
                <a:cs typeface="宋体" panose="02010600030101010101" pitchFamily="2" charset="-122"/>
              </a:rPr>
              <a:t>数据结构、</a:t>
            </a:r>
            <a:r>
              <a:rPr lang="en-US" altLang="zh-CN" sz="1800" kern="0" dirty="0">
                <a:solidFill>
                  <a:srgbClr val="101214"/>
                </a:solidFill>
                <a:effectLst/>
                <a:ea typeface="华文中宋" panose="02010600040101010101" pitchFamily="2" charset="-122"/>
                <a:cs typeface="宋体" panose="02010600030101010101" pitchFamily="2" charset="-122"/>
              </a:rPr>
              <a:t>TCP </a:t>
            </a:r>
            <a:r>
              <a:rPr lang="zh-CN" altLang="zh-CN" sz="1800" kern="0" dirty="0">
                <a:solidFill>
                  <a:srgbClr val="101214"/>
                </a:solidFill>
                <a:effectLst/>
                <a:ea typeface="华文中宋" panose="02010600040101010101" pitchFamily="2" charset="-122"/>
                <a:cs typeface="宋体" panose="02010600030101010101" pitchFamily="2" charset="-122"/>
              </a:rPr>
              <a:t>连接管理和状态转移以及数据包处理流程</a:t>
            </a:r>
            <a:r>
              <a:rPr lang="zh-CN" altLang="en-US" sz="1800" kern="0" dirty="0">
                <a:solidFill>
                  <a:srgbClr val="101214"/>
                </a:solidFill>
                <a:effectLst/>
                <a:ea typeface="华文中宋" panose="02010600040101010101" pitchFamily="2" charset="-122"/>
                <a:cs typeface="宋体" panose="02010600030101010101" pitchFamily="2" charset="-122"/>
              </a:rPr>
              <a:t>，</a:t>
            </a:r>
            <a:r>
              <a:rPr lang="zh-CN" altLang="zh-CN" sz="1800" kern="0" dirty="0">
                <a:solidFill>
                  <a:srgbClr val="101214"/>
                </a:solidFill>
                <a:effectLst/>
                <a:ea typeface="华文中宋" panose="02010600040101010101" pitchFamily="2" charset="-122"/>
                <a:cs typeface="宋体" panose="02010600030101010101" pitchFamily="2" charset="-122"/>
              </a:rPr>
              <a:t>实现</a:t>
            </a:r>
            <a:r>
              <a:rPr lang="en-US" altLang="zh-CN" sz="1800" kern="0" dirty="0">
                <a:solidFill>
                  <a:srgbClr val="101214"/>
                </a:solidFill>
                <a:effectLst/>
                <a:ea typeface="华文中宋" panose="02010600040101010101" pitchFamily="2" charset="-122"/>
                <a:cs typeface="宋体" panose="02010600030101010101" pitchFamily="2" charset="-122"/>
              </a:rPr>
              <a:t> TCP </a:t>
            </a:r>
            <a:r>
              <a:rPr lang="zh-CN" altLang="zh-CN" sz="1800" kern="0" dirty="0">
                <a:solidFill>
                  <a:srgbClr val="101214"/>
                </a:solidFill>
                <a:effectLst/>
                <a:ea typeface="华文中宋" panose="02010600040101010101" pitchFamily="2" charset="-122"/>
                <a:cs typeface="宋体" panose="02010600030101010101" pitchFamily="2" charset="-122"/>
              </a:rPr>
              <a:t>协议栈的相应服务函数</a:t>
            </a:r>
            <a:r>
              <a:rPr lang="zh-CN" altLang="en-US" sz="1800" kern="0" dirty="0">
                <a:solidFill>
                  <a:srgbClr val="101214"/>
                </a:solidFill>
                <a:effectLst/>
                <a:ea typeface="华文中宋" panose="02010600040101010101" pitchFamily="2" charset="-122"/>
                <a:cs typeface="宋体" panose="02010600030101010101" pitchFamily="2" charset="-122"/>
              </a:rPr>
              <a:t>，</a:t>
            </a:r>
            <a:r>
              <a:rPr lang="zh-CN" altLang="zh-CN" sz="1800" kern="0" dirty="0">
                <a:solidFill>
                  <a:srgbClr val="101214"/>
                </a:solidFill>
                <a:effectLst/>
                <a:ea typeface="华文中宋" panose="02010600040101010101" pitchFamily="2" charset="-122"/>
                <a:cs typeface="宋体" panose="02010600030101010101" pitchFamily="2" charset="-122"/>
              </a:rPr>
              <a:t>实现</a:t>
            </a:r>
            <a:r>
              <a:rPr lang="en-US" altLang="zh-CN" sz="1800" kern="0" dirty="0">
                <a:solidFill>
                  <a:srgbClr val="101214"/>
                </a:solidFill>
                <a:effectLst/>
                <a:ea typeface="华文中宋" panose="02010600040101010101" pitchFamily="2" charset="-122"/>
                <a:cs typeface="宋体" panose="02010600030101010101" pitchFamily="2" charset="-122"/>
              </a:rPr>
              <a:t> TCP </a:t>
            </a:r>
            <a:r>
              <a:rPr lang="zh-CN" altLang="zh-CN" sz="1800" kern="0" dirty="0">
                <a:solidFill>
                  <a:srgbClr val="101214"/>
                </a:solidFill>
                <a:effectLst/>
                <a:ea typeface="华文中宋" panose="02010600040101010101" pitchFamily="2" charset="-122"/>
                <a:cs typeface="宋体" panose="02010600030101010101" pitchFamily="2" charset="-122"/>
              </a:rPr>
              <a:t>建立连接与断开连接的数据包处理机制</a:t>
            </a:r>
            <a:r>
              <a:rPr lang="zh-CN" altLang="en-US" sz="1800" kern="0" dirty="0">
                <a:solidFill>
                  <a:srgbClr val="101214"/>
                </a:solidFill>
                <a:effectLst/>
                <a:ea typeface="华文中宋" panose="02010600040101010101" pitchFamily="2" charset="-122"/>
                <a:cs typeface="宋体" panose="02010600030101010101" pitchFamily="2" charset="-122"/>
              </a:rPr>
              <a:t>，</a:t>
            </a:r>
            <a:r>
              <a:rPr lang="zh-CN" altLang="zh-CN" sz="1800" kern="0" dirty="0">
                <a:solidFill>
                  <a:srgbClr val="101214"/>
                </a:solidFill>
                <a:effectLst/>
                <a:ea typeface="华文中宋" panose="02010600040101010101" pitchFamily="2" charset="-122"/>
                <a:cs typeface="宋体" panose="02010600030101010101" pitchFamily="2" charset="-122"/>
              </a:rPr>
              <a:t>实现短消息的收发与大文件传送</a:t>
            </a:r>
            <a:r>
              <a:rPr lang="zh-CN"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t>
            </a:r>
            <a:endParaRPr lang="zh-CN" altLang="zh-CN" sz="18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endParaRPr lang="zh-CN" altLang="en-US" dirty="0"/>
          </a:p>
        </p:txBody>
      </p:sp>
      <p:sp>
        <p:nvSpPr>
          <p:cNvPr id="7" name="文本框 6">
            <a:extLst>
              <a:ext uri="{FF2B5EF4-FFF2-40B4-BE49-F238E27FC236}">
                <a16:creationId xmlns:a16="http://schemas.microsoft.com/office/drawing/2014/main" id="{C7A59145-3D4E-B3A4-3B06-CC0C28239575}"/>
              </a:ext>
            </a:extLst>
          </p:cNvPr>
          <p:cNvSpPr txBox="1"/>
          <p:nvPr/>
        </p:nvSpPr>
        <p:spPr>
          <a:xfrm>
            <a:off x="671384" y="1940646"/>
            <a:ext cx="10256645" cy="5216813"/>
          </a:xfrm>
          <a:prstGeom prst="rect">
            <a:avLst/>
          </a:prstGeom>
          <a:noFill/>
        </p:spPr>
        <p:txBody>
          <a:bodyPr wrap="square" rtlCol="0">
            <a:spAutoFit/>
          </a:bodyPr>
          <a:lstStyle/>
          <a:p>
            <a:pPr indent="457200" algn="l">
              <a:lnSpc>
                <a:spcPct val="150000"/>
              </a:lnSpc>
            </a:pP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实验内容一：连接管理</a:t>
            </a:r>
            <a:endParaRPr lang="zh-CN" altLang="zh-CN" sz="14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marL="342900" lvl="0" indent="-342900" algn="l">
              <a:lnSpc>
                <a:spcPct val="150000"/>
              </a:lnSpc>
              <a:buFont typeface="+mj-lt"/>
              <a:buAutoNum type="arabicPeriod"/>
            </a:pP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运行给定网络拓扑</a:t>
            </a:r>
            <a:r>
              <a:rPr lang="en-US"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(tcp_topo.py)</a:t>
            </a:r>
            <a:r>
              <a:rPr lang="zh-CN" altLang="en-US" sz="1400" dirty="0">
                <a:solidFill>
                  <a:srgbClr val="00000A"/>
                </a:solidFill>
                <a:latin typeface="Calibri" panose="020F0502020204030204" pitchFamily="34" charset="0"/>
                <a:ea typeface="等线" panose="02010600030101010101" pitchFamily="2" charset="-122"/>
                <a:cs typeface="宋体" panose="02010600030101010101" pitchFamily="2" charset="-122"/>
              </a:rPr>
              <a:t>，</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在节点</a:t>
            </a:r>
            <a:r>
              <a:rPr lang="en-US"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h1</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上执行</a:t>
            </a:r>
            <a:r>
              <a:rPr lang="en-US"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程序</a:t>
            </a:r>
            <a:r>
              <a:rPr lang="zh-CN" altLang="en-US" sz="1400" dirty="0">
                <a:solidFill>
                  <a:srgbClr val="00000A"/>
                </a:solidFill>
                <a:latin typeface="Calibri" panose="020F0502020204030204" pitchFamily="34" charset="0"/>
                <a:ea typeface="等线" panose="02010600030101010101" pitchFamily="2" charset="-122"/>
                <a:cs typeface="宋体" panose="02010600030101010101" pitchFamily="2" charset="-122"/>
              </a:rPr>
              <a:t>，</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在节点</a:t>
            </a:r>
            <a:r>
              <a:rPr lang="en-US"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h2</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上执行</a:t>
            </a:r>
            <a:r>
              <a:rPr lang="en-US"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程序</a:t>
            </a:r>
            <a:endParaRPr lang="zh-CN" altLang="zh-CN" sz="14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marL="342900" lvl="0" indent="-342900" algn="l">
              <a:lnSpc>
                <a:spcPct val="150000"/>
              </a:lnSpc>
              <a:buFont typeface="+mj-lt"/>
              <a:buAutoNum type="arabicPeriod"/>
            </a:pP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可以在一端用</a:t>
            </a:r>
            <a:r>
              <a:rPr lang="en-US"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tcp_stack_conn.py</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替换</a:t>
            </a:r>
            <a:r>
              <a:rPr lang="en-US" altLang="zh-CN" sz="1400" dirty="0" err="1">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tcp_stack</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执行</a:t>
            </a:r>
            <a:r>
              <a:rPr lang="zh-CN" altLang="en-US"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测试另一端</a:t>
            </a:r>
            <a:endParaRPr lang="zh-CN" altLang="zh-CN" sz="14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marL="342900" lvl="0" indent="-342900" algn="l">
              <a:lnSpc>
                <a:spcPct val="150000"/>
              </a:lnSpc>
              <a:buFont typeface="+mj-lt"/>
              <a:buAutoNum type="arabicPeriod"/>
            </a:pP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通过</a:t>
            </a:r>
            <a:r>
              <a:rPr lang="en-US" altLang="zh-CN" sz="1400" dirty="0" err="1">
                <a:solidFill>
                  <a:srgbClr val="101214"/>
                </a:solidFill>
                <a:effectLst/>
                <a:latin typeface="Calibri" panose="020F0502020204030204" pitchFamily="34" charset="0"/>
                <a:ea typeface="华文中宋" panose="02010600040101010101" pitchFamily="2" charset="-122"/>
                <a:cs typeface="宋体" panose="02010600030101010101" pitchFamily="2" charset="-122"/>
              </a:rPr>
              <a:t>wireshark</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抓包来来验证建立和断开连接的正确性</a:t>
            </a:r>
            <a:endParaRPr lang="zh-CN" altLang="zh-CN" sz="14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marL="859155" indent="266700" algn="l">
              <a:lnSpc>
                <a:spcPct val="150000"/>
              </a:lnSpc>
            </a:pPr>
            <a:r>
              <a:rPr lang="en-US" altLang="zh-CN" sz="1400" dirty="0">
                <a:solidFill>
                  <a:srgbClr val="101214"/>
                </a:solidFill>
                <a:effectLst/>
                <a:latin typeface="华文中宋" panose="02010600040101010101" pitchFamily="2" charset="-122"/>
                <a:ea typeface="等线" panose="02010600030101010101" pitchFamily="2" charset="-122"/>
                <a:cs typeface="宋体" panose="02010600030101010101" pitchFamily="2" charset="-122"/>
              </a:rPr>
              <a:t> </a:t>
            </a:r>
            <a:endParaRPr lang="zh-CN" altLang="zh-CN" sz="14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marL="457200" algn="l">
              <a:lnSpc>
                <a:spcPct val="150000"/>
              </a:lnSpc>
            </a:pP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实验内容二：短消息收发</a:t>
            </a:r>
            <a:endParaRPr lang="zh-CN" altLang="zh-CN" sz="14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marL="342900" lvl="0" indent="-342900" algn="l">
              <a:lnSpc>
                <a:spcPct val="150000"/>
              </a:lnSpc>
              <a:buFont typeface="+mj-lt"/>
              <a:buAutoNum type="arabicPeriod"/>
            </a:pP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参照</a:t>
            </a:r>
            <a:r>
              <a:rPr lang="en-US"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tcp_stack_trans.py</a:t>
            </a:r>
            <a:r>
              <a:rPr lang="zh-CN" altLang="en-US"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修改</a:t>
            </a:r>
            <a:r>
              <a:rPr lang="en-US" altLang="zh-CN" sz="1400" dirty="0" err="1">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tcp_apps.c</a:t>
            </a:r>
            <a:r>
              <a:rPr lang="zh-CN" altLang="en-US"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使之能够收发短消息</a:t>
            </a:r>
            <a:endParaRPr lang="zh-CN" altLang="zh-CN" sz="14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marL="342900" lvl="0" indent="-342900" algn="l">
              <a:lnSpc>
                <a:spcPct val="150000"/>
              </a:lnSpc>
              <a:buFont typeface="+mj-lt"/>
              <a:buAutoNum type="arabicPeriod"/>
            </a:pP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运行给定网络拓扑</a:t>
            </a:r>
            <a:r>
              <a:rPr lang="en-US"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(tcp_topo.py)</a:t>
            </a:r>
            <a:r>
              <a:rPr lang="zh-CN" altLang="en-US" sz="1400" dirty="0">
                <a:solidFill>
                  <a:srgbClr val="00000A"/>
                </a:solidFill>
                <a:latin typeface="Calibri" panose="020F0502020204030204" pitchFamily="34" charset="0"/>
                <a:ea typeface="等线" panose="02010600030101010101" pitchFamily="2" charset="-122"/>
                <a:cs typeface="宋体" panose="02010600030101010101" pitchFamily="2" charset="-122"/>
              </a:rPr>
              <a:t>，</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在节点</a:t>
            </a:r>
            <a:r>
              <a:rPr lang="en-US"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h1</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上执行</a:t>
            </a:r>
            <a:r>
              <a:rPr lang="en-US"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程序</a:t>
            </a:r>
            <a:r>
              <a:rPr lang="zh-CN" altLang="en-US" sz="1400" dirty="0">
                <a:solidFill>
                  <a:srgbClr val="00000A"/>
                </a:solidFill>
                <a:latin typeface="Calibri" panose="020F0502020204030204" pitchFamily="34" charset="0"/>
                <a:ea typeface="等线" panose="02010600030101010101" pitchFamily="2" charset="-122"/>
                <a:cs typeface="宋体" panose="02010600030101010101" pitchFamily="2" charset="-122"/>
              </a:rPr>
              <a:t>，</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在节点</a:t>
            </a:r>
            <a:r>
              <a:rPr lang="en-US"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h2</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上执行</a:t>
            </a:r>
            <a:r>
              <a:rPr lang="en-US"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程序</a:t>
            </a:r>
            <a:endParaRPr lang="zh-CN" altLang="zh-CN" sz="14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marL="342900" lvl="0" indent="-342900" algn="l">
              <a:lnSpc>
                <a:spcPct val="150000"/>
              </a:lnSpc>
              <a:buFont typeface="+mj-lt"/>
              <a:buAutoNum type="arabicPeriod"/>
            </a:pP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使用</a:t>
            </a:r>
            <a:r>
              <a:rPr lang="en-US"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tcp_stack_trans.py</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替换其中任意一端</a:t>
            </a:r>
            <a:r>
              <a:rPr lang="zh-CN" altLang="en-US"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对端都能正确收发数据</a:t>
            </a:r>
            <a:endParaRPr lang="zh-CN" altLang="zh-CN" sz="14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marL="859155" indent="266700" algn="l">
              <a:lnSpc>
                <a:spcPct val="150000"/>
              </a:lnSpc>
            </a:pPr>
            <a:r>
              <a:rPr lang="en-US" altLang="zh-CN" sz="1400" dirty="0">
                <a:solidFill>
                  <a:srgbClr val="101214"/>
                </a:solidFill>
                <a:effectLst/>
                <a:latin typeface="华文中宋" panose="02010600040101010101" pitchFamily="2" charset="-122"/>
                <a:ea typeface="等线" panose="02010600030101010101" pitchFamily="2" charset="-122"/>
                <a:cs typeface="宋体" panose="02010600030101010101" pitchFamily="2" charset="-122"/>
              </a:rPr>
              <a:t> </a:t>
            </a:r>
            <a:endParaRPr lang="zh-CN" altLang="zh-CN" sz="14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marL="266700" indent="152400" algn="l">
              <a:lnSpc>
                <a:spcPct val="150000"/>
              </a:lnSpc>
            </a:pP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实验内容三：大文件传送</a:t>
            </a:r>
            <a:endParaRPr lang="zh-CN" altLang="zh-CN" sz="14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marL="342900" lvl="0" indent="-342900" algn="l">
              <a:lnSpc>
                <a:spcPct val="150000"/>
              </a:lnSpc>
              <a:buFont typeface="+mj-lt"/>
              <a:buAutoNum type="arabicPeriod"/>
            </a:pP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修改</a:t>
            </a:r>
            <a:r>
              <a:rPr lang="en-US" altLang="zh-CN" sz="1400" dirty="0" err="1">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tcp_apps.c</a:t>
            </a:r>
            <a:r>
              <a:rPr lang="en-US"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以及</a:t>
            </a:r>
            <a:r>
              <a:rPr lang="en-US"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tcp_stack_trans.py)</a:t>
            </a:r>
            <a:r>
              <a:rPr lang="zh-CN" altLang="en-US"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使之能够收发文件</a:t>
            </a:r>
            <a:endParaRPr lang="zh-CN" altLang="zh-CN" sz="14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marL="342900" lvl="0" indent="-342900" algn="l">
              <a:lnSpc>
                <a:spcPct val="150000"/>
              </a:lnSpc>
              <a:buFont typeface="+mj-lt"/>
              <a:buAutoNum type="arabicPeriod"/>
            </a:pP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运行给定网络拓扑</a:t>
            </a:r>
            <a:r>
              <a:rPr lang="en-US"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(tcp_topo.py)</a:t>
            </a:r>
            <a:r>
              <a:rPr lang="zh-CN" altLang="en-US"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在节点</a:t>
            </a:r>
            <a:r>
              <a:rPr lang="en-US"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h1</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上执行</a:t>
            </a:r>
            <a:r>
              <a:rPr lang="en-US"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程序</a:t>
            </a:r>
            <a:r>
              <a:rPr lang="zh-CN" altLang="en-US" sz="1400" dirty="0">
                <a:solidFill>
                  <a:srgbClr val="00000A"/>
                </a:solidFill>
                <a:latin typeface="Calibri" panose="020F0502020204030204" pitchFamily="34" charset="0"/>
                <a:ea typeface="等线" panose="02010600030101010101" pitchFamily="2" charset="-122"/>
                <a:cs typeface="宋体" panose="02010600030101010101" pitchFamily="2" charset="-122"/>
              </a:rPr>
              <a:t>，</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在节点</a:t>
            </a:r>
            <a:r>
              <a:rPr lang="en-US"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h2</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上执行</a:t>
            </a:r>
            <a:r>
              <a:rPr lang="en-US"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程序</a:t>
            </a:r>
            <a:endParaRPr lang="zh-CN" altLang="zh-CN" sz="14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marL="342900" lvl="0" indent="-342900" algn="l">
              <a:lnSpc>
                <a:spcPct val="150000"/>
              </a:lnSpc>
              <a:buFont typeface="+mj-lt"/>
              <a:buAutoNum type="arabicPeriod"/>
            </a:pP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使用</a:t>
            </a:r>
            <a:r>
              <a:rPr lang="en-US"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md5sum</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比较两个文件是否完全相同</a:t>
            </a:r>
            <a:endParaRPr lang="zh-CN" altLang="zh-CN" sz="14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pPr marL="342900" lvl="0" indent="-342900" algn="l">
              <a:lnSpc>
                <a:spcPct val="150000"/>
              </a:lnSpc>
              <a:buFont typeface="+mj-lt"/>
              <a:buAutoNum type="arabicPeriod"/>
            </a:pP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使用</a:t>
            </a:r>
            <a:r>
              <a:rPr lang="en-US"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tcp_stack_trans.py</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替换其中任意一端</a:t>
            </a:r>
            <a:r>
              <a:rPr lang="zh-CN" altLang="en-US"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a:t>
            </a:r>
            <a:r>
              <a:rPr lang="zh-CN" altLang="zh-CN" sz="14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对端都能正确收发数据</a:t>
            </a:r>
            <a:endParaRPr lang="zh-CN" altLang="zh-CN" sz="1400" dirty="0">
              <a:solidFill>
                <a:srgbClr val="00000A"/>
              </a:solidFill>
              <a:effectLst/>
              <a:latin typeface="Calibri" panose="020F0502020204030204" pitchFamily="34" charset="0"/>
              <a:ea typeface="等线" panose="02010600030101010101" pitchFamily="2" charset="-122"/>
              <a:cs typeface="宋体" panose="02010600030101010101" pitchFamily="2" charset="-122"/>
            </a:endParaRPr>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——Socket</a:t>
            </a:r>
            <a:r>
              <a:rPr lang="zh-CN" altLang="en-US" dirty="0"/>
              <a:t>应用的移植</a:t>
            </a:r>
          </a:p>
        </p:txBody>
      </p:sp>
      <p:sp>
        <p:nvSpPr>
          <p:cNvPr id="2" name="文本框 1">
            <a:extLst>
              <a:ext uri="{FF2B5EF4-FFF2-40B4-BE49-F238E27FC236}">
                <a16:creationId xmlns:a16="http://schemas.microsoft.com/office/drawing/2014/main" id="{92B2F3FB-D327-2DBF-266C-FA16136C2ABB}"/>
              </a:ext>
            </a:extLst>
          </p:cNvPr>
          <p:cNvSpPr txBox="1"/>
          <p:nvPr/>
        </p:nvSpPr>
        <p:spPr>
          <a:xfrm>
            <a:off x="730120" y="1558343"/>
            <a:ext cx="10384784" cy="423192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600"/>
              </a:spcBef>
              <a:spcAft>
                <a:spcPts val="60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        </a:t>
            </a:r>
            <a:r>
              <a:rPr kumimoji="0" lang="zh-CN" altLang="en-US" sz="1800" b="0" i="0" u="none" strike="noStrike" kern="1200" cap="none" spc="0" normalizeH="0" baseline="0" noProof="0" dirty="0">
                <a:ln>
                  <a:noFill/>
                </a:ln>
                <a:solidFill>
                  <a:srgbClr val="FF0000"/>
                </a:solidFill>
                <a:effectLst/>
                <a:uLnTx/>
                <a:uFillTx/>
                <a:latin typeface="Arial"/>
                <a:ea typeface="微软雅黑"/>
                <a:cs typeface="+mn-cs"/>
              </a:rPr>
              <a:t>本次实验十分简单</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，基本课上就已经完成了</a:t>
            </a:r>
            <a:r>
              <a:rPr lang="zh-CN" altLang="en-US" dirty="0">
                <a:solidFill>
                  <a:srgbClr val="000000"/>
                </a:solidFill>
                <a:latin typeface="Arial"/>
                <a:ea typeface="微软雅黑"/>
              </a:rPr>
              <a:t>，之所以课堂上</a:t>
            </a:r>
            <a:r>
              <a:rPr lang="en-US" altLang="zh-CN" dirty="0">
                <a:solidFill>
                  <a:srgbClr val="000000"/>
                </a:solidFill>
                <a:latin typeface="Arial"/>
                <a:ea typeface="微软雅黑"/>
              </a:rPr>
              <a:t>OJ</a:t>
            </a:r>
            <a:r>
              <a:rPr lang="zh-CN" altLang="en-US" dirty="0">
                <a:solidFill>
                  <a:srgbClr val="000000"/>
                </a:solidFill>
                <a:latin typeface="Arial"/>
                <a:ea typeface="微软雅黑"/>
              </a:rPr>
              <a:t>没过，后面与助教讨论后发现是</a:t>
            </a:r>
            <a:r>
              <a:rPr lang="en-US" altLang="zh-CN" dirty="0">
                <a:solidFill>
                  <a:srgbClr val="000000"/>
                </a:solidFill>
                <a:latin typeface="Arial"/>
                <a:ea typeface="微软雅黑"/>
              </a:rPr>
              <a:t>OJ</a:t>
            </a:r>
            <a:r>
              <a:rPr lang="zh-CN" altLang="en-US" dirty="0">
                <a:solidFill>
                  <a:srgbClr val="000000"/>
                </a:solidFill>
                <a:latin typeface="Arial"/>
                <a:ea typeface="微软雅黑"/>
              </a:rPr>
              <a:t>评测的问题，将框架函数中的一个控制台输出注释掉即可（后面</a:t>
            </a:r>
            <a:r>
              <a:rPr lang="en-US" altLang="zh-CN" dirty="0">
                <a:solidFill>
                  <a:srgbClr val="000000"/>
                </a:solidFill>
                <a:latin typeface="Arial"/>
                <a:ea typeface="微软雅黑"/>
              </a:rPr>
              <a:t>OJ</a:t>
            </a:r>
            <a:r>
              <a:rPr lang="zh-CN" altLang="en-US" dirty="0">
                <a:solidFill>
                  <a:srgbClr val="000000"/>
                </a:solidFill>
                <a:latin typeface="Arial"/>
                <a:ea typeface="微软雅黑"/>
              </a:rPr>
              <a:t>评测也进行了修改）</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a:lnSpc>
                <a:spcPct val="150000"/>
              </a:lnSpc>
              <a:spcBef>
                <a:spcPts val="600"/>
              </a:spcBef>
              <a:spcAft>
                <a:spcPts val="600"/>
              </a:spcAft>
              <a:defRPr/>
            </a:pPr>
            <a:r>
              <a:rPr lang="zh-CN" altLang="en-US" dirty="0">
                <a:solidFill>
                  <a:srgbClr val="000000"/>
                </a:solidFill>
                <a:latin typeface="Arial"/>
                <a:ea typeface="微软雅黑"/>
              </a:rPr>
              <a:t>         具体需要做的，只用</a:t>
            </a:r>
            <a:r>
              <a:rPr lang="zh-CN" altLang="en-US" dirty="0"/>
              <a:t>使用自己实现的带重传的</a:t>
            </a:r>
            <a:r>
              <a:rPr lang="en-US" altLang="zh-CN" dirty="0" err="1"/>
              <a:t>tcp</a:t>
            </a:r>
            <a:r>
              <a:rPr lang="zh-CN" altLang="en-US" dirty="0"/>
              <a:t>协议栈，</a:t>
            </a:r>
            <a:r>
              <a:rPr kumimoji="0" lang="zh-CN" altLang="en-US" sz="18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sym typeface="+mn-ea"/>
              </a:rPr>
              <a:t>将</a:t>
            </a:r>
            <a:r>
              <a:rPr kumimoji="0" lang="en-US" altLang="zh-CN" sz="18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sym typeface="+mn-ea"/>
              </a:rPr>
              <a:t>lab3</a:t>
            </a:r>
            <a:r>
              <a:rPr kumimoji="0" lang="zh-CN" altLang="en-US" sz="18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sym typeface="+mn-ea"/>
              </a:rPr>
              <a:t>中的Socket应用中的</a:t>
            </a:r>
            <a:r>
              <a:rPr kumimoji="0" lang="zh-CN" altLang="en-US" sz="1800" b="0" i="0" u="none" strike="noStrike" kern="0" cap="none" spc="0" normalizeH="0" baseline="0" noProof="0" dirty="0">
                <a:ln>
                  <a:noFill/>
                </a:ln>
                <a:solidFill>
                  <a:srgbClr val="FF0000"/>
                </a:solidFill>
                <a:effectLst/>
                <a:uLnTx/>
                <a:uFillTx/>
                <a:latin typeface="Calibri" panose="020F0502020204030204" pitchFamily="34" charset="0"/>
                <a:ea typeface="黑体" panose="02010609060101010101" pitchFamily="49" charset="-122"/>
                <a:sym typeface="+mn-ea"/>
              </a:rPr>
              <a:t>socket/bind/listen/</a:t>
            </a:r>
            <a:r>
              <a:rPr kumimoji="0" lang="en-US" altLang="zh-CN" sz="1800" b="0" i="0" u="none" strike="noStrike" kern="0" cap="none" spc="0" normalizeH="0" baseline="0" noProof="0" dirty="0">
                <a:ln>
                  <a:noFill/>
                </a:ln>
                <a:solidFill>
                  <a:srgbClr val="FF0000"/>
                </a:solidFill>
                <a:effectLst/>
                <a:uLnTx/>
                <a:uFillTx/>
                <a:latin typeface="Calibri" panose="020F0502020204030204" pitchFamily="34" charset="0"/>
                <a:ea typeface="黑体" panose="02010609060101010101" pitchFamily="49" charset="-122"/>
                <a:sym typeface="+mn-ea"/>
              </a:rPr>
              <a:t>accept/</a:t>
            </a:r>
            <a:r>
              <a:rPr kumimoji="0" lang="en-US" altLang="zh-CN" sz="1800" b="0" i="0" u="none" strike="noStrike" kern="0" cap="none" spc="0" normalizeH="0" baseline="0" noProof="0" dirty="0" err="1">
                <a:ln>
                  <a:noFill/>
                </a:ln>
                <a:solidFill>
                  <a:srgbClr val="FF0000"/>
                </a:solidFill>
                <a:effectLst/>
                <a:uLnTx/>
                <a:uFillTx/>
                <a:latin typeface="Calibri" panose="020F0502020204030204" pitchFamily="34" charset="0"/>
                <a:ea typeface="黑体" panose="02010609060101010101" pitchFamily="49" charset="-122"/>
                <a:sym typeface="+mn-ea"/>
              </a:rPr>
              <a:t>recv</a:t>
            </a:r>
            <a:r>
              <a:rPr kumimoji="0" lang="en-US" altLang="zh-CN" sz="1800" b="0" i="0" u="none" strike="noStrike" kern="0" cap="none" spc="0" normalizeH="0" baseline="0" noProof="0" dirty="0">
                <a:ln>
                  <a:noFill/>
                </a:ln>
                <a:solidFill>
                  <a:srgbClr val="FF0000"/>
                </a:solidFill>
                <a:effectLst/>
                <a:uLnTx/>
                <a:uFillTx/>
                <a:latin typeface="Calibri" panose="020F0502020204030204" pitchFamily="34" charset="0"/>
                <a:ea typeface="黑体" panose="02010609060101010101" pitchFamily="49" charset="-122"/>
                <a:sym typeface="+mn-ea"/>
              </a:rPr>
              <a:t>/send</a:t>
            </a:r>
            <a:r>
              <a:rPr kumimoji="0" lang="zh-CN" altLang="en-US" sz="18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sym typeface="+mn-ea"/>
              </a:rPr>
              <a:t>等函数</a:t>
            </a:r>
            <a:r>
              <a:rPr kumimoji="0" lang="zh-CN" altLang="en-US" sz="1800" b="0" i="0" u="none" strike="noStrike" kern="0" cap="none" spc="0" normalizeH="0" baseline="0" noProof="0" dirty="0">
                <a:ln>
                  <a:noFill/>
                </a:ln>
                <a:solidFill>
                  <a:srgbClr val="FF0000"/>
                </a:solidFill>
                <a:effectLst/>
                <a:uLnTx/>
                <a:uFillTx/>
                <a:latin typeface="Calibri" panose="020F0502020204030204" pitchFamily="34" charset="0"/>
                <a:ea typeface="黑体" panose="02010609060101010101" pitchFamily="49" charset="-122"/>
                <a:sym typeface="+mn-ea"/>
              </a:rPr>
              <a:t>替换成alloc_tcp_sock/ tcp_sock_bind/tcp_sock_listen</a:t>
            </a:r>
            <a:r>
              <a:rPr kumimoji="0" lang="en-US" altLang="zh-CN" sz="1800" b="0" i="0" u="none" strike="noStrike" kern="0" cap="none" spc="0" normalizeH="0" baseline="0" noProof="0" dirty="0">
                <a:ln>
                  <a:noFill/>
                </a:ln>
                <a:solidFill>
                  <a:srgbClr val="FF0000"/>
                </a:solidFill>
                <a:effectLst/>
                <a:uLnTx/>
                <a:uFillTx/>
                <a:latin typeface="Calibri" panose="020F0502020204030204" pitchFamily="34" charset="0"/>
                <a:ea typeface="黑体" panose="02010609060101010101" pitchFamily="49" charset="-122"/>
                <a:sym typeface="+mn-ea"/>
              </a:rPr>
              <a:t>/</a:t>
            </a:r>
            <a:r>
              <a:rPr kumimoji="0" lang="en-US" altLang="zh-CN" sz="1800" b="0" i="0" u="none" strike="noStrike" kern="0" cap="none" spc="0" normalizeH="0" baseline="0" noProof="0" dirty="0" err="1">
                <a:ln>
                  <a:noFill/>
                </a:ln>
                <a:solidFill>
                  <a:srgbClr val="FF0000"/>
                </a:solidFill>
                <a:effectLst/>
                <a:uLnTx/>
                <a:uFillTx/>
                <a:latin typeface="Calibri" panose="020F0502020204030204" pitchFamily="34" charset="0"/>
                <a:ea typeface="黑体" panose="02010609060101010101" pitchFamily="49" charset="-122"/>
                <a:sym typeface="+mn-ea"/>
              </a:rPr>
              <a:t>tcp_sock_accept</a:t>
            </a:r>
            <a:r>
              <a:rPr kumimoji="0" lang="en-US" altLang="zh-CN" sz="1800" b="0" i="0" u="none" strike="noStrike" kern="0" cap="none" spc="0" normalizeH="0" baseline="0" noProof="0" dirty="0">
                <a:ln>
                  <a:noFill/>
                </a:ln>
                <a:solidFill>
                  <a:srgbClr val="FF0000"/>
                </a:solidFill>
                <a:effectLst/>
                <a:uLnTx/>
                <a:uFillTx/>
                <a:latin typeface="Calibri" panose="020F0502020204030204" pitchFamily="34" charset="0"/>
                <a:ea typeface="黑体" panose="02010609060101010101" pitchFamily="49" charset="-122"/>
                <a:sym typeface="+mn-ea"/>
              </a:rPr>
              <a:t>/</a:t>
            </a:r>
            <a:r>
              <a:rPr kumimoji="0" lang="en-US" altLang="zh-CN" sz="1800" b="0" i="0" u="none" strike="noStrike" kern="0" cap="none" spc="0" normalizeH="0" baseline="0" noProof="0" dirty="0" err="1">
                <a:ln>
                  <a:noFill/>
                </a:ln>
                <a:solidFill>
                  <a:srgbClr val="FF0000"/>
                </a:solidFill>
                <a:effectLst/>
                <a:uLnTx/>
                <a:uFillTx/>
                <a:latin typeface="Calibri" panose="020F0502020204030204" pitchFamily="34" charset="0"/>
                <a:ea typeface="黑体" panose="02010609060101010101" pitchFamily="49" charset="-122"/>
                <a:sym typeface="+mn-ea"/>
              </a:rPr>
              <a:t>tcp_sock_read</a:t>
            </a:r>
            <a:r>
              <a:rPr kumimoji="0" lang="en-US" altLang="zh-CN" sz="1800" b="0" i="0" u="none" strike="noStrike" kern="0" cap="none" spc="0" normalizeH="0" baseline="0" noProof="0" dirty="0">
                <a:ln>
                  <a:noFill/>
                </a:ln>
                <a:solidFill>
                  <a:srgbClr val="FF0000"/>
                </a:solidFill>
                <a:effectLst/>
                <a:uLnTx/>
                <a:uFillTx/>
                <a:latin typeface="Calibri" panose="020F0502020204030204" pitchFamily="34" charset="0"/>
                <a:ea typeface="黑体" panose="02010609060101010101" pitchFamily="49" charset="-122"/>
                <a:sym typeface="+mn-ea"/>
              </a:rPr>
              <a:t>/</a:t>
            </a:r>
            <a:r>
              <a:rPr kumimoji="0" lang="en-US" altLang="zh-CN" sz="1800" b="0" i="0" u="none" strike="noStrike" kern="0" cap="none" spc="0" normalizeH="0" baseline="0" noProof="0" dirty="0" err="1">
                <a:ln>
                  <a:noFill/>
                </a:ln>
                <a:solidFill>
                  <a:srgbClr val="FF0000"/>
                </a:solidFill>
                <a:effectLst/>
                <a:uLnTx/>
                <a:uFillTx/>
                <a:latin typeface="Calibri" panose="020F0502020204030204" pitchFamily="34" charset="0"/>
                <a:ea typeface="黑体" panose="02010609060101010101" pitchFamily="49" charset="-122"/>
                <a:sym typeface="+mn-ea"/>
              </a:rPr>
              <a:t>tcp_sock_write</a:t>
            </a:r>
            <a:r>
              <a:rPr kumimoji="0" lang="zh-CN" altLang="en-US" sz="18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sym typeface="+mn-ea"/>
              </a:rPr>
              <a:t>等相应函数即可</a:t>
            </a:r>
            <a:endParaRPr kumimoji="0" lang="en-US" altLang="zh-CN" sz="18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sym typeface="+mn-ea"/>
            </a:endParaRPr>
          </a:p>
          <a:p>
            <a:pPr>
              <a:lnSpc>
                <a:spcPct val="150000"/>
              </a:lnSpc>
              <a:spcBef>
                <a:spcPts val="600"/>
              </a:spcBef>
              <a:spcAft>
                <a:spcPts val="600"/>
              </a:spcAft>
              <a:defRPr/>
            </a:pPr>
            <a:r>
              <a:rPr lang="zh-CN" altLang="en-US" kern="0" dirty="0">
                <a:solidFill>
                  <a:srgbClr val="000000"/>
                </a:solidFill>
                <a:latin typeface="Calibri" panose="020F0502020204030204" pitchFamily="34" charset="0"/>
                <a:ea typeface="黑体" panose="02010609060101010101" pitchFamily="49" charset="-122"/>
                <a:sym typeface="+mn-ea"/>
              </a:rPr>
              <a:t>           然后修改一下</a:t>
            </a:r>
            <a:r>
              <a:rPr lang="en-US" altLang="zh-CN" kern="0" dirty="0">
                <a:solidFill>
                  <a:srgbClr val="000000"/>
                </a:solidFill>
                <a:latin typeface="Calibri" panose="020F0502020204030204" pitchFamily="34" charset="0"/>
                <a:ea typeface="黑体" panose="02010609060101010101" pitchFamily="49" charset="-122"/>
                <a:sym typeface="+mn-ea"/>
              </a:rPr>
              <a:t>main</a:t>
            </a:r>
            <a:r>
              <a:rPr lang="zh-CN" altLang="en-US" kern="0" dirty="0">
                <a:solidFill>
                  <a:srgbClr val="000000"/>
                </a:solidFill>
                <a:latin typeface="Calibri" panose="020F0502020204030204" pitchFamily="34" charset="0"/>
                <a:ea typeface="黑体" panose="02010609060101010101" pitchFamily="49" charset="-122"/>
                <a:sym typeface="+mn-ea"/>
              </a:rPr>
              <a:t>函数，改为创建自己的服务器线程即可</a:t>
            </a:r>
            <a:endParaRPr lang="en-US" altLang="zh-CN" kern="0" dirty="0">
              <a:solidFill>
                <a:srgbClr val="000000"/>
              </a:solidFill>
              <a:latin typeface="Calibri" panose="020F0502020204030204" pitchFamily="34" charset="0"/>
              <a:ea typeface="黑体" panose="02010609060101010101" pitchFamily="49" charset="-122"/>
              <a:sym typeface="+mn-ea"/>
            </a:endParaRPr>
          </a:p>
          <a:p>
            <a:pPr>
              <a:lnSpc>
                <a:spcPct val="150000"/>
              </a:lnSpc>
              <a:spcBef>
                <a:spcPts val="600"/>
              </a:spcBef>
              <a:spcAft>
                <a:spcPts val="600"/>
              </a:spcAft>
              <a:defRPr/>
            </a:pPr>
            <a:r>
              <a:rPr lang="en-US" altLang="zh-CN" kern="0" dirty="0">
                <a:solidFill>
                  <a:srgbClr val="000000"/>
                </a:solidFill>
                <a:latin typeface="Calibri" panose="020F0502020204030204" pitchFamily="34" charset="0"/>
                <a:ea typeface="黑体" panose="02010609060101010101" pitchFamily="49" charset="-122"/>
                <a:sym typeface="+mn-ea"/>
              </a:rPr>
              <a:t>           </a:t>
            </a:r>
            <a:r>
              <a:rPr lang="zh-CN" altLang="en-US" kern="0" dirty="0">
                <a:solidFill>
                  <a:srgbClr val="000000"/>
                </a:solidFill>
                <a:latin typeface="Calibri" panose="020F0502020204030204" pitchFamily="34" charset="0"/>
                <a:ea typeface="黑体" panose="02010609060101010101" pitchFamily="49" charset="-122"/>
                <a:sym typeface="+mn-ea"/>
              </a:rPr>
              <a:t>当然，由于不需要</a:t>
            </a:r>
            <a:r>
              <a:rPr lang="en-US" altLang="zh-CN" kern="0" dirty="0">
                <a:solidFill>
                  <a:srgbClr val="000000"/>
                </a:solidFill>
                <a:latin typeface="Calibri" panose="020F0502020204030204" pitchFamily="34" charset="0"/>
                <a:ea typeface="黑体" panose="02010609060101010101" pitchFamily="49" charset="-122"/>
                <a:sym typeface="+mn-ea"/>
              </a:rPr>
              <a:t>HTTPS</a:t>
            </a:r>
            <a:r>
              <a:rPr lang="zh-CN" altLang="en-US" kern="0" dirty="0">
                <a:solidFill>
                  <a:srgbClr val="000000"/>
                </a:solidFill>
                <a:latin typeface="Calibri" panose="020F0502020204030204" pitchFamily="34" charset="0"/>
                <a:ea typeface="黑体" panose="02010609060101010101" pitchFamily="49" charset="-122"/>
                <a:sym typeface="+mn-ea"/>
              </a:rPr>
              <a:t>服务器了，需要把原来</a:t>
            </a:r>
            <a:r>
              <a:rPr lang="en-US" altLang="zh-CN" kern="0" dirty="0">
                <a:solidFill>
                  <a:srgbClr val="000000"/>
                </a:solidFill>
                <a:latin typeface="Calibri" panose="020F0502020204030204" pitchFamily="34" charset="0"/>
                <a:ea typeface="黑体" panose="02010609060101010101" pitchFamily="49" charset="-122"/>
                <a:sym typeface="+mn-ea"/>
              </a:rPr>
              <a:t>lab3</a:t>
            </a:r>
            <a:r>
              <a:rPr lang="zh-CN" altLang="en-US" kern="0" dirty="0">
                <a:solidFill>
                  <a:srgbClr val="000000"/>
                </a:solidFill>
                <a:latin typeface="Calibri" panose="020F0502020204030204" pitchFamily="34" charset="0"/>
                <a:ea typeface="黑体" panose="02010609060101010101" pitchFamily="49" charset="-122"/>
                <a:sym typeface="+mn-ea"/>
              </a:rPr>
              <a:t>中</a:t>
            </a:r>
            <a:r>
              <a:rPr lang="en-US" altLang="zh-CN" kern="0" dirty="0">
                <a:solidFill>
                  <a:srgbClr val="FF0000"/>
                </a:solidFill>
                <a:latin typeface="Calibri" panose="020F0502020204030204" pitchFamily="34" charset="0"/>
                <a:ea typeface="黑体" panose="02010609060101010101" pitchFamily="49" charset="-122"/>
                <a:sym typeface="+mn-ea"/>
              </a:rPr>
              <a:t>HTTPS</a:t>
            </a:r>
            <a:r>
              <a:rPr lang="zh-CN" altLang="en-US" kern="0" dirty="0">
                <a:solidFill>
                  <a:srgbClr val="FF0000"/>
                </a:solidFill>
                <a:latin typeface="Calibri" panose="020F0502020204030204" pitchFamily="34" charset="0"/>
                <a:ea typeface="黑体" panose="02010609060101010101" pitchFamily="49" charset="-122"/>
                <a:sym typeface="+mn-ea"/>
              </a:rPr>
              <a:t>服务器中的逻辑添加到</a:t>
            </a:r>
            <a:r>
              <a:rPr lang="en-US" altLang="zh-CN" kern="0" dirty="0">
                <a:solidFill>
                  <a:srgbClr val="FF0000"/>
                </a:solidFill>
                <a:latin typeface="Calibri" panose="020F0502020204030204" pitchFamily="34" charset="0"/>
                <a:ea typeface="黑体" panose="02010609060101010101" pitchFamily="49" charset="-122"/>
                <a:sym typeface="+mn-ea"/>
              </a:rPr>
              <a:t>HTTP</a:t>
            </a:r>
            <a:r>
              <a:rPr lang="zh-CN" altLang="en-US" kern="0" dirty="0">
                <a:solidFill>
                  <a:srgbClr val="FF0000"/>
                </a:solidFill>
                <a:latin typeface="Calibri" panose="020F0502020204030204" pitchFamily="34" charset="0"/>
                <a:ea typeface="黑体" panose="02010609060101010101" pitchFamily="49" charset="-122"/>
                <a:sym typeface="+mn-ea"/>
              </a:rPr>
              <a:t>服务器中</a:t>
            </a:r>
            <a:r>
              <a:rPr lang="zh-CN" altLang="en-US" kern="0" dirty="0">
                <a:solidFill>
                  <a:srgbClr val="000000"/>
                </a:solidFill>
                <a:latin typeface="Calibri" panose="020F0502020204030204" pitchFamily="34" charset="0"/>
                <a:ea typeface="黑体" panose="02010609060101010101" pitchFamily="49" charset="-122"/>
                <a:sym typeface="+mn-ea"/>
              </a:rPr>
              <a:t>，原先</a:t>
            </a:r>
            <a:r>
              <a:rPr lang="en-US" altLang="zh-CN" kern="0" dirty="0">
                <a:solidFill>
                  <a:srgbClr val="000000"/>
                </a:solidFill>
                <a:latin typeface="Calibri" panose="020F0502020204030204" pitchFamily="34" charset="0"/>
                <a:ea typeface="黑体" panose="02010609060101010101" pitchFamily="49" charset="-122"/>
                <a:sym typeface="+mn-ea"/>
              </a:rPr>
              <a:t>lab3</a:t>
            </a:r>
            <a:r>
              <a:rPr lang="zh-CN" altLang="en-US" kern="0" dirty="0">
                <a:solidFill>
                  <a:srgbClr val="000000"/>
                </a:solidFill>
                <a:latin typeface="Calibri" panose="020F0502020204030204" pitchFamily="34" charset="0"/>
                <a:ea typeface="黑体" panose="02010609060101010101" pitchFamily="49" charset="-122"/>
                <a:sym typeface="+mn-ea"/>
              </a:rPr>
              <a:t>中</a:t>
            </a:r>
            <a:r>
              <a:rPr lang="en-US" altLang="zh-CN" kern="0" dirty="0">
                <a:solidFill>
                  <a:srgbClr val="000000"/>
                </a:solidFill>
                <a:latin typeface="Calibri" panose="020F0502020204030204" pitchFamily="34" charset="0"/>
                <a:ea typeface="黑体" panose="02010609060101010101" pitchFamily="49" charset="-122"/>
                <a:sym typeface="+mn-ea"/>
              </a:rPr>
              <a:t>HTTP</a:t>
            </a:r>
            <a:r>
              <a:rPr lang="zh-CN" altLang="en-US" kern="0" dirty="0">
                <a:solidFill>
                  <a:srgbClr val="000000"/>
                </a:solidFill>
                <a:latin typeface="Calibri" panose="020F0502020204030204" pitchFamily="34" charset="0"/>
                <a:ea typeface="黑体" panose="02010609060101010101" pitchFamily="49" charset="-122"/>
                <a:sym typeface="+mn-ea"/>
              </a:rPr>
              <a:t>服务器的重定向返回也就不需要了。</a:t>
            </a:r>
            <a:endParaRPr kumimoji="0" lang="zh-CN" altLang="en-US" sz="1800" b="0" i="0" u="none" strike="noStrike" kern="0" cap="none" spc="0" normalizeH="0" baseline="0" noProof="0" dirty="0">
              <a:ln>
                <a:noFill/>
              </a:ln>
              <a:solidFill>
                <a:srgbClr val="000000"/>
              </a:solidFill>
              <a:effectLst/>
              <a:uLnTx/>
              <a:uFillTx/>
              <a:latin typeface="Calibri" panose="020F0502020204030204" pitchFamily="34" charset="0"/>
              <a:ea typeface="黑体" panose="02010609060101010101" pitchFamily="49"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0000"/>
                </a:solidFill>
                <a:latin typeface="Arial"/>
                <a:ea typeface="微软雅黑"/>
              </a:rPr>
              <a:t>         </a:t>
            </a:r>
            <a:r>
              <a:rPr lang="zh-CN" altLang="en-US" dirty="0">
                <a:solidFill>
                  <a:srgbClr val="000000"/>
                </a:solidFill>
                <a:latin typeface="Arial"/>
                <a:ea typeface="微软雅黑"/>
              </a:rPr>
              <a:t>（感觉本次实验就没什么能讲的了）</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2402222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实验结果与分析</a:t>
            </a:r>
          </a:p>
        </p:txBody>
      </p:sp>
      <p:pic>
        <p:nvPicPr>
          <p:cNvPr id="4" name="图片 3">
            <a:extLst>
              <a:ext uri="{FF2B5EF4-FFF2-40B4-BE49-F238E27FC236}">
                <a16:creationId xmlns:a16="http://schemas.microsoft.com/office/drawing/2014/main" id="{82A30E4E-F660-CE0C-17B9-8D3DADC86CD0}"/>
              </a:ext>
            </a:extLst>
          </p:cNvPr>
          <p:cNvPicPr>
            <a:picLocks noChangeAspect="1"/>
          </p:cNvPicPr>
          <p:nvPr/>
        </p:nvPicPr>
        <p:blipFill>
          <a:blip r:embed="rId3"/>
          <a:stretch>
            <a:fillRect/>
          </a:stretch>
        </p:blipFill>
        <p:spPr>
          <a:xfrm>
            <a:off x="838200" y="1484816"/>
            <a:ext cx="5684503" cy="1565297"/>
          </a:xfrm>
          <a:prstGeom prst="rect">
            <a:avLst/>
          </a:prstGeom>
        </p:spPr>
      </p:pic>
      <p:pic>
        <p:nvPicPr>
          <p:cNvPr id="9" name="图片 8">
            <a:extLst>
              <a:ext uri="{FF2B5EF4-FFF2-40B4-BE49-F238E27FC236}">
                <a16:creationId xmlns:a16="http://schemas.microsoft.com/office/drawing/2014/main" id="{5D35F667-2201-56E3-CD43-4178B94F1C57}"/>
              </a:ext>
            </a:extLst>
          </p:cNvPr>
          <p:cNvPicPr>
            <a:picLocks noChangeAspect="1"/>
          </p:cNvPicPr>
          <p:nvPr/>
        </p:nvPicPr>
        <p:blipFill>
          <a:blip r:embed="rId4"/>
          <a:stretch>
            <a:fillRect/>
          </a:stretch>
        </p:blipFill>
        <p:spPr>
          <a:xfrm>
            <a:off x="838200" y="3148861"/>
            <a:ext cx="5781720" cy="1947149"/>
          </a:xfrm>
          <a:prstGeom prst="rect">
            <a:avLst/>
          </a:prstGeom>
        </p:spPr>
      </p:pic>
      <p:pic>
        <p:nvPicPr>
          <p:cNvPr id="13" name="图片 12">
            <a:extLst>
              <a:ext uri="{FF2B5EF4-FFF2-40B4-BE49-F238E27FC236}">
                <a16:creationId xmlns:a16="http://schemas.microsoft.com/office/drawing/2014/main" id="{D5CEE23E-D779-1EF1-CE7A-CB01BBFB5D8B}"/>
              </a:ext>
            </a:extLst>
          </p:cNvPr>
          <p:cNvPicPr>
            <a:picLocks noChangeAspect="1"/>
          </p:cNvPicPr>
          <p:nvPr/>
        </p:nvPicPr>
        <p:blipFill>
          <a:blip r:embed="rId5"/>
          <a:stretch>
            <a:fillRect/>
          </a:stretch>
        </p:blipFill>
        <p:spPr>
          <a:xfrm>
            <a:off x="793973" y="5373184"/>
            <a:ext cx="6938093" cy="1169021"/>
          </a:xfrm>
          <a:prstGeom prst="rect">
            <a:avLst/>
          </a:prstGeom>
        </p:spPr>
      </p:pic>
      <p:sp>
        <p:nvSpPr>
          <p:cNvPr id="14" name="文本框 13">
            <a:extLst>
              <a:ext uri="{FF2B5EF4-FFF2-40B4-BE49-F238E27FC236}">
                <a16:creationId xmlns:a16="http://schemas.microsoft.com/office/drawing/2014/main" id="{24697EA1-58FF-9DB5-2140-22560C46E02F}"/>
              </a:ext>
            </a:extLst>
          </p:cNvPr>
          <p:cNvSpPr txBox="1"/>
          <p:nvPr/>
        </p:nvSpPr>
        <p:spPr>
          <a:xfrm>
            <a:off x="7098957" y="2057401"/>
            <a:ext cx="4380470" cy="1200329"/>
          </a:xfrm>
          <a:prstGeom prst="rect">
            <a:avLst/>
          </a:prstGeom>
          <a:noFill/>
        </p:spPr>
        <p:txBody>
          <a:bodyPr wrap="square" rtlCol="0">
            <a:spAutoFit/>
          </a:bodyPr>
          <a:lstStyle/>
          <a:p>
            <a:r>
              <a:rPr lang="zh-CN" altLang="en-US" dirty="0"/>
              <a:t>        可以看出，移植后的服务器程序</a:t>
            </a:r>
            <a:r>
              <a:rPr lang="zh-CN" altLang="en-US" dirty="0">
                <a:solidFill>
                  <a:srgbClr val="FF0000"/>
                </a:solidFill>
              </a:rPr>
              <a:t>能执行正确的功能</a:t>
            </a:r>
            <a:r>
              <a:rPr lang="zh-CN" altLang="en-US" dirty="0"/>
              <a:t>。</a:t>
            </a:r>
            <a:endParaRPr lang="en-US" altLang="zh-CN" dirty="0"/>
          </a:p>
          <a:p>
            <a:r>
              <a:rPr lang="zh-CN" altLang="en-US" dirty="0"/>
              <a:t>（</a:t>
            </a:r>
            <a:r>
              <a:rPr lang="en-US" altLang="zh-CN" dirty="0"/>
              <a:t>python</a:t>
            </a:r>
            <a:r>
              <a:rPr lang="zh-CN" altLang="en-US" dirty="0"/>
              <a:t>的</a:t>
            </a:r>
            <a:r>
              <a:rPr lang="en-US" altLang="zh-CN" dirty="0"/>
              <a:t>pass</a:t>
            </a:r>
            <a:r>
              <a:rPr lang="zh-CN" altLang="en-US" dirty="0"/>
              <a:t>是改了</a:t>
            </a:r>
            <a:r>
              <a:rPr lang="en-US" altLang="zh-CN" dirty="0"/>
              <a:t>python</a:t>
            </a:r>
            <a:r>
              <a:rPr lang="zh-CN" altLang="en-US" dirty="0"/>
              <a:t>文件，每次返回成功后打印</a:t>
            </a:r>
            <a:r>
              <a:rPr lang="en-US" altLang="zh-CN" dirty="0"/>
              <a:t>pass</a:t>
            </a:r>
            <a:r>
              <a:rPr lang="zh-CN" altLang="en-US" dirty="0"/>
              <a:t>）</a:t>
            </a:r>
          </a:p>
        </p:txBody>
      </p:sp>
    </p:spTree>
    <p:extLst>
      <p:ext uri="{BB962C8B-B14F-4D97-AF65-F5344CB8AC3E}">
        <p14:creationId xmlns:p14="http://schemas.microsoft.com/office/powerpoint/2010/main" val="4060949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实验中的问题与感想</a:t>
            </a:r>
          </a:p>
        </p:txBody>
      </p:sp>
      <p:sp>
        <p:nvSpPr>
          <p:cNvPr id="6" name="文本框 5">
            <a:extLst>
              <a:ext uri="{FF2B5EF4-FFF2-40B4-BE49-F238E27FC236}">
                <a16:creationId xmlns:a16="http://schemas.microsoft.com/office/drawing/2014/main" id="{89A4C537-108C-9FB2-7EB1-84858796455D}"/>
              </a:ext>
            </a:extLst>
          </p:cNvPr>
          <p:cNvSpPr txBox="1"/>
          <p:nvPr/>
        </p:nvSpPr>
        <p:spPr>
          <a:xfrm>
            <a:off x="967946" y="1450464"/>
            <a:ext cx="9071920" cy="1704954"/>
          </a:xfrm>
          <a:prstGeom prst="rect">
            <a:avLst/>
          </a:prstGeom>
          <a:noFill/>
        </p:spPr>
        <p:txBody>
          <a:bodyPr wrap="square" rtlCol="0">
            <a:spAutoFit/>
          </a:bodyPr>
          <a:lstStyle/>
          <a:p>
            <a:pPr>
              <a:lnSpc>
                <a:spcPct val="150000"/>
              </a:lnSpc>
            </a:pPr>
            <a:r>
              <a:rPr lang="zh-CN" altLang="en-US" b="1" dirty="0">
                <a:solidFill>
                  <a:srgbClr val="000000"/>
                </a:solidFill>
                <a:latin typeface="+mn-ea"/>
              </a:rPr>
              <a:t>实验中的问题</a:t>
            </a:r>
            <a:r>
              <a:rPr kumimoji="0" lang="zh-CN" altLang="en-US" sz="1800" b="1" i="0" u="none" strike="noStrike" cap="none" normalizeH="0" baseline="0" dirty="0">
                <a:ln>
                  <a:noFill/>
                </a:ln>
                <a:solidFill>
                  <a:srgbClr val="000000"/>
                </a:solidFill>
                <a:effectLst/>
                <a:latin typeface="+mn-ea"/>
              </a:rPr>
              <a:t>：</a:t>
            </a:r>
            <a:r>
              <a:rPr lang="zh-CN" altLang="en-US" dirty="0"/>
              <a:t>        </a:t>
            </a:r>
            <a:endParaRPr lang="en-US" altLang="zh-CN" dirty="0"/>
          </a:p>
          <a:p>
            <a:pPr>
              <a:lnSpc>
                <a:spcPct val="150000"/>
              </a:lnSpc>
            </a:pPr>
            <a:r>
              <a:rPr kumimoji="0" lang="zh-CN" altLang="en-US" sz="1800" b="0" i="0" u="none" strike="noStrike" kern="1200" cap="none" spc="0" normalizeH="0" baseline="0" noProof="0" dirty="0">
                <a:ln>
                  <a:noFill/>
                </a:ln>
                <a:solidFill>
                  <a:srgbClr val="FF0000"/>
                </a:solidFill>
                <a:effectLst/>
                <a:uLnTx/>
                <a:uFillTx/>
                <a:latin typeface="Arial"/>
                <a:ea typeface="微软雅黑"/>
                <a:cs typeface="+mn-cs"/>
              </a:rPr>
              <a:t>        本次实验十分简单</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，基本</a:t>
            </a:r>
            <a:r>
              <a:rPr kumimoji="0" lang="zh-CN" altLang="en-US" sz="1800" b="0" i="0" u="none" strike="noStrike" kern="1200" cap="none" spc="0" normalizeH="0" baseline="0" noProof="0" dirty="0">
                <a:ln>
                  <a:noFill/>
                </a:ln>
                <a:solidFill>
                  <a:srgbClr val="FF0000"/>
                </a:solidFill>
                <a:effectLst/>
                <a:uLnTx/>
                <a:uFillTx/>
                <a:latin typeface="Arial"/>
                <a:ea typeface="微软雅黑"/>
                <a:cs typeface="+mn-cs"/>
              </a:rPr>
              <a:t>没有遇到什么棘手的问题</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。唯一一个卡了比较久的还是本地能过，然后</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OJ</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不能过。</a:t>
            </a:r>
            <a:r>
              <a:rPr lang="zh-CN" altLang="en-US" dirty="0">
                <a:solidFill>
                  <a:srgbClr val="000000"/>
                </a:solidFill>
                <a:latin typeface="Arial"/>
                <a:ea typeface="微软雅黑"/>
              </a:rPr>
              <a:t>后面也与助教讨论后发现是</a:t>
            </a:r>
            <a:r>
              <a:rPr lang="en-US" altLang="zh-CN" dirty="0">
                <a:solidFill>
                  <a:srgbClr val="000000"/>
                </a:solidFill>
                <a:latin typeface="Arial"/>
                <a:ea typeface="微软雅黑"/>
              </a:rPr>
              <a:t>OJ</a:t>
            </a:r>
            <a:r>
              <a:rPr lang="zh-CN" altLang="en-US" dirty="0">
                <a:solidFill>
                  <a:srgbClr val="000000"/>
                </a:solidFill>
                <a:latin typeface="Arial"/>
                <a:ea typeface="微软雅黑"/>
              </a:rPr>
              <a:t>评测的问题，将框架函数中的一个控制台输出注释掉就能过了（后面</a:t>
            </a:r>
            <a:r>
              <a:rPr lang="en-US" altLang="zh-CN" dirty="0">
                <a:solidFill>
                  <a:srgbClr val="000000"/>
                </a:solidFill>
                <a:latin typeface="Arial"/>
                <a:ea typeface="微软雅黑"/>
              </a:rPr>
              <a:t>OJ</a:t>
            </a:r>
            <a:r>
              <a:rPr lang="zh-CN" altLang="en-US" dirty="0">
                <a:solidFill>
                  <a:srgbClr val="000000"/>
                </a:solidFill>
                <a:latin typeface="Arial"/>
                <a:ea typeface="微软雅黑"/>
              </a:rPr>
              <a:t>评测也进行了修改）</a:t>
            </a:r>
            <a:r>
              <a:rPr lang="zh-CN" altLang="en-US" dirty="0"/>
              <a:t>       </a:t>
            </a:r>
          </a:p>
        </p:txBody>
      </p:sp>
      <p:sp>
        <p:nvSpPr>
          <p:cNvPr id="8" name="文本框 7">
            <a:extLst>
              <a:ext uri="{FF2B5EF4-FFF2-40B4-BE49-F238E27FC236}">
                <a16:creationId xmlns:a16="http://schemas.microsoft.com/office/drawing/2014/main" id="{98ADD567-AAD6-595E-3AD3-1181113DF5A5}"/>
              </a:ext>
            </a:extLst>
          </p:cNvPr>
          <p:cNvSpPr txBox="1"/>
          <p:nvPr/>
        </p:nvSpPr>
        <p:spPr>
          <a:xfrm flipV="1">
            <a:off x="838200" y="945292"/>
            <a:ext cx="45719" cy="784830"/>
          </a:xfrm>
          <a:prstGeom prst="rect">
            <a:avLst/>
          </a:prstGeom>
          <a:noFill/>
        </p:spPr>
        <p:txBody>
          <a:bodyPr wrap="square" rtlCol="0">
            <a:spAutoFit/>
          </a:bodyPr>
          <a:lstStyle/>
          <a:p>
            <a:pPr algn="l">
              <a:lnSpc>
                <a:spcPct val="150000"/>
              </a:lnSpc>
            </a:pPr>
            <a:endParaRPr kumimoji="0" lang="en-US" altLang="zh-CN" sz="1800" i="0" u="none" strike="noStrike" cap="none" normalizeH="0" baseline="0" dirty="0">
              <a:ln>
                <a:noFill/>
              </a:ln>
              <a:solidFill>
                <a:srgbClr val="000000"/>
              </a:solidFill>
              <a:effectLst/>
              <a:latin typeface="+mn-ea"/>
            </a:endParaRPr>
          </a:p>
          <a:p>
            <a:endParaRPr lang="zh-CN" altLang="en-US" dirty="0"/>
          </a:p>
        </p:txBody>
      </p:sp>
      <p:sp>
        <p:nvSpPr>
          <p:cNvPr id="3" name="文本框 2">
            <a:extLst>
              <a:ext uri="{FF2B5EF4-FFF2-40B4-BE49-F238E27FC236}">
                <a16:creationId xmlns:a16="http://schemas.microsoft.com/office/drawing/2014/main" id="{23554126-97B1-A17D-81E7-AD90702E109F}"/>
              </a:ext>
            </a:extLst>
          </p:cNvPr>
          <p:cNvSpPr txBox="1"/>
          <p:nvPr/>
        </p:nvSpPr>
        <p:spPr>
          <a:xfrm>
            <a:off x="967946" y="3653943"/>
            <a:ext cx="9986319" cy="3693319"/>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tabLst/>
            </a:pPr>
            <a:r>
              <a:rPr kumimoji="0" lang="zh-CN" altLang="en-US" sz="1800" b="1" i="0" u="none" strike="noStrike" cap="none" normalizeH="0" baseline="0" dirty="0">
                <a:ln>
                  <a:noFill/>
                </a:ln>
                <a:solidFill>
                  <a:srgbClr val="000000"/>
                </a:solidFill>
                <a:effectLst/>
                <a:latin typeface="+mn-ea"/>
              </a:rPr>
              <a:t>实验感想：</a:t>
            </a:r>
            <a:endParaRPr kumimoji="0" lang="en-US" altLang="zh-CN" sz="1800" b="1" i="0" u="none" strike="noStrike" cap="none" normalizeH="0" baseline="0" dirty="0">
              <a:ln>
                <a:noFill/>
              </a:ln>
              <a:solidFill>
                <a:srgbClr val="000000"/>
              </a:solidFill>
              <a:effectLst/>
              <a:latin typeface="+mn-ea"/>
            </a:endParaRPr>
          </a:p>
          <a:p>
            <a:pPr algn="l">
              <a:lnSpc>
                <a:spcPct val="150000"/>
              </a:lnSpc>
            </a:pPr>
            <a:r>
              <a:rPr kumimoji="0" lang="zh-CN" altLang="en-US" sz="1800" i="0" u="none" strike="noStrike" cap="none" normalizeH="0" baseline="0" dirty="0">
                <a:ln>
                  <a:noFill/>
                </a:ln>
                <a:solidFill>
                  <a:srgbClr val="000000"/>
                </a:solidFill>
                <a:effectLst/>
                <a:latin typeface="+mn-ea"/>
              </a:rPr>
              <a:t>       本次是研讨课的最后一次需要自己做的实验了。回望这一个学期</a:t>
            </a:r>
            <a:r>
              <a:rPr kumimoji="0" lang="en-US" altLang="zh-CN" sz="1800" i="0" u="none" strike="noStrike" cap="none" normalizeH="0" baseline="0" dirty="0">
                <a:ln>
                  <a:noFill/>
                </a:ln>
                <a:solidFill>
                  <a:srgbClr val="000000"/>
                </a:solidFill>
                <a:effectLst/>
                <a:latin typeface="+mn-ea"/>
              </a:rPr>
              <a:t>,</a:t>
            </a:r>
            <a:r>
              <a:rPr kumimoji="0" lang="zh-CN" altLang="en-US" sz="1800" i="0" u="none" strike="noStrike" cap="none" normalizeH="0" baseline="0" dirty="0">
                <a:ln>
                  <a:noFill/>
                </a:ln>
                <a:solidFill>
                  <a:srgbClr val="000000"/>
                </a:solidFill>
                <a:effectLst/>
                <a:latin typeface="+mn-ea"/>
              </a:rPr>
              <a:t>我们</a:t>
            </a:r>
            <a:r>
              <a:rPr kumimoji="0" lang="zh-CN" altLang="en-US" sz="1800" i="0" u="none" strike="noStrike" cap="none" normalizeH="0" baseline="0" dirty="0">
                <a:ln>
                  <a:noFill/>
                </a:ln>
                <a:solidFill>
                  <a:srgbClr val="FF0000"/>
                </a:solidFill>
                <a:effectLst/>
                <a:latin typeface="+mn-ea"/>
              </a:rPr>
              <a:t>实现了数据链路层的交换机，也实现了网络层的路由，然后完成</a:t>
            </a:r>
            <a:r>
              <a:rPr kumimoji="0" lang="en-US" altLang="zh-CN" sz="1800" i="0" u="none" strike="noStrike" cap="none" normalizeH="0" baseline="0" dirty="0">
                <a:ln>
                  <a:noFill/>
                </a:ln>
                <a:solidFill>
                  <a:srgbClr val="FF0000"/>
                </a:solidFill>
                <a:effectLst/>
                <a:latin typeface="+mn-ea"/>
              </a:rPr>
              <a:t>TCP</a:t>
            </a:r>
            <a:r>
              <a:rPr kumimoji="0" lang="zh-CN" altLang="en-US" sz="1800" i="0" u="none" strike="noStrike" cap="none" normalizeH="0" baseline="0" dirty="0">
                <a:ln>
                  <a:noFill/>
                </a:ln>
                <a:solidFill>
                  <a:srgbClr val="FF0000"/>
                </a:solidFill>
                <a:effectLst/>
                <a:latin typeface="+mn-ea"/>
              </a:rPr>
              <a:t>的一系列实验</a:t>
            </a:r>
            <a:r>
              <a:rPr kumimoji="0" lang="en-US" altLang="zh-CN" sz="1800" i="0" u="none" strike="noStrike" cap="none" normalizeH="0" baseline="0" dirty="0">
                <a:ln>
                  <a:noFill/>
                </a:ln>
                <a:solidFill>
                  <a:srgbClr val="FF0000"/>
                </a:solidFill>
                <a:effectLst/>
                <a:latin typeface="+mn-ea"/>
              </a:rPr>
              <a:t>,</a:t>
            </a:r>
            <a:r>
              <a:rPr kumimoji="0" lang="zh-CN" altLang="en-US" sz="1800" i="0" u="none" strike="noStrike" cap="none" normalizeH="0" baseline="0" dirty="0">
                <a:ln>
                  <a:noFill/>
                </a:ln>
                <a:solidFill>
                  <a:srgbClr val="FF0000"/>
                </a:solidFill>
                <a:effectLst/>
                <a:latin typeface="+mn-ea"/>
              </a:rPr>
              <a:t>最后用</a:t>
            </a:r>
            <a:r>
              <a:rPr kumimoji="0" lang="en-US" altLang="zh-CN" sz="1800" i="0" u="none" strike="noStrike" cap="none" normalizeH="0" baseline="0" dirty="0">
                <a:ln>
                  <a:noFill/>
                </a:ln>
                <a:solidFill>
                  <a:srgbClr val="FF0000"/>
                </a:solidFill>
                <a:effectLst/>
                <a:latin typeface="+mn-ea"/>
              </a:rPr>
              <a:t>HTTP</a:t>
            </a:r>
            <a:r>
              <a:rPr kumimoji="0" lang="zh-CN" altLang="en-US" sz="1800" i="0" u="none" strike="noStrike" cap="none" normalizeH="0" baseline="0" dirty="0">
                <a:ln>
                  <a:noFill/>
                </a:ln>
                <a:solidFill>
                  <a:srgbClr val="FF0000"/>
                </a:solidFill>
                <a:effectLst/>
                <a:latin typeface="+mn-ea"/>
              </a:rPr>
              <a:t>进行了验证</a:t>
            </a:r>
            <a:r>
              <a:rPr kumimoji="0" lang="zh-CN" altLang="en-US" sz="1800" i="0" u="none" strike="noStrike" cap="none" normalizeH="0" baseline="0" dirty="0">
                <a:ln>
                  <a:noFill/>
                </a:ln>
                <a:solidFill>
                  <a:srgbClr val="000000"/>
                </a:solidFill>
                <a:effectLst/>
                <a:latin typeface="+mn-ea"/>
              </a:rPr>
              <a:t>。在这个过程中，我增进了对计算机网络理论课中很多知识点的理解，体会到了网络分层思想的巧妙。</a:t>
            </a:r>
            <a:endParaRPr lang="en-US" altLang="zh-CN" dirty="0">
              <a:solidFill>
                <a:srgbClr val="000000"/>
              </a:solidFill>
              <a:latin typeface="+mn-ea"/>
            </a:endParaRPr>
          </a:p>
          <a:p>
            <a:pPr algn="l">
              <a:lnSpc>
                <a:spcPct val="150000"/>
              </a:lnSpc>
            </a:pPr>
            <a:r>
              <a:rPr kumimoji="0" lang="en-US" altLang="zh-CN" sz="1800" i="0" u="none" strike="noStrike" cap="none" normalizeH="0" baseline="0" dirty="0">
                <a:ln>
                  <a:noFill/>
                </a:ln>
                <a:solidFill>
                  <a:srgbClr val="000000"/>
                </a:solidFill>
                <a:effectLst/>
                <a:latin typeface="+mn-ea"/>
              </a:rPr>
              <a:t>        </a:t>
            </a:r>
            <a:r>
              <a:rPr kumimoji="0" lang="zh-CN" altLang="en-US" sz="1800" i="0" u="none" strike="noStrike" cap="none" normalizeH="0" baseline="0" dirty="0">
                <a:ln>
                  <a:noFill/>
                </a:ln>
                <a:solidFill>
                  <a:srgbClr val="FF0000"/>
                </a:solidFill>
                <a:effectLst/>
                <a:latin typeface="+mn-ea"/>
              </a:rPr>
              <a:t>最后真的特别感谢老师与助教的辛勤付出</a:t>
            </a:r>
            <a:r>
              <a:rPr kumimoji="0" lang="zh-CN" altLang="en-US" sz="1800" i="0" u="none" strike="noStrike" cap="none" normalizeH="0" baseline="0" dirty="0">
                <a:ln>
                  <a:noFill/>
                </a:ln>
                <a:solidFill>
                  <a:srgbClr val="000000"/>
                </a:solidFill>
                <a:effectLst/>
                <a:latin typeface="+mn-ea"/>
              </a:rPr>
              <a:t>，每次问助教都能得到很好的回应，也帮我解决了很多棘手的问题。</a:t>
            </a:r>
          </a:p>
          <a:p>
            <a:pPr>
              <a:lnSpc>
                <a:spcPct val="150000"/>
              </a:lnSpc>
            </a:pPr>
            <a:endParaRPr lang="zh-CN" altLang="en-US" dirty="0"/>
          </a:p>
          <a:p>
            <a:pPr algn="l">
              <a:lnSpc>
                <a:spcPct val="150000"/>
              </a:lnSpc>
            </a:pPr>
            <a:endParaRPr kumimoji="0" lang="en-US" altLang="zh-CN" sz="1800" i="0" u="none" strike="noStrike" cap="none" normalizeH="0" baseline="0" dirty="0">
              <a:ln>
                <a:noFill/>
              </a:ln>
              <a:solidFill>
                <a:srgbClr val="000000"/>
              </a:solidFill>
              <a:effectLst/>
              <a:latin typeface="+mn-ea"/>
            </a:endParaRPr>
          </a:p>
          <a:p>
            <a:endParaRPr lang="zh-CN" altLang="en-US" dirty="0"/>
          </a:p>
        </p:txBody>
      </p:sp>
    </p:spTree>
    <p:extLst>
      <p:ext uri="{BB962C8B-B14F-4D97-AF65-F5344CB8AC3E}">
        <p14:creationId xmlns:p14="http://schemas.microsoft.com/office/powerpoint/2010/main" val="1646383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cstate="screen"/>
          <a:stretch>
            <a:fillRect/>
          </a:stretch>
        </p:blipFill>
        <p:spPr>
          <a:xfrm>
            <a:off x="489555" y="358903"/>
            <a:ext cx="4265218" cy="900000"/>
          </a:xfrm>
          <a:prstGeom prst="rect">
            <a:avLst/>
          </a:prstGeom>
        </p:spPr>
      </p:pic>
      <p:pic>
        <p:nvPicPr>
          <p:cNvPr id="7" name="图片 6"/>
          <p:cNvPicPr>
            <a:picLocks noChangeAspect="1"/>
          </p:cNvPicPr>
          <p:nvPr/>
        </p:nvPicPr>
        <p:blipFill>
          <a:blip r:embed="rId5"/>
          <a:stretch>
            <a:fillRect/>
          </a:stretch>
        </p:blipFill>
        <p:spPr>
          <a:xfrm>
            <a:off x="2096677" y="2252370"/>
            <a:ext cx="7998645" cy="23532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——socket</a:t>
            </a:r>
            <a:r>
              <a:rPr lang="zh-CN" altLang="en-US" dirty="0"/>
              <a:t>连接管理</a:t>
            </a:r>
          </a:p>
        </p:txBody>
      </p:sp>
      <p:sp>
        <p:nvSpPr>
          <p:cNvPr id="2" name="文本框 1">
            <a:extLst>
              <a:ext uri="{FF2B5EF4-FFF2-40B4-BE49-F238E27FC236}">
                <a16:creationId xmlns:a16="http://schemas.microsoft.com/office/drawing/2014/main" id="{92B2F3FB-D327-2DBF-266C-FA16136C2ABB}"/>
              </a:ext>
            </a:extLst>
          </p:cNvPr>
          <p:cNvSpPr txBox="1"/>
          <p:nvPr/>
        </p:nvSpPr>
        <p:spPr>
          <a:xfrm>
            <a:off x="1221409" y="1584647"/>
            <a:ext cx="10449548" cy="13542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        由</a:t>
            </a:r>
            <a:r>
              <a:rPr kumimoji="0" lang="en-US" altLang="zh-CN" sz="1600" b="0" i="0" u="none" strike="noStrike" kern="1200" cap="none" spc="0" normalizeH="0" baseline="0" noProof="0" dirty="0" err="1">
                <a:ln>
                  <a:noFill/>
                </a:ln>
                <a:solidFill>
                  <a:srgbClr val="000000"/>
                </a:solidFill>
                <a:effectLst/>
                <a:uLnTx/>
                <a:uFillTx/>
                <a:latin typeface="Arial"/>
                <a:ea typeface="微软雅黑"/>
                <a:cs typeface="+mn-cs"/>
              </a:rPr>
              <a:t>tcp_sock_connect</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函数负责处理客户端的一方主动发起连接。</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        由于是客户端主动发起连接，此时可以</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完全确定四元组</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。首先分配源端口，查找源 </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IP </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地址，确定四元组。然后</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发出 </a:t>
            </a:r>
            <a:r>
              <a:rPr kumimoji="0" lang="en-US" altLang="zh-CN" sz="1600" b="0" i="0" u="none" strike="noStrike" kern="1200" cap="none" spc="0" normalizeH="0" baseline="0" noProof="0" dirty="0">
                <a:ln>
                  <a:noFill/>
                </a:ln>
                <a:solidFill>
                  <a:srgbClr val="FF0000"/>
                </a:solidFill>
                <a:effectLst/>
                <a:uLnTx/>
                <a:uFillTx/>
                <a:latin typeface="Arial"/>
                <a:ea typeface="微软雅黑"/>
                <a:cs typeface="+mn-cs"/>
              </a:rPr>
              <a:t>SYN </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数据包，请求连接</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，并将</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TCP</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将状态</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转为 </a:t>
            </a:r>
            <a:r>
              <a:rPr kumimoji="0" lang="en-US" altLang="zh-CN" sz="1600" b="0" i="0" u="none" strike="noStrike" kern="1200" cap="none" spc="0" normalizeH="0" baseline="0" noProof="0" dirty="0">
                <a:ln>
                  <a:noFill/>
                </a:ln>
                <a:solidFill>
                  <a:srgbClr val="FF0000"/>
                </a:solidFill>
                <a:effectLst/>
                <a:uLnTx/>
                <a:uFillTx/>
                <a:latin typeface="Arial"/>
                <a:ea typeface="微软雅黑"/>
                <a:cs typeface="+mn-cs"/>
              </a:rPr>
              <a:t>SYN_SENT</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。接着把 </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socket </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进行</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hash</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后</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加入 </a:t>
            </a:r>
            <a:r>
              <a:rPr kumimoji="0" lang="en-US" altLang="zh-CN" sz="1600" b="0" i="0" u="none" strike="noStrike" kern="1200" cap="none" spc="0" normalizeH="0" baseline="0" noProof="0" dirty="0">
                <a:ln>
                  <a:noFill/>
                </a:ln>
                <a:solidFill>
                  <a:srgbClr val="FF0000"/>
                </a:solidFill>
                <a:effectLst/>
                <a:uLnTx/>
                <a:uFillTx/>
                <a:latin typeface="Arial"/>
                <a:ea typeface="微软雅黑"/>
                <a:cs typeface="+mn-cs"/>
              </a:rPr>
              <a:t>established hash </a:t>
            </a:r>
            <a:r>
              <a:rPr kumimoji="0" lang="zh-CN" altLang="en-US" sz="1600" b="0" i="0" u="none" strike="noStrike" kern="1200" cap="none" spc="0" normalizeH="0" baseline="0" noProof="0" dirty="0">
                <a:ln>
                  <a:noFill/>
                </a:ln>
                <a:solidFill>
                  <a:srgbClr val="FF0000"/>
                </a:solidFill>
                <a:effectLst/>
                <a:uLnTx/>
                <a:uFillTx/>
                <a:latin typeface="Arial"/>
                <a:ea typeface="微软雅黑"/>
                <a:cs typeface="+mn-cs"/>
              </a:rPr>
              <a:t>表</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。最后</a:t>
            </a:r>
            <a:r>
              <a:rPr kumimoji="0" lang="en-US" altLang="zh-CN" sz="1600" b="0" i="0" u="none" strike="noStrike" kern="1200" cap="none" spc="0" normalizeH="0" baseline="0" noProof="0" dirty="0">
                <a:ln>
                  <a:noFill/>
                </a:ln>
                <a:solidFill>
                  <a:srgbClr val="FF0000"/>
                </a:solidFill>
                <a:effectLst/>
                <a:uLnTx/>
                <a:uFillTx/>
                <a:latin typeface="Arial"/>
                <a:ea typeface="微软雅黑"/>
                <a:cs typeface="+mn-cs"/>
              </a:rPr>
              <a:t>sleep on</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，等待服务器回应</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SYN</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包。若</a:t>
            </a:r>
            <a:r>
              <a:rPr kumimoji="0" lang="en-US" altLang="zh-CN" sz="1600" b="0" i="0" u="none" strike="noStrike" kern="1200" cap="none" spc="0" normalizeH="0" baseline="0" noProof="0" dirty="0">
                <a:ln>
                  <a:noFill/>
                </a:ln>
                <a:solidFill>
                  <a:srgbClr val="000000"/>
                </a:solidFill>
                <a:effectLst/>
                <a:uLnTx/>
                <a:uFillTx/>
                <a:latin typeface="Arial"/>
                <a:ea typeface="微软雅黑"/>
                <a:cs typeface="+mn-cs"/>
              </a:rPr>
              <a:t>SYN</a:t>
            </a:r>
            <a:r>
              <a:rPr kumimoji="0" lang="zh-CN" altLang="en-US" sz="1600" b="0" i="0" u="none" strike="noStrike" kern="1200" cap="none" spc="0" normalizeH="0" baseline="0" noProof="0" dirty="0">
                <a:ln>
                  <a:noFill/>
                </a:ln>
                <a:solidFill>
                  <a:srgbClr val="000000"/>
                </a:solidFill>
                <a:effectLst/>
                <a:uLnTx/>
                <a:uFillTx/>
                <a:latin typeface="Arial"/>
                <a:ea typeface="微软雅黑"/>
                <a:cs typeface="+mn-cs"/>
              </a:rPr>
              <a:t>到达，该线程被唤醒，说明此时连接已经建立完成。</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F995922A-96DF-2CD2-A5C2-489CE31DE695}"/>
              </a:ext>
            </a:extLst>
          </p:cNvPr>
          <p:cNvSpPr txBox="1"/>
          <p:nvPr/>
        </p:nvSpPr>
        <p:spPr>
          <a:xfrm>
            <a:off x="754684" y="1169376"/>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发起连接</a:t>
            </a:r>
          </a:p>
        </p:txBody>
      </p:sp>
      <p:sp>
        <p:nvSpPr>
          <p:cNvPr id="17" name="文本框 16">
            <a:extLst>
              <a:ext uri="{FF2B5EF4-FFF2-40B4-BE49-F238E27FC236}">
                <a16:creationId xmlns:a16="http://schemas.microsoft.com/office/drawing/2014/main" id="{39F07ED0-AE88-EB19-A692-92171DF79D07}"/>
              </a:ext>
            </a:extLst>
          </p:cNvPr>
          <p:cNvSpPr txBox="1"/>
          <p:nvPr/>
        </p:nvSpPr>
        <p:spPr>
          <a:xfrm>
            <a:off x="572346" y="2889530"/>
            <a:ext cx="10864970" cy="787523"/>
          </a:xfrm>
          <a:prstGeom prst="rect">
            <a:avLst/>
          </a:prstGeom>
          <a:noFill/>
        </p:spPr>
        <p:txBody>
          <a:bodyPr wrap="square" rtlCol="0">
            <a:spAutoFit/>
          </a:bodyPr>
          <a:lstStyle/>
          <a:p>
            <a:pPr marL="685800" indent="304800" algn="just">
              <a:lnSpc>
                <a:spcPct val="150000"/>
              </a:lnSpc>
              <a:spcBef>
                <a:spcPts val="600"/>
              </a:spcBef>
              <a:spcAft>
                <a:spcPts val="600"/>
              </a:spcAft>
            </a:pPr>
            <a:r>
              <a:rPr lang="en-US" altLang="zh-CN" sz="1600" dirty="0" err="1">
                <a:solidFill>
                  <a:srgbClr val="101214"/>
                </a:solidFill>
                <a:effectLst/>
                <a:latin typeface="+mn-ea"/>
                <a:cs typeface="宋体" panose="02010600030101010101" pitchFamily="2" charset="-122"/>
              </a:rPr>
              <a:t>tcp_sock_listen</a:t>
            </a:r>
            <a:r>
              <a:rPr lang="zh-CN" altLang="en-US" sz="1600" dirty="0">
                <a:solidFill>
                  <a:srgbClr val="101214"/>
                </a:solidFill>
                <a:effectLst/>
                <a:latin typeface="+mn-ea"/>
                <a:cs typeface="宋体" panose="02010600030101010101" pitchFamily="2" charset="-122"/>
              </a:rPr>
              <a:t>函数负责服务器监听端口。具体来说，</a:t>
            </a:r>
            <a:r>
              <a:rPr lang="zh-CN" altLang="en-US" sz="1600" dirty="0">
                <a:solidFill>
                  <a:srgbClr val="FF0000"/>
                </a:solidFill>
                <a:effectLst/>
                <a:latin typeface="+mn-ea"/>
                <a:cs typeface="宋体" panose="02010600030101010101" pitchFamily="2" charset="-122"/>
              </a:rPr>
              <a:t>设置 </a:t>
            </a:r>
            <a:r>
              <a:rPr lang="en-US" altLang="zh-CN" sz="1600" dirty="0">
                <a:solidFill>
                  <a:srgbClr val="FF0000"/>
                </a:solidFill>
                <a:effectLst/>
                <a:latin typeface="+mn-ea"/>
                <a:cs typeface="宋体" panose="02010600030101010101" pitchFamily="2" charset="-122"/>
              </a:rPr>
              <a:t>backlog</a:t>
            </a:r>
            <a:r>
              <a:rPr lang="zh-CN" altLang="en-US" sz="1600" dirty="0">
                <a:solidFill>
                  <a:srgbClr val="FF0000"/>
                </a:solidFill>
                <a:effectLst/>
                <a:latin typeface="+mn-ea"/>
                <a:cs typeface="宋体" panose="02010600030101010101" pitchFamily="2" charset="-122"/>
              </a:rPr>
              <a:t>，将状态切换到 </a:t>
            </a:r>
            <a:r>
              <a:rPr lang="en-US" altLang="zh-CN" sz="1600" dirty="0">
                <a:solidFill>
                  <a:srgbClr val="FF0000"/>
                </a:solidFill>
                <a:effectLst/>
                <a:latin typeface="+mn-ea"/>
                <a:cs typeface="宋体" panose="02010600030101010101" pitchFamily="2" charset="-122"/>
              </a:rPr>
              <a:t>LISTEN</a:t>
            </a:r>
            <a:r>
              <a:rPr lang="zh-CN" altLang="en-US" sz="1600" dirty="0">
                <a:solidFill>
                  <a:srgbClr val="FF0000"/>
                </a:solidFill>
                <a:effectLst/>
                <a:latin typeface="+mn-ea"/>
                <a:cs typeface="宋体" panose="02010600030101010101" pitchFamily="2" charset="-122"/>
              </a:rPr>
              <a:t>，并将 </a:t>
            </a:r>
            <a:r>
              <a:rPr lang="en-US" altLang="zh-CN" sz="1600" dirty="0">
                <a:solidFill>
                  <a:srgbClr val="FF0000"/>
                </a:solidFill>
                <a:effectLst/>
                <a:latin typeface="+mn-ea"/>
                <a:cs typeface="宋体" panose="02010600030101010101" pitchFamily="2" charset="-122"/>
              </a:rPr>
              <a:t>socket </a:t>
            </a:r>
            <a:r>
              <a:rPr lang="zh-CN" altLang="en-US" sz="1600" dirty="0">
                <a:solidFill>
                  <a:srgbClr val="FF0000"/>
                </a:solidFill>
                <a:effectLst/>
                <a:latin typeface="+mn-ea"/>
                <a:cs typeface="宋体" panose="02010600030101010101" pitchFamily="2" charset="-122"/>
              </a:rPr>
              <a:t>加入 </a:t>
            </a:r>
            <a:r>
              <a:rPr lang="en-US" altLang="zh-CN" sz="1600" dirty="0">
                <a:solidFill>
                  <a:srgbClr val="FF0000"/>
                </a:solidFill>
                <a:effectLst/>
                <a:latin typeface="+mn-ea"/>
                <a:cs typeface="宋体" panose="02010600030101010101" pitchFamily="2" charset="-122"/>
              </a:rPr>
              <a:t>listen hash </a:t>
            </a:r>
            <a:r>
              <a:rPr lang="zh-CN" altLang="en-US" sz="1600" dirty="0">
                <a:solidFill>
                  <a:srgbClr val="FF0000"/>
                </a:solidFill>
                <a:effectLst/>
                <a:latin typeface="+mn-ea"/>
                <a:cs typeface="宋体" panose="02010600030101010101" pitchFamily="2" charset="-122"/>
              </a:rPr>
              <a:t>表。</a:t>
            </a:r>
            <a:endParaRPr lang="zh-CN" altLang="zh-CN" sz="1600" dirty="0">
              <a:solidFill>
                <a:srgbClr val="00000A"/>
              </a:solidFill>
              <a:effectLst/>
              <a:latin typeface="+mn-ea"/>
              <a:cs typeface="宋体" panose="02010600030101010101" pitchFamily="2" charset="-122"/>
            </a:endParaRPr>
          </a:p>
        </p:txBody>
      </p:sp>
      <p:sp>
        <p:nvSpPr>
          <p:cNvPr id="18" name="文本框 17">
            <a:extLst>
              <a:ext uri="{FF2B5EF4-FFF2-40B4-BE49-F238E27FC236}">
                <a16:creationId xmlns:a16="http://schemas.microsoft.com/office/drawing/2014/main" id="{750F5074-25E2-747D-57F5-809A9689871F}"/>
              </a:ext>
            </a:extLst>
          </p:cNvPr>
          <p:cNvSpPr txBox="1"/>
          <p:nvPr/>
        </p:nvSpPr>
        <p:spPr>
          <a:xfrm>
            <a:off x="754684" y="2610733"/>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监听端口</a:t>
            </a:r>
          </a:p>
        </p:txBody>
      </p:sp>
      <p:sp>
        <p:nvSpPr>
          <p:cNvPr id="4" name="文本框 3">
            <a:extLst>
              <a:ext uri="{FF2B5EF4-FFF2-40B4-BE49-F238E27FC236}">
                <a16:creationId xmlns:a16="http://schemas.microsoft.com/office/drawing/2014/main" id="{049B2DC5-CCD5-F930-5C2D-4C6BC36B202C}"/>
              </a:ext>
            </a:extLst>
          </p:cNvPr>
          <p:cNvSpPr txBox="1"/>
          <p:nvPr/>
        </p:nvSpPr>
        <p:spPr>
          <a:xfrm>
            <a:off x="1221409" y="4036158"/>
            <a:ext cx="10010883" cy="892552"/>
          </a:xfrm>
          <a:prstGeom prst="rect">
            <a:avLst/>
          </a:prstGeom>
          <a:noFill/>
        </p:spPr>
        <p:txBody>
          <a:bodyPr wrap="square" rtlCol="0">
            <a:spAutoFit/>
          </a:bodyPr>
          <a:lstStyle/>
          <a:p>
            <a:r>
              <a:rPr lang="en-US" altLang="zh-CN" sz="1800" dirty="0">
                <a:solidFill>
                  <a:srgbClr val="101214"/>
                </a:solidFill>
                <a:effectLst/>
                <a:latin typeface="+mn-ea"/>
                <a:cs typeface="宋体" panose="02010600030101010101" pitchFamily="2" charset="-122"/>
              </a:rPr>
              <a:t>        </a:t>
            </a:r>
            <a:r>
              <a:rPr lang="en-US" altLang="zh-CN" sz="1600" dirty="0" err="1">
                <a:solidFill>
                  <a:srgbClr val="101214"/>
                </a:solidFill>
                <a:effectLst/>
                <a:latin typeface="+mn-ea"/>
                <a:cs typeface="宋体" panose="02010600030101010101" pitchFamily="2" charset="-122"/>
              </a:rPr>
              <a:t>tcp_sock_accept</a:t>
            </a:r>
            <a:r>
              <a:rPr lang="zh-CN" altLang="zh-CN" sz="1600" dirty="0">
                <a:solidFill>
                  <a:srgbClr val="101214"/>
                </a:solidFill>
                <a:effectLst/>
                <a:latin typeface="+mn-ea"/>
                <a:cs typeface="宋体" panose="02010600030101010101" pitchFamily="2" charset="-122"/>
              </a:rPr>
              <a:t>函数负责实现服务器的一方等待并接受连接。具体来说</a:t>
            </a:r>
            <a:r>
              <a:rPr lang="zh-CN" altLang="en-US" sz="1600" dirty="0">
                <a:solidFill>
                  <a:srgbClr val="101214"/>
                </a:solidFill>
                <a:effectLst/>
                <a:latin typeface="+mn-ea"/>
                <a:cs typeface="宋体" panose="02010600030101010101" pitchFamily="2" charset="-122"/>
              </a:rPr>
              <a:t>，</a:t>
            </a:r>
            <a:r>
              <a:rPr lang="zh-CN" altLang="zh-CN" sz="1600" dirty="0">
                <a:solidFill>
                  <a:srgbClr val="101214"/>
                </a:solidFill>
                <a:effectLst/>
                <a:latin typeface="+mn-ea"/>
                <a:cs typeface="宋体" panose="02010600030101010101" pitchFamily="2" charset="-122"/>
              </a:rPr>
              <a:t>如果没有成功连接的</a:t>
            </a:r>
            <a:r>
              <a:rPr lang="en-US" altLang="zh-CN" sz="1600" dirty="0">
                <a:solidFill>
                  <a:srgbClr val="101214"/>
                </a:solidFill>
                <a:effectLst/>
                <a:latin typeface="+mn-ea"/>
                <a:cs typeface="宋体" panose="02010600030101010101" pitchFamily="2" charset="-122"/>
              </a:rPr>
              <a:t> socket</a:t>
            </a:r>
            <a:r>
              <a:rPr lang="zh-CN" altLang="en-US" sz="1600" dirty="0">
                <a:solidFill>
                  <a:srgbClr val="101214"/>
                </a:solidFill>
                <a:effectLst/>
                <a:latin typeface="+mn-ea"/>
                <a:cs typeface="宋体" panose="02010600030101010101" pitchFamily="2" charset="-122"/>
              </a:rPr>
              <a:t>，</a:t>
            </a:r>
            <a:r>
              <a:rPr lang="zh-CN" altLang="zh-CN" sz="1600" dirty="0">
                <a:solidFill>
                  <a:srgbClr val="101214"/>
                </a:solidFill>
                <a:effectLst/>
                <a:latin typeface="+mn-ea"/>
                <a:cs typeface="宋体" panose="02010600030101010101" pitchFamily="2" charset="-122"/>
              </a:rPr>
              <a:t>即</a:t>
            </a:r>
            <a:r>
              <a:rPr lang="en-US" altLang="zh-CN" sz="1600" dirty="0">
                <a:solidFill>
                  <a:srgbClr val="101214"/>
                </a:solidFill>
                <a:effectLst/>
                <a:latin typeface="+mn-ea"/>
                <a:cs typeface="宋体" panose="02010600030101010101" pitchFamily="2" charset="-122"/>
              </a:rPr>
              <a:t> </a:t>
            </a:r>
            <a:r>
              <a:rPr lang="en-US" altLang="zh-CN" sz="1600" dirty="0" err="1">
                <a:solidFill>
                  <a:srgbClr val="FF0000"/>
                </a:solidFill>
                <a:effectLst/>
                <a:latin typeface="+mn-ea"/>
                <a:cs typeface="宋体" panose="02010600030101010101" pitchFamily="2" charset="-122"/>
              </a:rPr>
              <a:t>accept_queue</a:t>
            </a:r>
            <a:r>
              <a:rPr lang="en-US" altLang="zh-CN" sz="1600" dirty="0">
                <a:solidFill>
                  <a:srgbClr val="FF0000"/>
                </a:solidFill>
                <a:effectLst/>
                <a:latin typeface="+mn-ea"/>
                <a:cs typeface="宋体" panose="02010600030101010101" pitchFamily="2" charset="-122"/>
              </a:rPr>
              <a:t> </a:t>
            </a:r>
            <a:r>
              <a:rPr lang="zh-CN" altLang="zh-CN" sz="1600" dirty="0">
                <a:solidFill>
                  <a:srgbClr val="FF0000"/>
                </a:solidFill>
                <a:effectLst/>
                <a:latin typeface="+mn-ea"/>
                <a:cs typeface="宋体" panose="02010600030101010101" pitchFamily="2" charset="-122"/>
              </a:rPr>
              <a:t>为空</a:t>
            </a:r>
            <a:r>
              <a:rPr lang="zh-CN" altLang="en-US" sz="1600" dirty="0">
                <a:solidFill>
                  <a:srgbClr val="FF0000"/>
                </a:solidFill>
                <a:effectLst/>
                <a:latin typeface="+mn-ea"/>
                <a:cs typeface="宋体" panose="02010600030101010101" pitchFamily="2" charset="-122"/>
              </a:rPr>
              <a:t>，</a:t>
            </a:r>
            <a:r>
              <a:rPr lang="zh-CN" altLang="zh-CN" sz="1600" dirty="0">
                <a:solidFill>
                  <a:srgbClr val="FF0000"/>
                </a:solidFill>
                <a:effectLst/>
                <a:latin typeface="+mn-ea"/>
                <a:cs typeface="宋体" panose="02010600030101010101" pitchFamily="2" charset="-122"/>
              </a:rPr>
              <a:t>阻塞等待</a:t>
            </a:r>
            <a:r>
              <a:rPr lang="zh-CN" altLang="zh-CN" sz="1600" dirty="0">
                <a:solidFill>
                  <a:srgbClr val="101214"/>
                </a:solidFill>
                <a:effectLst/>
                <a:latin typeface="+mn-ea"/>
                <a:cs typeface="宋体" panose="02010600030101010101" pitchFamily="2" charset="-122"/>
              </a:rPr>
              <a:t>。否则</a:t>
            </a:r>
            <a:r>
              <a:rPr lang="zh-CN" altLang="en-US" sz="1600" dirty="0">
                <a:solidFill>
                  <a:srgbClr val="101214"/>
                </a:solidFill>
                <a:effectLst/>
                <a:latin typeface="+mn-ea"/>
                <a:cs typeface="宋体" panose="02010600030101010101" pitchFamily="2" charset="-122"/>
              </a:rPr>
              <a:t>，</a:t>
            </a:r>
            <a:r>
              <a:rPr lang="zh-CN" altLang="zh-CN" sz="1600" dirty="0">
                <a:solidFill>
                  <a:srgbClr val="101214"/>
                </a:solidFill>
                <a:effectLst/>
                <a:latin typeface="+mn-ea"/>
                <a:cs typeface="宋体" panose="02010600030101010101" pitchFamily="2" charset="-122"/>
              </a:rPr>
              <a:t>若</a:t>
            </a:r>
            <a:r>
              <a:rPr lang="en-US" altLang="zh-CN" sz="1600" dirty="0" err="1">
                <a:solidFill>
                  <a:srgbClr val="101214"/>
                </a:solidFill>
                <a:effectLst/>
                <a:latin typeface="+mn-ea"/>
                <a:cs typeface="宋体" panose="02010600030101010101" pitchFamily="2" charset="-122"/>
              </a:rPr>
              <a:t>accept_queue</a:t>
            </a:r>
            <a:r>
              <a:rPr lang="zh-CN" altLang="zh-CN" sz="1600" dirty="0">
                <a:solidFill>
                  <a:srgbClr val="101214"/>
                </a:solidFill>
                <a:effectLst/>
                <a:latin typeface="+mn-ea"/>
                <a:cs typeface="宋体" panose="02010600030101010101" pitchFamily="2" charset="-122"/>
              </a:rPr>
              <a:t>非空</a:t>
            </a:r>
            <a:r>
              <a:rPr lang="zh-CN" altLang="en-US" sz="1600" dirty="0">
                <a:solidFill>
                  <a:srgbClr val="101214"/>
                </a:solidFill>
                <a:effectLst/>
                <a:latin typeface="+mn-ea"/>
                <a:cs typeface="宋体" panose="02010600030101010101" pitchFamily="2" charset="-122"/>
              </a:rPr>
              <a:t>，</a:t>
            </a:r>
            <a:r>
              <a:rPr lang="zh-CN" altLang="zh-CN" sz="1600" dirty="0">
                <a:solidFill>
                  <a:srgbClr val="101214"/>
                </a:solidFill>
                <a:effectLst/>
                <a:latin typeface="+mn-ea"/>
                <a:cs typeface="宋体" panose="02010600030101010101" pitchFamily="2" charset="-122"/>
              </a:rPr>
              <a:t>则</a:t>
            </a:r>
            <a:r>
              <a:rPr lang="zh-CN" altLang="zh-CN" sz="1600" dirty="0">
                <a:solidFill>
                  <a:srgbClr val="FF0000"/>
                </a:solidFill>
                <a:effectLst/>
                <a:latin typeface="+mn-ea"/>
                <a:cs typeface="宋体" panose="02010600030101010101" pitchFamily="2" charset="-122"/>
              </a:rPr>
              <a:t>取出队列中第一个</a:t>
            </a:r>
            <a:r>
              <a:rPr lang="en-US" altLang="zh-CN" sz="1600" dirty="0" err="1">
                <a:solidFill>
                  <a:srgbClr val="FF0000"/>
                </a:solidFill>
                <a:effectLst/>
                <a:latin typeface="+mn-ea"/>
                <a:cs typeface="宋体" panose="02010600030101010101" pitchFamily="2" charset="-122"/>
              </a:rPr>
              <a:t>tcp</a:t>
            </a:r>
            <a:r>
              <a:rPr lang="en-US" altLang="zh-CN" sz="1600" dirty="0">
                <a:solidFill>
                  <a:srgbClr val="FF0000"/>
                </a:solidFill>
                <a:effectLst/>
                <a:latin typeface="+mn-ea"/>
                <a:cs typeface="宋体" panose="02010600030101010101" pitchFamily="2" charset="-122"/>
              </a:rPr>
              <a:t> sock </a:t>
            </a:r>
            <a:r>
              <a:rPr lang="zh-CN" altLang="zh-CN" sz="1600" dirty="0">
                <a:solidFill>
                  <a:srgbClr val="FF0000"/>
                </a:solidFill>
                <a:effectLst/>
                <a:latin typeface="+mn-ea"/>
                <a:cs typeface="宋体" panose="02010600030101010101" pitchFamily="2" charset="-122"/>
              </a:rPr>
              <a:t>并</a:t>
            </a:r>
            <a:r>
              <a:rPr lang="en-US" altLang="zh-CN" sz="1600" dirty="0">
                <a:solidFill>
                  <a:srgbClr val="FF0000"/>
                </a:solidFill>
                <a:effectLst/>
                <a:latin typeface="+mn-ea"/>
                <a:cs typeface="宋体" panose="02010600030101010101" pitchFamily="2" charset="-122"/>
              </a:rPr>
              <a:t>accept</a:t>
            </a:r>
            <a:r>
              <a:rPr lang="zh-CN" altLang="zh-CN" sz="1600" dirty="0">
                <a:solidFill>
                  <a:srgbClr val="101214"/>
                </a:solidFill>
                <a:effectLst/>
                <a:latin typeface="+mn-ea"/>
                <a:cs typeface="宋体" panose="02010600030101010101" pitchFamily="2" charset="-122"/>
              </a:rPr>
              <a:t>。</a:t>
            </a:r>
            <a:endParaRPr lang="zh-CN" altLang="zh-CN" sz="1600" dirty="0">
              <a:solidFill>
                <a:srgbClr val="00000A"/>
              </a:solidFill>
              <a:effectLst/>
              <a:latin typeface="+mn-ea"/>
              <a:cs typeface="宋体" panose="02010600030101010101" pitchFamily="2" charset="-122"/>
            </a:endParaRPr>
          </a:p>
          <a:p>
            <a:endParaRPr lang="zh-CN" altLang="en-US" dirty="0"/>
          </a:p>
        </p:txBody>
      </p:sp>
      <p:sp>
        <p:nvSpPr>
          <p:cNvPr id="5" name="文本框 4">
            <a:extLst>
              <a:ext uri="{FF2B5EF4-FFF2-40B4-BE49-F238E27FC236}">
                <a16:creationId xmlns:a16="http://schemas.microsoft.com/office/drawing/2014/main" id="{E09BFEA5-709A-11FC-FF99-78F959430C8B}"/>
              </a:ext>
            </a:extLst>
          </p:cNvPr>
          <p:cNvSpPr txBox="1"/>
          <p:nvPr/>
        </p:nvSpPr>
        <p:spPr>
          <a:xfrm>
            <a:off x="754684" y="3692214"/>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3.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等待并接受连接</a:t>
            </a:r>
          </a:p>
        </p:txBody>
      </p:sp>
      <p:sp>
        <p:nvSpPr>
          <p:cNvPr id="8" name="文本框 7">
            <a:extLst>
              <a:ext uri="{FF2B5EF4-FFF2-40B4-BE49-F238E27FC236}">
                <a16:creationId xmlns:a16="http://schemas.microsoft.com/office/drawing/2014/main" id="{3295E525-1F3E-7A4B-BF86-41C8F3169BAC}"/>
              </a:ext>
            </a:extLst>
          </p:cNvPr>
          <p:cNvSpPr txBox="1"/>
          <p:nvPr/>
        </p:nvSpPr>
        <p:spPr>
          <a:xfrm>
            <a:off x="754684" y="4657986"/>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4.    </a:t>
            </a:r>
            <a:r>
              <a:rPr lang="zh-CN" altLang="en-US" sz="2000" b="1" dirty="0">
                <a:solidFill>
                  <a:srgbClr val="000000"/>
                </a:solidFill>
                <a:latin typeface="Arial"/>
                <a:ea typeface="微软雅黑"/>
              </a:rPr>
              <a:t>关闭连接</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9" name="文本框 8">
            <a:extLst>
              <a:ext uri="{FF2B5EF4-FFF2-40B4-BE49-F238E27FC236}">
                <a16:creationId xmlns:a16="http://schemas.microsoft.com/office/drawing/2014/main" id="{127ACDBE-F18A-6ED6-2FC5-7E98679615B1}"/>
              </a:ext>
            </a:extLst>
          </p:cNvPr>
          <p:cNvSpPr txBox="1"/>
          <p:nvPr/>
        </p:nvSpPr>
        <p:spPr>
          <a:xfrm>
            <a:off x="1116376" y="4962099"/>
            <a:ext cx="10659613" cy="1631216"/>
          </a:xfrm>
          <a:prstGeom prst="rect">
            <a:avLst/>
          </a:prstGeom>
          <a:noFill/>
        </p:spPr>
        <p:txBody>
          <a:bodyPr wrap="square" rtlCol="0">
            <a:spAutoFit/>
          </a:bodyPr>
          <a:lstStyle/>
          <a:p>
            <a:pPr>
              <a:defRPr/>
            </a:pP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        </a:t>
            </a:r>
            <a:r>
              <a:rPr lang="en-US" altLang="zh-CN" sz="1600" dirty="0" err="1">
                <a:solidFill>
                  <a:srgbClr val="101214"/>
                </a:solidFill>
                <a:effectLst/>
                <a:latin typeface="+mn-ea"/>
                <a:cs typeface="宋体" panose="02010600030101010101" pitchFamily="2" charset="-122"/>
              </a:rPr>
              <a:t>tcp_sock_close</a:t>
            </a:r>
            <a:r>
              <a:rPr lang="zh-CN" altLang="en-US" sz="1600" dirty="0">
                <a:solidFill>
                  <a:srgbClr val="101214"/>
                </a:solidFill>
                <a:effectLst/>
                <a:latin typeface="+mn-ea"/>
                <a:cs typeface="宋体" panose="02010600030101010101" pitchFamily="2" charset="-122"/>
              </a:rPr>
              <a:t>函数负责完成主动断开和被动断开连接。</a:t>
            </a:r>
          </a:p>
          <a:p>
            <a:pPr>
              <a:defRPr/>
            </a:pPr>
            <a:r>
              <a:rPr lang="zh-CN" altLang="en-US" sz="1600" dirty="0">
                <a:solidFill>
                  <a:srgbClr val="101214"/>
                </a:solidFill>
                <a:effectLst/>
                <a:latin typeface="+mn-ea"/>
                <a:cs typeface="宋体" panose="02010600030101010101" pitchFamily="2" charset="-122"/>
              </a:rPr>
              <a:t>       因此需要分两种情况处理。如果当前是 </a:t>
            </a:r>
            <a:r>
              <a:rPr lang="en-US" altLang="zh-CN" sz="1600" dirty="0">
                <a:solidFill>
                  <a:srgbClr val="101214"/>
                </a:solidFill>
                <a:effectLst/>
                <a:latin typeface="+mn-ea"/>
                <a:cs typeface="宋体" panose="02010600030101010101" pitchFamily="2" charset="-122"/>
              </a:rPr>
              <a:t>ESTABLISHED </a:t>
            </a:r>
            <a:r>
              <a:rPr lang="zh-CN" altLang="en-US" sz="1600" dirty="0">
                <a:solidFill>
                  <a:srgbClr val="101214"/>
                </a:solidFill>
                <a:effectLst/>
                <a:latin typeface="+mn-ea"/>
                <a:cs typeface="宋体" panose="02010600030101010101" pitchFamily="2" charset="-122"/>
              </a:rPr>
              <a:t>或者</a:t>
            </a:r>
            <a:r>
              <a:rPr lang="en-US" altLang="zh-CN" sz="1600" dirty="0">
                <a:solidFill>
                  <a:srgbClr val="101214"/>
                </a:solidFill>
                <a:effectLst/>
                <a:latin typeface="+mn-ea"/>
                <a:cs typeface="宋体" panose="02010600030101010101" pitchFamily="2" charset="-122"/>
              </a:rPr>
              <a:t>SYN_RECV</a:t>
            </a:r>
            <a:r>
              <a:rPr lang="zh-CN" altLang="en-US" sz="1600" dirty="0">
                <a:solidFill>
                  <a:srgbClr val="101214"/>
                </a:solidFill>
                <a:effectLst/>
                <a:latin typeface="+mn-ea"/>
                <a:cs typeface="宋体" panose="02010600030101010101" pitchFamily="2" charset="-122"/>
              </a:rPr>
              <a:t>状态，此时为</a:t>
            </a:r>
            <a:r>
              <a:rPr lang="zh-CN" altLang="en-US" sz="1600" dirty="0">
                <a:solidFill>
                  <a:srgbClr val="FF0000"/>
                </a:solidFill>
                <a:effectLst/>
                <a:latin typeface="+mn-ea"/>
                <a:cs typeface="宋体" panose="02010600030101010101" pitchFamily="2" charset="-122"/>
              </a:rPr>
              <a:t>主动断开连接</a:t>
            </a:r>
            <a:r>
              <a:rPr lang="zh-CN" altLang="en-US" sz="1600" dirty="0">
                <a:solidFill>
                  <a:srgbClr val="101214"/>
                </a:solidFill>
                <a:effectLst/>
                <a:latin typeface="+mn-ea"/>
                <a:cs typeface="宋体" panose="02010600030101010101" pitchFamily="2" charset="-122"/>
              </a:rPr>
              <a:t>，向对方</a:t>
            </a:r>
            <a:r>
              <a:rPr lang="zh-CN" altLang="en-US" sz="1600" dirty="0">
                <a:solidFill>
                  <a:srgbClr val="FF0000"/>
                </a:solidFill>
                <a:effectLst/>
                <a:latin typeface="+mn-ea"/>
                <a:cs typeface="宋体" panose="02010600030101010101" pitchFamily="2" charset="-122"/>
              </a:rPr>
              <a:t>发送 </a:t>
            </a:r>
            <a:r>
              <a:rPr lang="en-US" altLang="zh-CN" sz="1600" dirty="0">
                <a:solidFill>
                  <a:srgbClr val="FF0000"/>
                </a:solidFill>
                <a:effectLst/>
                <a:latin typeface="+mn-ea"/>
                <a:cs typeface="宋体" panose="02010600030101010101" pitchFamily="2" charset="-122"/>
              </a:rPr>
              <a:t>FIN </a:t>
            </a:r>
            <a:r>
              <a:rPr lang="zh-CN" altLang="en-US" sz="1600" dirty="0">
                <a:solidFill>
                  <a:srgbClr val="FF0000"/>
                </a:solidFill>
                <a:effectLst/>
                <a:latin typeface="+mn-ea"/>
                <a:cs typeface="宋体" panose="02010600030101010101" pitchFamily="2" charset="-122"/>
              </a:rPr>
              <a:t>和 </a:t>
            </a:r>
            <a:r>
              <a:rPr lang="en-US" altLang="zh-CN" sz="1600" dirty="0">
                <a:solidFill>
                  <a:srgbClr val="FF0000"/>
                </a:solidFill>
                <a:effectLst/>
                <a:latin typeface="+mn-ea"/>
                <a:cs typeface="宋体" panose="02010600030101010101" pitchFamily="2" charset="-122"/>
              </a:rPr>
              <a:t>ACK </a:t>
            </a:r>
            <a:r>
              <a:rPr lang="zh-CN" altLang="en-US" sz="1600" dirty="0">
                <a:solidFill>
                  <a:srgbClr val="FF0000"/>
                </a:solidFill>
                <a:effectLst/>
                <a:latin typeface="+mn-ea"/>
                <a:cs typeface="宋体" panose="02010600030101010101" pitchFamily="2" charset="-122"/>
              </a:rPr>
              <a:t>信号</a:t>
            </a:r>
            <a:r>
              <a:rPr lang="zh-CN" altLang="en-US" sz="1600" dirty="0">
                <a:solidFill>
                  <a:srgbClr val="101214"/>
                </a:solidFill>
                <a:effectLst/>
                <a:latin typeface="+mn-ea"/>
                <a:cs typeface="宋体" panose="02010600030101010101" pitchFamily="2" charset="-122"/>
              </a:rPr>
              <a:t>，并</a:t>
            </a:r>
            <a:r>
              <a:rPr lang="zh-CN" altLang="en-US" sz="1600" dirty="0">
                <a:solidFill>
                  <a:srgbClr val="FF0000"/>
                </a:solidFill>
                <a:effectLst/>
                <a:latin typeface="+mn-ea"/>
                <a:cs typeface="宋体" panose="02010600030101010101" pitchFamily="2" charset="-122"/>
              </a:rPr>
              <a:t>转到 </a:t>
            </a:r>
            <a:r>
              <a:rPr lang="en-US" altLang="zh-CN" sz="1600" dirty="0">
                <a:solidFill>
                  <a:srgbClr val="FF0000"/>
                </a:solidFill>
                <a:effectLst/>
                <a:latin typeface="+mn-ea"/>
                <a:cs typeface="宋体" panose="02010600030101010101" pitchFamily="2" charset="-122"/>
              </a:rPr>
              <a:t>FIN_WAIT_1 </a:t>
            </a:r>
            <a:r>
              <a:rPr lang="zh-CN" altLang="en-US" sz="1600" dirty="0">
                <a:solidFill>
                  <a:srgbClr val="FF0000"/>
                </a:solidFill>
                <a:effectLst/>
                <a:latin typeface="+mn-ea"/>
                <a:cs typeface="宋体" panose="02010600030101010101" pitchFamily="2" charset="-122"/>
              </a:rPr>
              <a:t>状态</a:t>
            </a:r>
            <a:r>
              <a:rPr lang="zh-CN" altLang="en-US" sz="1600" dirty="0">
                <a:solidFill>
                  <a:srgbClr val="101214"/>
                </a:solidFill>
                <a:effectLst/>
                <a:latin typeface="+mn-ea"/>
                <a:cs typeface="宋体" panose="02010600030101010101" pitchFamily="2" charset="-122"/>
              </a:rPr>
              <a:t>；如果当前是 </a:t>
            </a:r>
            <a:r>
              <a:rPr lang="en-US" altLang="zh-CN" sz="1600" dirty="0">
                <a:solidFill>
                  <a:srgbClr val="101214"/>
                </a:solidFill>
                <a:effectLst/>
                <a:latin typeface="+mn-ea"/>
                <a:cs typeface="宋体" panose="02010600030101010101" pitchFamily="2" charset="-122"/>
              </a:rPr>
              <a:t>CLOSE_WAIT </a:t>
            </a:r>
            <a:r>
              <a:rPr lang="zh-CN" altLang="en-US" sz="1600" dirty="0">
                <a:solidFill>
                  <a:srgbClr val="101214"/>
                </a:solidFill>
                <a:effectLst/>
                <a:latin typeface="+mn-ea"/>
                <a:cs typeface="宋体" panose="02010600030101010101" pitchFamily="2" charset="-122"/>
              </a:rPr>
              <a:t>状态，此时为</a:t>
            </a:r>
            <a:r>
              <a:rPr lang="zh-CN" altLang="en-US" sz="1600" dirty="0">
                <a:solidFill>
                  <a:srgbClr val="FF0000"/>
                </a:solidFill>
                <a:effectLst/>
                <a:latin typeface="+mn-ea"/>
                <a:cs typeface="宋体" panose="02010600030101010101" pitchFamily="2" charset="-122"/>
              </a:rPr>
              <a:t>被动方断开连接</a:t>
            </a:r>
            <a:r>
              <a:rPr lang="zh-CN" altLang="en-US" sz="1600" dirty="0">
                <a:solidFill>
                  <a:srgbClr val="101214"/>
                </a:solidFill>
                <a:effectLst/>
                <a:latin typeface="+mn-ea"/>
                <a:cs typeface="宋体" panose="02010600030101010101" pitchFamily="2" charset="-122"/>
              </a:rPr>
              <a:t>，向对方</a:t>
            </a:r>
            <a:r>
              <a:rPr lang="zh-CN" altLang="en-US" sz="1600" dirty="0">
                <a:solidFill>
                  <a:srgbClr val="FF0000"/>
                </a:solidFill>
                <a:effectLst/>
                <a:latin typeface="+mn-ea"/>
                <a:cs typeface="宋体" panose="02010600030101010101" pitchFamily="2" charset="-122"/>
              </a:rPr>
              <a:t>发送 </a:t>
            </a:r>
            <a:r>
              <a:rPr lang="en-US" altLang="zh-CN" sz="1600" dirty="0">
                <a:solidFill>
                  <a:srgbClr val="FF0000"/>
                </a:solidFill>
                <a:effectLst/>
                <a:latin typeface="+mn-ea"/>
                <a:cs typeface="宋体" panose="02010600030101010101" pitchFamily="2" charset="-122"/>
              </a:rPr>
              <a:t>FIN </a:t>
            </a:r>
            <a:r>
              <a:rPr lang="zh-CN" altLang="en-US" sz="1600" dirty="0">
                <a:solidFill>
                  <a:srgbClr val="FF0000"/>
                </a:solidFill>
                <a:effectLst/>
                <a:latin typeface="+mn-ea"/>
                <a:cs typeface="宋体" panose="02010600030101010101" pitchFamily="2" charset="-122"/>
              </a:rPr>
              <a:t>和 </a:t>
            </a:r>
            <a:r>
              <a:rPr lang="en-US" altLang="zh-CN" sz="1600" dirty="0">
                <a:solidFill>
                  <a:srgbClr val="FF0000"/>
                </a:solidFill>
                <a:effectLst/>
                <a:latin typeface="+mn-ea"/>
                <a:cs typeface="宋体" panose="02010600030101010101" pitchFamily="2" charset="-122"/>
              </a:rPr>
              <a:t>ACK </a:t>
            </a:r>
            <a:r>
              <a:rPr lang="zh-CN" altLang="en-US" sz="1600" dirty="0">
                <a:solidFill>
                  <a:srgbClr val="FF0000"/>
                </a:solidFill>
                <a:effectLst/>
                <a:latin typeface="+mn-ea"/>
                <a:cs typeface="宋体" panose="02010600030101010101" pitchFamily="2" charset="-122"/>
              </a:rPr>
              <a:t>信号，</a:t>
            </a:r>
            <a:r>
              <a:rPr lang="zh-CN" altLang="en-US" sz="1600" dirty="0">
                <a:effectLst/>
                <a:latin typeface="+mn-ea"/>
                <a:cs typeface="宋体" panose="02010600030101010101" pitchFamily="2" charset="-122"/>
              </a:rPr>
              <a:t>并</a:t>
            </a:r>
            <a:r>
              <a:rPr lang="zh-CN" altLang="en-US" sz="1600" dirty="0">
                <a:solidFill>
                  <a:srgbClr val="FF0000"/>
                </a:solidFill>
                <a:effectLst/>
                <a:latin typeface="+mn-ea"/>
                <a:cs typeface="宋体" panose="02010600030101010101" pitchFamily="2" charset="-122"/>
              </a:rPr>
              <a:t>转到 </a:t>
            </a:r>
            <a:r>
              <a:rPr lang="en-US" altLang="zh-CN" sz="1600" dirty="0">
                <a:solidFill>
                  <a:srgbClr val="FF0000"/>
                </a:solidFill>
                <a:effectLst/>
                <a:latin typeface="+mn-ea"/>
                <a:cs typeface="宋体" panose="02010600030101010101" pitchFamily="2" charset="-122"/>
              </a:rPr>
              <a:t>LAST_ACK </a:t>
            </a:r>
            <a:r>
              <a:rPr lang="zh-CN" altLang="en-US" sz="1600" dirty="0">
                <a:solidFill>
                  <a:srgbClr val="FF0000"/>
                </a:solidFill>
                <a:effectLst/>
                <a:latin typeface="+mn-ea"/>
                <a:cs typeface="宋体" panose="02010600030101010101" pitchFamily="2" charset="-122"/>
              </a:rPr>
              <a:t>状态</a:t>
            </a:r>
            <a:r>
              <a:rPr lang="zh-CN" altLang="en-US" sz="1600" dirty="0">
                <a:solidFill>
                  <a:srgbClr val="101214"/>
                </a:solidFill>
                <a:effectLst/>
                <a:latin typeface="+mn-ea"/>
                <a:cs typeface="宋体" panose="02010600030101010101" pitchFamily="2" charset="-122"/>
              </a:rPr>
              <a:t>。最后，如果为</a:t>
            </a:r>
            <a:r>
              <a:rPr lang="zh-CN" altLang="en-US" sz="1600" dirty="0">
                <a:solidFill>
                  <a:srgbClr val="FF0000"/>
                </a:solidFill>
                <a:effectLst/>
                <a:latin typeface="+mn-ea"/>
                <a:cs typeface="宋体" panose="02010600030101010101" pitchFamily="2" charset="-122"/>
              </a:rPr>
              <a:t>其他状态，则直接断开连接</a:t>
            </a:r>
            <a:r>
              <a:rPr lang="zh-CN" altLang="en-US" sz="1600" dirty="0">
                <a:solidFill>
                  <a:srgbClr val="101214"/>
                </a:solidFill>
                <a:effectLst/>
                <a:latin typeface="+mn-ea"/>
                <a:cs typeface="宋体" panose="02010600030101010101" pitchFamily="2" charset="-122"/>
              </a:rPr>
              <a:t>，把状态改为</a:t>
            </a:r>
            <a:r>
              <a:rPr lang="en-US" altLang="zh-CN" sz="1600" dirty="0">
                <a:solidFill>
                  <a:srgbClr val="101214"/>
                </a:solidFill>
                <a:effectLst/>
                <a:latin typeface="+mn-ea"/>
                <a:cs typeface="宋体" panose="02010600030101010101" pitchFamily="2" charset="-122"/>
              </a:rPr>
              <a:t>CLOSED</a:t>
            </a:r>
            <a:r>
              <a:rPr lang="zh-CN" altLang="en-US" sz="1600" dirty="0">
                <a:solidFill>
                  <a:srgbClr val="101214"/>
                </a:solidFill>
                <a:effectLst/>
                <a:latin typeface="+mn-ea"/>
                <a:cs typeface="宋体" panose="02010600030101010101" pitchFamily="2" charset="-122"/>
              </a:rPr>
              <a:t>，并释放资源即可。</a:t>
            </a:r>
            <a:r>
              <a:rPr lang="en-US" altLang="zh-CN" sz="1600" dirty="0">
                <a:solidFill>
                  <a:srgbClr val="101214"/>
                </a:solidFill>
                <a:effectLst/>
                <a:latin typeface="+mn-ea"/>
                <a:cs typeface="宋体" panose="02010600030101010101" pitchFamily="2" charset="-122"/>
              </a:rPr>
              <a:t>(</a:t>
            </a:r>
            <a:r>
              <a:rPr lang="zh-CN" altLang="en-US" sz="1600" dirty="0">
                <a:solidFill>
                  <a:srgbClr val="101214"/>
                </a:solidFill>
                <a:effectLst/>
                <a:latin typeface="+mn-ea"/>
                <a:cs typeface="宋体" panose="02010600030101010101" pitchFamily="2" charset="-122"/>
              </a:rPr>
              <a:t>具体状态转移图会在后面给出</a:t>
            </a:r>
            <a:r>
              <a:rPr lang="en-US" altLang="zh-CN" sz="1600" dirty="0">
                <a:solidFill>
                  <a:srgbClr val="101214"/>
                </a:solidFill>
                <a:effectLst/>
                <a:latin typeface="+mn-ea"/>
                <a:cs typeface="宋体"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2656656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——socket</a:t>
            </a:r>
            <a:r>
              <a:rPr lang="zh-CN" altLang="en-US" dirty="0"/>
              <a:t>连接管理</a:t>
            </a:r>
          </a:p>
        </p:txBody>
      </p:sp>
      <p:sp>
        <p:nvSpPr>
          <p:cNvPr id="17" name="文本框 16">
            <a:extLst>
              <a:ext uri="{FF2B5EF4-FFF2-40B4-BE49-F238E27FC236}">
                <a16:creationId xmlns:a16="http://schemas.microsoft.com/office/drawing/2014/main" id="{39F07ED0-AE88-EB19-A692-92171DF79D07}"/>
              </a:ext>
            </a:extLst>
          </p:cNvPr>
          <p:cNvSpPr txBox="1"/>
          <p:nvPr/>
        </p:nvSpPr>
        <p:spPr>
          <a:xfrm>
            <a:off x="488829" y="1591086"/>
            <a:ext cx="11213019" cy="2941959"/>
          </a:xfrm>
          <a:prstGeom prst="rect">
            <a:avLst/>
          </a:prstGeom>
          <a:noFill/>
        </p:spPr>
        <p:txBody>
          <a:bodyPr wrap="square" rtlCol="0">
            <a:spAutoFit/>
          </a:bodyPr>
          <a:lstStyle/>
          <a:p>
            <a:pPr marL="685800" indent="304800" algn="l">
              <a:lnSpc>
                <a:spcPct val="150000"/>
              </a:lnSpc>
              <a:spcBef>
                <a:spcPts val="600"/>
              </a:spcBef>
              <a:spcAft>
                <a:spcPts val="600"/>
              </a:spcAft>
            </a:pPr>
            <a:r>
              <a:rPr lang="en-US" altLang="zh-CN" sz="1600" dirty="0">
                <a:solidFill>
                  <a:srgbClr val="101214"/>
                </a:solidFill>
                <a:effectLst/>
                <a:latin typeface="+mn-ea"/>
                <a:cs typeface="宋体" panose="02010600030101010101" pitchFamily="2" charset="-122"/>
              </a:rPr>
              <a:t>  </a:t>
            </a:r>
            <a:r>
              <a:rPr lang="en-US" altLang="zh-CN" sz="1600" dirty="0" err="1">
                <a:solidFill>
                  <a:srgbClr val="101214"/>
                </a:solidFill>
                <a:effectLst/>
                <a:latin typeface="+mn-ea"/>
                <a:cs typeface="宋体" panose="02010600030101010101" pitchFamily="2" charset="-122"/>
              </a:rPr>
              <a:t>tcp_sock_read</a:t>
            </a:r>
            <a:r>
              <a:rPr lang="zh-CN" altLang="zh-CN" sz="1600" dirty="0">
                <a:solidFill>
                  <a:srgbClr val="101214"/>
                </a:solidFill>
                <a:effectLst/>
                <a:latin typeface="+mn-ea"/>
                <a:cs typeface="宋体" panose="02010600030101010101" pitchFamily="2" charset="-122"/>
              </a:rPr>
              <a:t>函数用于用户进程读取缓存区数据。首先判断缓存区是否有数据可读</a:t>
            </a:r>
            <a:r>
              <a:rPr lang="zh-CN" altLang="en-US" sz="1600" dirty="0">
                <a:solidFill>
                  <a:srgbClr val="101214"/>
                </a:solidFill>
                <a:effectLst/>
                <a:latin typeface="+mn-ea"/>
                <a:cs typeface="宋体" panose="02010600030101010101" pitchFamily="2" charset="-122"/>
              </a:rPr>
              <a:t>，</a:t>
            </a:r>
            <a:r>
              <a:rPr lang="zh-CN" altLang="zh-CN" sz="1600" dirty="0">
                <a:solidFill>
                  <a:srgbClr val="FF0000"/>
                </a:solidFill>
                <a:effectLst/>
                <a:latin typeface="+mn-ea"/>
                <a:cs typeface="宋体" panose="02010600030101010101" pitchFamily="2" charset="-122"/>
              </a:rPr>
              <a:t>如果没有则挂起</a:t>
            </a:r>
            <a:r>
              <a:rPr lang="zh-CN" altLang="zh-CN" sz="1600" dirty="0">
                <a:solidFill>
                  <a:srgbClr val="101214"/>
                </a:solidFill>
                <a:effectLst/>
                <a:latin typeface="+mn-ea"/>
                <a:cs typeface="宋体" panose="02010600030101010101" pitchFamily="2" charset="-122"/>
              </a:rPr>
              <a:t>。这还需要</a:t>
            </a:r>
            <a:r>
              <a:rPr lang="zh-CN" altLang="zh-CN" sz="1600" dirty="0">
                <a:solidFill>
                  <a:srgbClr val="FF0000"/>
                </a:solidFill>
                <a:effectLst/>
                <a:latin typeface="+mn-ea"/>
                <a:cs typeface="宋体" panose="02010600030101010101" pitchFamily="2" charset="-122"/>
              </a:rPr>
              <a:t>判断</a:t>
            </a:r>
            <a:r>
              <a:rPr lang="en-US" altLang="zh-CN" sz="1600" dirty="0">
                <a:solidFill>
                  <a:srgbClr val="FF0000"/>
                </a:solidFill>
                <a:effectLst/>
                <a:latin typeface="+mn-ea"/>
                <a:cs typeface="宋体" panose="02010600030101010101" pitchFamily="2" charset="-122"/>
              </a:rPr>
              <a:t>TCP</a:t>
            </a:r>
            <a:r>
              <a:rPr lang="zh-CN" altLang="zh-CN" sz="1600" dirty="0">
                <a:solidFill>
                  <a:srgbClr val="FF0000"/>
                </a:solidFill>
                <a:effectLst/>
                <a:latin typeface="+mn-ea"/>
                <a:cs typeface="宋体" panose="02010600030101010101" pitchFamily="2" charset="-122"/>
              </a:rPr>
              <a:t>状态是否为</a:t>
            </a:r>
            <a:r>
              <a:rPr lang="en-US" altLang="zh-CN" sz="1600" dirty="0">
                <a:solidFill>
                  <a:srgbClr val="FF0000"/>
                </a:solidFill>
                <a:effectLst/>
                <a:latin typeface="+mn-ea"/>
                <a:cs typeface="宋体" panose="02010600030101010101" pitchFamily="2" charset="-122"/>
              </a:rPr>
              <a:t>CLOSE_WAIT</a:t>
            </a:r>
            <a:r>
              <a:rPr lang="zh-CN" altLang="en-US" sz="1600" dirty="0">
                <a:solidFill>
                  <a:srgbClr val="101214"/>
                </a:solidFill>
                <a:effectLst/>
                <a:latin typeface="+mn-ea"/>
                <a:cs typeface="宋体" panose="02010600030101010101" pitchFamily="2" charset="-122"/>
              </a:rPr>
              <a:t>，</a:t>
            </a:r>
            <a:r>
              <a:rPr lang="zh-CN" altLang="zh-CN" sz="1600" dirty="0">
                <a:solidFill>
                  <a:srgbClr val="101214"/>
                </a:solidFill>
                <a:effectLst/>
                <a:latin typeface="+mn-ea"/>
                <a:cs typeface="宋体" panose="02010600030101010101" pitchFamily="2" charset="-122"/>
              </a:rPr>
              <a:t>这是用于断开连接后让</a:t>
            </a:r>
            <a:r>
              <a:rPr lang="en-US" altLang="zh-CN" sz="1600" dirty="0">
                <a:solidFill>
                  <a:srgbClr val="101214"/>
                </a:solidFill>
                <a:effectLst/>
                <a:latin typeface="+mn-ea"/>
                <a:cs typeface="宋体" panose="02010600030101010101" pitchFamily="2" charset="-122"/>
              </a:rPr>
              <a:t> read </a:t>
            </a:r>
            <a:r>
              <a:rPr lang="zh-CN" altLang="zh-CN" sz="1600" dirty="0">
                <a:solidFill>
                  <a:srgbClr val="101214"/>
                </a:solidFill>
                <a:effectLst/>
                <a:latin typeface="+mn-ea"/>
                <a:cs typeface="宋体" panose="02010600030101010101" pitchFamily="2" charset="-122"/>
              </a:rPr>
              <a:t>函数返回 </a:t>
            </a:r>
            <a:r>
              <a:rPr lang="en-US" altLang="zh-CN" sz="1600" dirty="0">
                <a:solidFill>
                  <a:srgbClr val="101214"/>
                </a:solidFill>
                <a:effectLst/>
                <a:latin typeface="+mn-ea"/>
                <a:cs typeface="宋体" panose="02010600030101010101" pitchFamily="2" charset="-122"/>
              </a:rPr>
              <a:t>0</a:t>
            </a:r>
            <a:r>
              <a:rPr lang="zh-CN" altLang="zh-CN" sz="1600" dirty="0">
                <a:solidFill>
                  <a:srgbClr val="101214"/>
                </a:solidFill>
                <a:effectLst/>
                <a:latin typeface="+mn-ea"/>
                <a:cs typeface="宋体" panose="02010600030101010101" pitchFamily="2" charset="-122"/>
              </a:rPr>
              <a:t>。未断开连接则不能在缓存区空时返回</a:t>
            </a:r>
            <a:r>
              <a:rPr lang="en-US" altLang="zh-CN" sz="1600" dirty="0">
                <a:solidFill>
                  <a:srgbClr val="101214"/>
                </a:solidFill>
                <a:effectLst/>
                <a:latin typeface="+mn-ea"/>
                <a:cs typeface="宋体" panose="02010600030101010101" pitchFamily="2" charset="-122"/>
              </a:rPr>
              <a:t> 0</a:t>
            </a:r>
            <a:r>
              <a:rPr lang="zh-CN" altLang="en-US" sz="1600" dirty="0">
                <a:solidFill>
                  <a:srgbClr val="101214"/>
                </a:solidFill>
                <a:effectLst/>
                <a:latin typeface="+mn-ea"/>
                <a:cs typeface="宋体" panose="02010600030101010101" pitchFamily="2" charset="-122"/>
              </a:rPr>
              <a:t>，</a:t>
            </a:r>
            <a:r>
              <a:rPr lang="zh-CN" altLang="zh-CN" sz="1600" dirty="0">
                <a:solidFill>
                  <a:srgbClr val="101214"/>
                </a:solidFill>
                <a:effectLst/>
                <a:latin typeface="+mn-ea"/>
                <a:cs typeface="宋体" panose="02010600030101010101" pitchFamily="2" charset="-122"/>
              </a:rPr>
              <a:t>因为此时不清楚之后还会不会有数据到达</a:t>
            </a:r>
            <a:r>
              <a:rPr lang="zh-CN" altLang="en-US" sz="1600" dirty="0">
                <a:solidFill>
                  <a:srgbClr val="101214"/>
                </a:solidFill>
                <a:effectLst/>
                <a:latin typeface="+mn-ea"/>
                <a:cs typeface="宋体" panose="02010600030101010101" pitchFamily="2" charset="-122"/>
              </a:rPr>
              <a:t>，</a:t>
            </a:r>
            <a:r>
              <a:rPr lang="zh-CN" altLang="zh-CN" sz="1600" dirty="0">
                <a:solidFill>
                  <a:srgbClr val="FF0000"/>
                </a:solidFill>
                <a:effectLst/>
                <a:latin typeface="+mn-ea"/>
                <a:cs typeface="宋体" panose="02010600030101010101" pitchFamily="2" charset="-122"/>
              </a:rPr>
              <a:t>返回</a:t>
            </a:r>
            <a:r>
              <a:rPr lang="en-US" altLang="zh-CN" sz="1600" dirty="0">
                <a:solidFill>
                  <a:srgbClr val="FF0000"/>
                </a:solidFill>
                <a:effectLst/>
                <a:latin typeface="+mn-ea"/>
                <a:cs typeface="宋体" panose="02010600030101010101" pitchFamily="2" charset="-122"/>
              </a:rPr>
              <a:t> 0 </a:t>
            </a:r>
            <a:r>
              <a:rPr lang="zh-CN" altLang="zh-CN" sz="1600" dirty="0">
                <a:solidFill>
                  <a:srgbClr val="FF0000"/>
                </a:solidFill>
                <a:effectLst/>
                <a:latin typeface="+mn-ea"/>
                <a:cs typeface="宋体" panose="02010600030101010101" pitchFamily="2" charset="-122"/>
              </a:rPr>
              <a:t>意味着不再会有数据达到</a:t>
            </a:r>
            <a:r>
              <a:rPr lang="zh-CN" altLang="zh-CN" sz="1600" dirty="0">
                <a:solidFill>
                  <a:srgbClr val="101214"/>
                </a:solidFill>
                <a:effectLst/>
                <a:latin typeface="+mn-ea"/>
                <a:cs typeface="宋体" panose="02010600030101010101" pitchFamily="2" charset="-122"/>
              </a:rPr>
              <a:t>。</a:t>
            </a:r>
            <a:endParaRPr lang="zh-CN" altLang="zh-CN" sz="1600" dirty="0">
              <a:solidFill>
                <a:srgbClr val="00000A"/>
              </a:solidFill>
              <a:effectLst/>
              <a:latin typeface="+mn-ea"/>
              <a:cs typeface="宋体" panose="02010600030101010101" pitchFamily="2" charset="-122"/>
            </a:endParaRPr>
          </a:p>
          <a:p>
            <a:pPr marL="685800" indent="304800" algn="l">
              <a:lnSpc>
                <a:spcPct val="150000"/>
              </a:lnSpc>
              <a:spcBef>
                <a:spcPts val="600"/>
              </a:spcBef>
              <a:spcAft>
                <a:spcPts val="600"/>
              </a:spcAft>
            </a:pPr>
            <a:r>
              <a:rPr lang="zh-CN" altLang="zh-CN" sz="1600" dirty="0">
                <a:solidFill>
                  <a:srgbClr val="101214"/>
                </a:solidFill>
                <a:effectLst/>
                <a:latin typeface="+mn-ea"/>
                <a:cs typeface="宋体" panose="02010600030101010101" pitchFamily="2" charset="-122"/>
              </a:rPr>
              <a:t>读缓存之前先</a:t>
            </a:r>
            <a:r>
              <a:rPr lang="zh-CN" altLang="zh-CN" sz="1600" dirty="0">
                <a:solidFill>
                  <a:srgbClr val="FF0000"/>
                </a:solidFill>
                <a:effectLst/>
                <a:latin typeface="+mn-ea"/>
                <a:cs typeface="宋体" panose="02010600030101010101" pitchFamily="2" charset="-122"/>
              </a:rPr>
              <a:t>申请读写锁</a:t>
            </a:r>
            <a:r>
              <a:rPr lang="zh-CN" altLang="en-US" sz="1600" dirty="0">
                <a:solidFill>
                  <a:srgbClr val="101214"/>
                </a:solidFill>
                <a:effectLst/>
                <a:latin typeface="+mn-ea"/>
                <a:cs typeface="宋体" panose="02010600030101010101" pitchFamily="2" charset="-122"/>
              </a:rPr>
              <a:t>，</a:t>
            </a:r>
            <a:r>
              <a:rPr lang="zh-CN" altLang="zh-CN" sz="1600" dirty="0">
                <a:solidFill>
                  <a:srgbClr val="101214"/>
                </a:solidFill>
                <a:effectLst/>
                <a:latin typeface="+mn-ea"/>
                <a:cs typeface="宋体" panose="02010600030101010101" pitchFamily="2" charset="-122"/>
              </a:rPr>
              <a:t>原因是</a:t>
            </a:r>
            <a:r>
              <a:rPr lang="zh-CN" altLang="zh-CN" sz="1600" dirty="0">
                <a:solidFill>
                  <a:srgbClr val="FF0000"/>
                </a:solidFill>
                <a:effectLst/>
                <a:latin typeface="+mn-ea"/>
                <a:cs typeface="宋体" panose="02010600030101010101" pitchFamily="2" charset="-122"/>
              </a:rPr>
              <a:t>仅凭</a:t>
            </a:r>
            <a:r>
              <a:rPr lang="en-US" altLang="zh-CN" sz="1600" dirty="0">
                <a:solidFill>
                  <a:srgbClr val="FF0000"/>
                </a:solidFill>
                <a:effectLst/>
                <a:latin typeface="+mn-ea"/>
                <a:cs typeface="宋体" panose="02010600030101010101" pitchFamily="2" charset="-122"/>
              </a:rPr>
              <a:t> </a:t>
            </a:r>
            <a:r>
              <a:rPr lang="en-US" altLang="zh-CN" sz="1600" dirty="0" err="1">
                <a:solidFill>
                  <a:srgbClr val="FF0000"/>
                </a:solidFill>
                <a:effectLst/>
                <a:latin typeface="+mn-ea"/>
                <a:cs typeface="宋体" panose="02010600030101010101" pitchFamily="2" charset="-122"/>
              </a:rPr>
              <a:t>wait_recv</a:t>
            </a:r>
            <a:r>
              <a:rPr lang="en-US" altLang="zh-CN" sz="1600" dirty="0">
                <a:solidFill>
                  <a:srgbClr val="FF0000"/>
                </a:solidFill>
                <a:effectLst/>
                <a:latin typeface="+mn-ea"/>
                <a:cs typeface="宋体" panose="02010600030101010101" pitchFamily="2" charset="-122"/>
              </a:rPr>
              <a:t> </a:t>
            </a:r>
            <a:r>
              <a:rPr lang="zh-CN" altLang="zh-CN" sz="1600" dirty="0">
                <a:solidFill>
                  <a:srgbClr val="FF0000"/>
                </a:solidFill>
                <a:effectLst/>
                <a:latin typeface="+mn-ea"/>
                <a:cs typeface="宋体" panose="02010600030101010101" pitchFamily="2" charset="-122"/>
              </a:rPr>
              <a:t>是不足以完成同步和互斥的</a:t>
            </a:r>
            <a:r>
              <a:rPr lang="zh-CN" altLang="en-US" sz="1600" dirty="0">
                <a:solidFill>
                  <a:srgbClr val="101214"/>
                </a:solidFill>
                <a:effectLst/>
                <a:latin typeface="+mn-ea"/>
                <a:cs typeface="宋体" panose="02010600030101010101" pitchFamily="2" charset="-122"/>
              </a:rPr>
              <a:t>，</a:t>
            </a:r>
            <a:r>
              <a:rPr lang="zh-CN" altLang="zh-CN" sz="1600" dirty="0">
                <a:solidFill>
                  <a:srgbClr val="101214"/>
                </a:solidFill>
                <a:effectLst/>
                <a:latin typeface="+mn-ea"/>
                <a:cs typeface="宋体" panose="02010600030101010101" pitchFamily="2" charset="-122"/>
              </a:rPr>
              <a:t>比如第二次收到数据包时</a:t>
            </a:r>
            <a:r>
              <a:rPr lang="zh-CN" altLang="en-US" sz="1600" dirty="0">
                <a:solidFill>
                  <a:srgbClr val="101214"/>
                </a:solidFill>
                <a:effectLst/>
                <a:latin typeface="+mn-ea"/>
                <a:cs typeface="宋体" panose="02010600030101010101" pitchFamily="2" charset="-122"/>
              </a:rPr>
              <a:t>，</a:t>
            </a:r>
            <a:r>
              <a:rPr lang="zh-CN" altLang="zh-CN" sz="1600" dirty="0">
                <a:solidFill>
                  <a:srgbClr val="101214"/>
                </a:solidFill>
                <a:effectLst/>
                <a:latin typeface="+mn-ea"/>
                <a:cs typeface="宋体" panose="02010600030101010101" pitchFamily="2" charset="-122"/>
              </a:rPr>
              <a:t>可能缓存区既有足够区域写</a:t>
            </a:r>
            <a:r>
              <a:rPr lang="zh-CN" altLang="en-US" sz="1600" dirty="0">
                <a:solidFill>
                  <a:srgbClr val="101214"/>
                </a:solidFill>
                <a:effectLst/>
                <a:latin typeface="+mn-ea"/>
                <a:cs typeface="宋体" panose="02010600030101010101" pitchFamily="2" charset="-122"/>
              </a:rPr>
              <a:t>，</a:t>
            </a:r>
            <a:r>
              <a:rPr lang="zh-CN" altLang="zh-CN" sz="1600" dirty="0">
                <a:solidFill>
                  <a:srgbClr val="101214"/>
                </a:solidFill>
                <a:effectLst/>
                <a:latin typeface="+mn-ea"/>
                <a:cs typeface="宋体" panose="02010600030101010101" pitchFamily="2" charset="-122"/>
              </a:rPr>
              <a:t>又是非空的。这样协议栈写和用户进程读会同时进行。因此这里需要用读写锁进一步互斥。</a:t>
            </a:r>
            <a:endParaRPr lang="zh-CN" altLang="zh-CN" sz="1600" dirty="0">
              <a:solidFill>
                <a:srgbClr val="00000A"/>
              </a:solidFill>
              <a:effectLst/>
              <a:latin typeface="+mn-ea"/>
              <a:cs typeface="宋体" panose="02010600030101010101" pitchFamily="2" charset="-122"/>
            </a:endParaRPr>
          </a:p>
          <a:p>
            <a:pPr marL="685800" indent="304800" algn="l">
              <a:lnSpc>
                <a:spcPct val="150000"/>
              </a:lnSpc>
              <a:spcBef>
                <a:spcPts val="600"/>
              </a:spcBef>
              <a:spcAft>
                <a:spcPts val="600"/>
              </a:spcAft>
            </a:pPr>
            <a:r>
              <a:rPr lang="zh-CN" altLang="zh-CN" sz="1600" dirty="0">
                <a:solidFill>
                  <a:srgbClr val="101214"/>
                </a:solidFill>
                <a:effectLst/>
                <a:latin typeface="+mn-ea"/>
                <a:cs typeface="宋体" panose="02010600030101010101" pitchFamily="2" charset="-122"/>
              </a:rPr>
              <a:t>注意读缓存读取得字节数</a:t>
            </a:r>
            <a:r>
              <a:rPr lang="zh-CN" altLang="zh-CN" sz="1600" dirty="0">
                <a:solidFill>
                  <a:srgbClr val="FF0000"/>
                </a:solidFill>
                <a:effectLst/>
                <a:latin typeface="+mn-ea"/>
                <a:cs typeface="宋体" panose="02010600030101010101" pitchFamily="2" charset="-122"/>
              </a:rPr>
              <a:t>不一定是请求的</a:t>
            </a:r>
            <a:r>
              <a:rPr lang="en-US" altLang="zh-CN" sz="1600" dirty="0">
                <a:solidFill>
                  <a:srgbClr val="FF0000"/>
                </a:solidFill>
                <a:effectLst/>
                <a:latin typeface="+mn-ea"/>
                <a:cs typeface="宋体" panose="02010600030101010101" pitchFamily="2" charset="-122"/>
              </a:rPr>
              <a:t> </a:t>
            </a:r>
            <a:r>
              <a:rPr lang="en-US" altLang="zh-CN" sz="1600" dirty="0" err="1">
                <a:solidFill>
                  <a:srgbClr val="FF0000"/>
                </a:solidFill>
                <a:effectLst/>
                <a:latin typeface="+mn-ea"/>
                <a:cs typeface="宋体" panose="02010600030101010101" pitchFamily="2" charset="-122"/>
              </a:rPr>
              <a:t>len</a:t>
            </a:r>
            <a:r>
              <a:rPr lang="zh-CN" altLang="en-US" sz="1600" dirty="0">
                <a:solidFill>
                  <a:srgbClr val="101214"/>
                </a:solidFill>
                <a:effectLst/>
                <a:latin typeface="+mn-ea"/>
                <a:cs typeface="宋体" panose="02010600030101010101" pitchFamily="2" charset="-122"/>
              </a:rPr>
              <a:t>，</a:t>
            </a:r>
            <a:r>
              <a:rPr lang="zh-CN" altLang="zh-CN" sz="1600" dirty="0">
                <a:solidFill>
                  <a:srgbClr val="101214"/>
                </a:solidFill>
                <a:effectLst/>
                <a:latin typeface="+mn-ea"/>
                <a:cs typeface="宋体" panose="02010600030101010101" pitchFamily="2" charset="-122"/>
              </a:rPr>
              <a:t>如果缓存数据超过</a:t>
            </a:r>
            <a:r>
              <a:rPr lang="en-US" altLang="zh-CN" sz="1600" dirty="0">
                <a:solidFill>
                  <a:srgbClr val="101214"/>
                </a:solidFill>
                <a:effectLst/>
                <a:latin typeface="+mn-ea"/>
                <a:cs typeface="宋体" panose="02010600030101010101" pitchFamily="2" charset="-122"/>
              </a:rPr>
              <a:t> </a:t>
            </a:r>
            <a:r>
              <a:rPr lang="en-US" altLang="zh-CN" sz="1600" dirty="0" err="1">
                <a:solidFill>
                  <a:srgbClr val="101214"/>
                </a:solidFill>
                <a:effectLst/>
                <a:latin typeface="+mn-ea"/>
                <a:cs typeface="宋体" panose="02010600030101010101" pitchFamily="2" charset="-122"/>
              </a:rPr>
              <a:t>len</a:t>
            </a:r>
            <a:r>
              <a:rPr lang="zh-CN" altLang="en-US" sz="1600" dirty="0">
                <a:solidFill>
                  <a:srgbClr val="101214"/>
                </a:solidFill>
                <a:effectLst/>
                <a:latin typeface="+mn-ea"/>
                <a:cs typeface="宋体" panose="02010600030101010101" pitchFamily="2" charset="-122"/>
              </a:rPr>
              <a:t>，</a:t>
            </a:r>
            <a:r>
              <a:rPr lang="zh-CN" altLang="zh-CN" sz="1600" dirty="0">
                <a:solidFill>
                  <a:srgbClr val="101214"/>
                </a:solidFill>
                <a:effectLst/>
                <a:latin typeface="+mn-ea"/>
                <a:cs typeface="宋体" panose="02010600030101010101" pitchFamily="2" charset="-122"/>
              </a:rPr>
              <a:t>则读取</a:t>
            </a:r>
            <a:r>
              <a:rPr lang="en-US" altLang="zh-CN" sz="1600" dirty="0">
                <a:solidFill>
                  <a:srgbClr val="101214"/>
                </a:solidFill>
                <a:effectLst/>
                <a:latin typeface="+mn-ea"/>
                <a:cs typeface="宋体" panose="02010600030101010101" pitchFamily="2" charset="-122"/>
              </a:rPr>
              <a:t> </a:t>
            </a:r>
            <a:r>
              <a:rPr lang="en-US" altLang="zh-CN" sz="1600" dirty="0" err="1">
                <a:solidFill>
                  <a:srgbClr val="101214"/>
                </a:solidFill>
                <a:effectLst/>
                <a:latin typeface="+mn-ea"/>
                <a:cs typeface="宋体" panose="02010600030101010101" pitchFamily="2" charset="-122"/>
              </a:rPr>
              <a:t>len</a:t>
            </a:r>
            <a:r>
              <a:rPr lang="en-US" altLang="zh-CN" sz="1600" dirty="0">
                <a:solidFill>
                  <a:srgbClr val="101214"/>
                </a:solidFill>
                <a:effectLst/>
                <a:latin typeface="+mn-ea"/>
                <a:cs typeface="宋体" panose="02010600030101010101" pitchFamily="2" charset="-122"/>
              </a:rPr>
              <a:t> </a:t>
            </a:r>
            <a:r>
              <a:rPr lang="zh-CN" altLang="zh-CN" sz="1600" dirty="0">
                <a:solidFill>
                  <a:srgbClr val="101214"/>
                </a:solidFill>
                <a:effectLst/>
                <a:latin typeface="+mn-ea"/>
                <a:cs typeface="宋体" panose="02010600030101010101" pitchFamily="2" charset="-122"/>
              </a:rPr>
              <a:t>个字节；否则读取当前所有字节。因此需要</a:t>
            </a:r>
            <a:r>
              <a:rPr lang="zh-CN" altLang="zh-CN" sz="1600" dirty="0">
                <a:solidFill>
                  <a:srgbClr val="FF0000"/>
                </a:solidFill>
                <a:effectLst/>
                <a:latin typeface="+mn-ea"/>
                <a:cs typeface="宋体" panose="02010600030101010101" pitchFamily="2" charset="-122"/>
              </a:rPr>
              <a:t>返回实际读取字节数</a:t>
            </a:r>
            <a:r>
              <a:rPr lang="en-US" altLang="zh-CN" sz="1600" dirty="0">
                <a:solidFill>
                  <a:srgbClr val="FF0000"/>
                </a:solidFill>
                <a:effectLst/>
                <a:latin typeface="+mn-ea"/>
                <a:cs typeface="宋体" panose="02010600030101010101" pitchFamily="2" charset="-122"/>
              </a:rPr>
              <a:t> </a:t>
            </a:r>
            <a:r>
              <a:rPr lang="en-US" altLang="zh-CN" sz="1600" dirty="0" err="1">
                <a:solidFill>
                  <a:srgbClr val="FF0000"/>
                </a:solidFill>
                <a:effectLst/>
                <a:latin typeface="+mn-ea"/>
                <a:cs typeface="宋体" panose="02010600030101010101" pitchFamily="2" charset="-122"/>
              </a:rPr>
              <a:t>rlen</a:t>
            </a:r>
            <a:r>
              <a:rPr lang="zh-CN" altLang="zh-CN" sz="1600" dirty="0">
                <a:solidFill>
                  <a:srgbClr val="101214"/>
                </a:solidFill>
                <a:effectLst/>
                <a:latin typeface="+mn-ea"/>
                <a:cs typeface="宋体" panose="02010600030101010101" pitchFamily="2" charset="-122"/>
              </a:rPr>
              <a:t>。</a:t>
            </a:r>
            <a:endParaRPr lang="zh-CN" altLang="zh-CN" sz="1600" dirty="0">
              <a:solidFill>
                <a:srgbClr val="00000A"/>
              </a:solidFill>
              <a:effectLst/>
              <a:latin typeface="+mn-ea"/>
              <a:cs typeface="宋体" panose="02010600030101010101" pitchFamily="2" charset="-122"/>
            </a:endParaRPr>
          </a:p>
        </p:txBody>
      </p:sp>
      <p:sp>
        <p:nvSpPr>
          <p:cNvPr id="18" name="文本框 17">
            <a:extLst>
              <a:ext uri="{FF2B5EF4-FFF2-40B4-BE49-F238E27FC236}">
                <a16:creationId xmlns:a16="http://schemas.microsoft.com/office/drawing/2014/main" id="{750F5074-25E2-747D-57F5-809A9689871F}"/>
              </a:ext>
            </a:extLst>
          </p:cNvPr>
          <p:cNvSpPr txBox="1"/>
          <p:nvPr/>
        </p:nvSpPr>
        <p:spPr>
          <a:xfrm>
            <a:off x="641229" y="4580700"/>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6.    </a:t>
            </a:r>
            <a:r>
              <a:rPr lang="zh-CN" altLang="en-US" sz="2000" b="1" dirty="0">
                <a:solidFill>
                  <a:srgbClr val="000000"/>
                </a:solidFill>
                <a:latin typeface="Arial"/>
                <a:ea typeface="微软雅黑"/>
              </a:rPr>
              <a:t>发送数据</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E5A801DD-E9CC-E177-1B80-336B59AB43CC}"/>
              </a:ext>
            </a:extLst>
          </p:cNvPr>
          <p:cNvSpPr txBox="1"/>
          <p:nvPr/>
        </p:nvSpPr>
        <p:spPr>
          <a:xfrm>
            <a:off x="488829" y="4994350"/>
            <a:ext cx="11213019" cy="1156855"/>
          </a:xfrm>
          <a:prstGeom prst="rect">
            <a:avLst/>
          </a:prstGeom>
          <a:noFill/>
        </p:spPr>
        <p:txBody>
          <a:bodyPr wrap="square" rtlCol="0">
            <a:spAutoFit/>
          </a:bodyPr>
          <a:lstStyle/>
          <a:p>
            <a:pPr marL="685800" indent="304800" algn="l">
              <a:lnSpc>
                <a:spcPct val="150000"/>
              </a:lnSpc>
              <a:spcBef>
                <a:spcPts val="600"/>
              </a:spcBef>
              <a:spcAft>
                <a:spcPts val="600"/>
              </a:spcAft>
            </a:pPr>
            <a:r>
              <a:rPr lang="en-US" altLang="zh-CN" sz="1600" dirty="0">
                <a:solidFill>
                  <a:srgbClr val="101214"/>
                </a:solidFill>
                <a:effectLst/>
                <a:latin typeface="+mn-ea"/>
                <a:cs typeface="宋体" panose="02010600030101010101" pitchFamily="2" charset="-122"/>
              </a:rPr>
              <a:t> </a:t>
            </a:r>
            <a:r>
              <a:rPr lang="en-US" altLang="zh-CN" sz="1600" dirty="0" err="1">
                <a:solidFill>
                  <a:srgbClr val="101214"/>
                </a:solidFill>
                <a:effectLst/>
                <a:latin typeface="+mn-ea"/>
                <a:cs typeface="宋体" panose="02010600030101010101" pitchFamily="2" charset="-122"/>
              </a:rPr>
              <a:t>tcp_sock_write</a:t>
            </a:r>
            <a:r>
              <a:rPr lang="zh-CN" altLang="en-US" sz="1600" dirty="0">
                <a:solidFill>
                  <a:srgbClr val="101214"/>
                </a:solidFill>
                <a:effectLst/>
                <a:latin typeface="+mn-ea"/>
                <a:cs typeface="宋体" panose="02010600030101010101" pitchFamily="2" charset="-122"/>
              </a:rPr>
              <a:t>函数负责用户进程发送数据。由于以太网长度上限是</a:t>
            </a:r>
            <a:r>
              <a:rPr lang="en-US" altLang="zh-CN" sz="1600" dirty="0">
                <a:solidFill>
                  <a:srgbClr val="101214"/>
                </a:solidFill>
                <a:effectLst/>
                <a:latin typeface="+mn-ea"/>
                <a:cs typeface="宋体" panose="02010600030101010101" pitchFamily="2" charset="-122"/>
              </a:rPr>
              <a:t>1514</a:t>
            </a:r>
            <a:r>
              <a:rPr lang="zh-CN" altLang="en-US" sz="1600" dirty="0">
                <a:solidFill>
                  <a:srgbClr val="101214"/>
                </a:solidFill>
                <a:effectLst/>
                <a:latin typeface="+mn-ea"/>
                <a:cs typeface="宋体" panose="02010600030101010101" pitchFamily="2" charset="-122"/>
              </a:rPr>
              <a:t>，所以发送时每个数据包最多只能携带给定数量的字节数，</a:t>
            </a:r>
            <a:r>
              <a:rPr lang="zh-CN" altLang="en-US" sz="1600" dirty="0">
                <a:solidFill>
                  <a:srgbClr val="FF0000"/>
                </a:solidFill>
                <a:effectLst/>
                <a:latin typeface="+mn-ea"/>
                <a:cs typeface="宋体" panose="02010600030101010101" pitchFamily="2" charset="-122"/>
              </a:rPr>
              <a:t>如果超过这个上限，则需要分成多个数据包发送</a:t>
            </a:r>
            <a:r>
              <a:rPr lang="zh-CN" altLang="en-US" sz="1600" dirty="0">
                <a:solidFill>
                  <a:srgbClr val="101214"/>
                </a:solidFill>
                <a:effectLst/>
                <a:latin typeface="+mn-ea"/>
                <a:cs typeface="宋体" panose="02010600030101010101" pitchFamily="2" charset="-122"/>
              </a:rPr>
              <a:t>。当</a:t>
            </a:r>
            <a:r>
              <a:rPr lang="zh-CN" altLang="en-US" sz="1600" dirty="0">
                <a:solidFill>
                  <a:srgbClr val="FF0000"/>
                </a:solidFill>
                <a:effectLst/>
                <a:latin typeface="+mn-ea"/>
                <a:cs typeface="宋体" panose="02010600030101010101" pitchFamily="2" charset="-122"/>
              </a:rPr>
              <a:t>发送窗口为 </a:t>
            </a:r>
            <a:r>
              <a:rPr lang="en-US" altLang="zh-CN" sz="1600" dirty="0">
                <a:solidFill>
                  <a:srgbClr val="FF0000"/>
                </a:solidFill>
                <a:effectLst/>
                <a:latin typeface="+mn-ea"/>
                <a:cs typeface="宋体" panose="02010600030101010101" pitchFamily="2" charset="-122"/>
              </a:rPr>
              <a:t>0 </a:t>
            </a:r>
            <a:r>
              <a:rPr lang="zh-CN" altLang="en-US" sz="1600" dirty="0">
                <a:solidFill>
                  <a:srgbClr val="FF0000"/>
                </a:solidFill>
                <a:effectLst/>
                <a:latin typeface="+mn-ea"/>
                <a:cs typeface="宋体" panose="02010600030101010101" pitchFamily="2" charset="-122"/>
              </a:rPr>
              <a:t>时需要停止发送</a:t>
            </a:r>
            <a:r>
              <a:rPr lang="zh-CN" altLang="en-US" sz="1600" dirty="0">
                <a:solidFill>
                  <a:srgbClr val="101214"/>
                </a:solidFill>
                <a:effectLst/>
                <a:latin typeface="+mn-ea"/>
                <a:cs typeface="宋体" panose="02010600030101010101" pitchFamily="2" charset="-122"/>
              </a:rPr>
              <a:t>，等待对面更新接收窗口时再次唤起</a:t>
            </a:r>
            <a:r>
              <a:rPr lang="zh-CN" altLang="zh-CN" sz="1600" dirty="0">
                <a:solidFill>
                  <a:srgbClr val="101214"/>
                </a:solidFill>
                <a:effectLst/>
                <a:latin typeface="+mn-ea"/>
                <a:cs typeface="宋体" panose="02010600030101010101" pitchFamily="2" charset="-122"/>
              </a:rPr>
              <a:t>。</a:t>
            </a:r>
            <a:endParaRPr lang="zh-CN" altLang="zh-CN" sz="1600" dirty="0">
              <a:solidFill>
                <a:srgbClr val="00000A"/>
              </a:solidFill>
              <a:effectLst/>
              <a:latin typeface="+mn-ea"/>
              <a:cs typeface="宋体" panose="02010600030101010101" pitchFamily="2" charset="-122"/>
            </a:endParaRPr>
          </a:p>
        </p:txBody>
      </p:sp>
      <p:sp>
        <p:nvSpPr>
          <p:cNvPr id="5" name="文本框 4">
            <a:extLst>
              <a:ext uri="{FF2B5EF4-FFF2-40B4-BE49-F238E27FC236}">
                <a16:creationId xmlns:a16="http://schemas.microsoft.com/office/drawing/2014/main" id="{6D413FEA-6159-96D2-6E01-55B0D76EE51E}"/>
              </a:ext>
            </a:extLst>
          </p:cNvPr>
          <p:cNvSpPr txBox="1"/>
          <p:nvPr/>
        </p:nvSpPr>
        <p:spPr>
          <a:xfrm>
            <a:off x="832943" y="1343376"/>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5.    </a:t>
            </a:r>
            <a:r>
              <a:rPr lang="zh-CN" altLang="en-US" sz="2000" b="1" dirty="0">
                <a:solidFill>
                  <a:srgbClr val="000000"/>
                </a:solidFill>
                <a:latin typeface="Arial"/>
                <a:ea typeface="微软雅黑"/>
              </a:rPr>
              <a:t>读取缓存区数据</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1618375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设计思路</a:t>
            </a:r>
            <a:r>
              <a:rPr lang="en-US" altLang="zh-CN" dirty="0"/>
              <a:t>——TCP </a:t>
            </a:r>
            <a:r>
              <a:rPr lang="zh-CN" altLang="en-US" dirty="0"/>
              <a:t>连接管理和数据包处理</a:t>
            </a:r>
          </a:p>
        </p:txBody>
      </p:sp>
      <p:sp>
        <p:nvSpPr>
          <p:cNvPr id="2" name="文本框 1">
            <a:extLst>
              <a:ext uri="{FF2B5EF4-FFF2-40B4-BE49-F238E27FC236}">
                <a16:creationId xmlns:a16="http://schemas.microsoft.com/office/drawing/2014/main" id="{92B2F3FB-D327-2DBF-266C-FA16136C2ABB}"/>
              </a:ext>
            </a:extLst>
          </p:cNvPr>
          <p:cNvSpPr txBox="1"/>
          <p:nvPr/>
        </p:nvSpPr>
        <p:spPr>
          <a:xfrm>
            <a:off x="1196695" y="1619521"/>
            <a:ext cx="9899650" cy="1631216"/>
          </a:xfrm>
          <a:prstGeom prst="rect">
            <a:avLst/>
          </a:prstGeom>
          <a:noFill/>
        </p:spPr>
        <p:txBody>
          <a:bodyPr wrap="square" rtlCol="0">
            <a:spAutoFit/>
          </a:bodyPr>
          <a:lstStyle/>
          <a:p>
            <a:pPr>
              <a:defRPr/>
            </a:pPr>
            <a:r>
              <a:rPr lang="en-US" altLang="zh-CN" sz="1800" dirty="0">
                <a:solidFill>
                  <a:srgbClr val="101214"/>
                </a:solidFill>
                <a:effectLst/>
                <a:latin typeface="Calibri" panose="020F0502020204030204" pitchFamily="34" charset="0"/>
                <a:ea typeface="华文中宋" panose="02010600040101010101" pitchFamily="2" charset="-122"/>
                <a:cs typeface="宋体" panose="02010600030101010101" pitchFamily="2" charset="-122"/>
              </a:rPr>
              <a:t>         </a:t>
            </a:r>
            <a:r>
              <a:rPr lang="en-US" altLang="zh-CN" sz="1600" dirty="0" err="1">
                <a:solidFill>
                  <a:srgbClr val="101214"/>
                </a:solidFill>
                <a:effectLst/>
                <a:latin typeface="+mn-ea"/>
                <a:cs typeface="宋体" panose="02010600030101010101" pitchFamily="2" charset="-122"/>
              </a:rPr>
              <a:t>handle_recv_data</a:t>
            </a:r>
            <a:r>
              <a:rPr lang="zh-CN" altLang="en-US" sz="1600" dirty="0">
                <a:solidFill>
                  <a:srgbClr val="101214"/>
                </a:solidFill>
                <a:effectLst/>
                <a:latin typeface="+mn-ea"/>
                <a:cs typeface="宋体" panose="02010600030101010101" pitchFamily="2" charset="-122"/>
              </a:rPr>
              <a:t>函数用于处理接收到的数据包，将数据写入用户缓存。首先判断写入缓存的长度是否合法，如果合法的话，接着</a:t>
            </a:r>
            <a:r>
              <a:rPr lang="zh-CN" altLang="en-US" sz="1600" dirty="0">
                <a:solidFill>
                  <a:srgbClr val="FF0000"/>
                </a:solidFill>
                <a:effectLst/>
                <a:latin typeface="+mn-ea"/>
                <a:cs typeface="宋体" panose="02010600030101010101" pitchFamily="2" charset="-122"/>
              </a:rPr>
              <a:t>判断缓存区是否足够存放这些数据</a:t>
            </a:r>
            <a:r>
              <a:rPr lang="zh-CN" altLang="en-US" sz="1600" dirty="0">
                <a:solidFill>
                  <a:srgbClr val="101214"/>
                </a:solidFill>
                <a:effectLst/>
                <a:latin typeface="+mn-ea"/>
                <a:cs typeface="宋体" panose="02010600030101010101" pitchFamily="2" charset="-122"/>
              </a:rPr>
              <a:t>，如果不足，则返回</a:t>
            </a:r>
            <a:r>
              <a:rPr lang="en-US" altLang="zh-CN" sz="1600" dirty="0">
                <a:solidFill>
                  <a:srgbClr val="101214"/>
                </a:solidFill>
                <a:effectLst/>
                <a:latin typeface="+mn-ea"/>
                <a:cs typeface="宋体" panose="02010600030101010101" pitchFamily="2" charset="-122"/>
              </a:rPr>
              <a:t>0</a:t>
            </a:r>
            <a:r>
              <a:rPr lang="zh-CN" altLang="en-US" sz="1600" dirty="0">
                <a:solidFill>
                  <a:srgbClr val="101214"/>
                </a:solidFill>
                <a:effectLst/>
                <a:latin typeface="+mn-ea"/>
                <a:cs typeface="宋体" panose="02010600030101010101" pitchFamily="2" charset="-122"/>
              </a:rPr>
              <a:t>。在实际写缓存前，还需要获取读写锁，实现读写互斥。</a:t>
            </a:r>
            <a:endParaRPr lang="en-US" altLang="zh-CN" sz="1600" dirty="0">
              <a:solidFill>
                <a:srgbClr val="101214"/>
              </a:solidFill>
              <a:effectLst/>
              <a:latin typeface="+mn-ea"/>
              <a:cs typeface="宋体" panose="02010600030101010101" pitchFamily="2" charset="-122"/>
            </a:endParaRPr>
          </a:p>
          <a:p>
            <a:pPr>
              <a:defRPr/>
            </a:pPr>
            <a:r>
              <a:rPr lang="en-US" altLang="zh-CN" sz="1600" dirty="0">
                <a:solidFill>
                  <a:srgbClr val="101214"/>
                </a:solidFill>
                <a:latin typeface="+mn-ea"/>
                <a:cs typeface="宋体" panose="02010600030101010101" pitchFamily="2" charset="-122"/>
              </a:rPr>
              <a:t>       </a:t>
            </a:r>
            <a:r>
              <a:rPr lang="zh-CN" altLang="en-US" sz="1600" dirty="0">
                <a:solidFill>
                  <a:srgbClr val="101214"/>
                </a:solidFill>
                <a:effectLst/>
                <a:latin typeface="+mn-ea"/>
                <a:cs typeface="宋体" panose="02010600030101010101" pitchFamily="2" charset="-122"/>
              </a:rPr>
              <a:t>除了读写互斥，还需要</a:t>
            </a:r>
            <a:r>
              <a:rPr lang="zh-CN" altLang="en-US" sz="1600" dirty="0">
                <a:solidFill>
                  <a:srgbClr val="FF0000"/>
                </a:solidFill>
                <a:effectLst/>
                <a:latin typeface="+mn-ea"/>
                <a:cs typeface="宋体" panose="02010600030101010101" pitchFamily="2" charset="-122"/>
              </a:rPr>
              <a:t>实现流量控制</a:t>
            </a:r>
            <a:r>
              <a:rPr lang="zh-CN" altLang="en-US" sz="1600" dirty="0">
                <a:solidFill>
                  <a:srgbClr val="101214"/>
                </a:solidFill>
                <a:effectLst/>
                <a:latin typeface="+mn-ea"/>
                <a:cs typeface="宋体" panose="02010600030101010101" pitchFamily="2" charset="-122"/>
              </a:rPr>
              <a:t>。</a:t>
            </a:r>
            <a:r>
              <a:rPr lang="zh-CN" altLang="en-US" sz="1600" dirty="0">
                <a:solidFill>
                  <a:srgbClr val="FF0000"/>
                </a:solidFill>
                <a:effectLst/>
                <a:latin typeface="+mn-ea"/>
                <a:cs typeface="宋体" panose="02010600030101010101" pitchFamily="2" charset="-122"/>
              </a:rPr>
              <a:t>接收窗口等同于缓存区的剩余字节数</a:t>
            </a:r>
            <a:r>
              <a:rPr lang="zh-CN" altLang="en-US" sz="1600" dirty="0">
                <a:solidFill>
                  <a:srgbClr val="101214"/>
                </a:solidFill>
                <a:effectLst/>
                <a:latin typeface="+mn-ea"/>
                <a:cs typeface="宋体" panose="02010600030101010101" pitchFamily="2" charset="-122"/>
              </a:rPr>
              <a:t>，当协议栈写入缓存，接收窗口就要相应减少。写完后释放读写锁并唤醒 </a:t>
            </a:r>
            <a:r>
              <a:rPr lang="en-US" altLang="zh-CN" sz="1600" dirty="0" err="1">
                <a:solidFill>
                  <a:srgbClr val="101214"/>
                </a:solidFill>
                <a:effectLst/>
                <a:latin typeface="+mn-ea"/>
                <a:cs typeface="宋体" panose="02010600030101010101" pitchFamily="2" charset="-122"/>
              </a:rPr>
              <a:t>wait_recv</a:t>
            </a:r>
            <a:r>
              <a:rPr lang="zh-CN" altLang="en-US" sz="1600" dirty="0">
                <a:solidFill>
                  <a:srgbClr val="101214"/>
                </a:solidFill>
                <a:effectLst/>
                <a:latin typeface="+mn-ea"/>
                <a:cs typeface="宋体" panose="02010600030101010101" pitchFamily="2" charset="-122"/>
              </a:rPr>
              <a:t>，返回</a:t>
            </a:r>
            <a:r>
              <a:rPr lang="en-US" altLang="zh-CN" sz="1600" dirty="0">
                <a:solidFill>
                  <a:srgbClr val="101214"/>
                </a:solidFill>
                <a:effectLst/>
                <a:latin typeface="+mn-ea"/>
                <a:cs typeface="宋体" panose="02010600030101010101" pitchFamily="2" charset="-122"/>
              </a:rPr>
              <a:t>1</a:t>
            </a:r>
            <a:r>
              <a:rPr lang="zh-CN" altLang="en-US" sz="1600" dirty="0">
                <a:solidFill>
                  <a:srgbClr val="101214"/>
                </a:solidFill>
                <a:effectLst/>
                <a:latin typeface="+mn-ea"/>
                <a:cs typeface="宋体" panose="02010600030101010101" pitchFamily="2" charset="-122"/>
              </a:rPr>
              <a:t>。</a:t>
            </a:r>
            <a:endParaRPr lang="en-US" altLang="zh-CN" sz="1600" dirty="0">
              <a:solidFill>
                <a:srgbClr val="101214"/>
              </a:solidFill>
              <a:effectLst/>
              <a:latin typeface="+mn-ea"/>
              <a:cs typeface="宋体" panose="02010600030101010101" pitchFamily="2" charset="-122"/>
            </a:endParaRPr>
          </a:p>
          <a:p>
            <a:pPr>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F995922A-96DF-2CD2-A5C2-489CE31DE695}"/>
              </a:ext>
            </a:extLst>
          </p:cNvPr>
          <p:cNvSpPr txBox="1"/>
          <p:nvPr/>
        </p:nvSpPr>
        <p:spPr>
          <a:xfrm>
            <a:off x="736149" y="1189174"/>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sz="2000" b="1" dirty="0">
                <a:solidFill>
                  <a:srgbClr val="000000"/>
                </a:solidFill>
                <a:latin typeface="Arial"/>
                <a:ea typeface="微软雅黑"/>
              </a:rPr>
              <a:t>处理接收到的数据包</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7" name="文本框 16">
            <a:extLst>
              <a:ext uri="{FF2B5EF4-FFF2-40B4-BE49-F238E27FC236}">
                <a16:creationId xmlns:a16="http://schemas.microsoft.com/office/drawing/2014/main" id="{39F07ED0-AE88-EB19-A692-92171DF79D07}"/>
              </a:ext>
            </a:extLst>
          </p:cNvPr>
          <p:cNvSpPr txBox="1"/>
          <p:nvPr/>
        </p:nvSpPr>
        <p:spPr>
          <a:xfrm>
            <a:off x="479669" y="3619621"/>
            <a:ext cx="11055363" cy="828240"/>
          </a:xfrm>
          <a:prstGeom prst="rect">
            <a:avLst/>
          </a:prstGeom>
          <a:noFill/>
        </p:spPr>
        <p:txBody>
          <a:bodyPr wrap="square" rtlCol="0">
            <a:spAutoFit/>
          </a:bodyPr>
          <a:lstStyle/>
          <a:p>
            <a:pPr marL="768985" indent="304800" algn="just">
              <a:lnSpc>
                <a:spcPct val="150000"/>
              </a:lnSpc>
              <a:spcBef>
                <a:spcPts val="600"/>
              </a:spcBef>
              <a:spcAft>
                <a:spcPts val="600"/>
              </a:spcAft>
            </a:pPr>
            <a:r>
              <a:rPr lang="en-US" altLang="zh-CN" sz="1600" dirty="0" err="1">
                <a:solidFill>
                  <a:srgbClr val="101214"/>
                </a:solidFill>
                <a:effectLst/>
                <a:latin typeface="+mn-ea"/>
                <a:cs typeface="宋体" panose="02010600030101010101" pitchFamily="2" charset="-122"/>
              </a:rPr>
              <a:t>tcp_sock_lookup_listen</a:t>
            </a:r>
            <a:r>
              <a:rPr lang="zh-CN" altLang="en-US" sz="1600" dirty="0">
                <a:solidFill>
                  <a:srgbClr val="101214"/>
                </a:solidFill>
                <a:effectLst/>
                <a:latin typeface="+mn-ea"/>
                <a:cs typeface="宋体" panose="02010600030101010101" pitchFamily="2" charset="-122"/>
              </a:rPr>
              <a:t>函数负责查找 </a:t>
            </a:r>
            <a:r>
              <a:rPr lang="en-US" altLang="zh-CN" sz="1600" dirty="0">
                <a:solidFill>
                  <a:srgbClr val="101214"/>
                </a:solidFill>
                <a:effectLst/>
                <a:latin typeface="+mn-ea"/>
                <a:cs typeface="宋体" panose="02010600030101010101" pitchFamily="2" charset="-122"/>
              </a:rPr>
              <a:t>listen hash </a:t>
            </a:r>
            <a:r>
              <a:rPr lang="zh-CN" altLang="en-US" sz="1600" dirty="0">
                <a:solidFill>
                  <a:srgbClr val="101214"/>
                </a:solidFill>
                <a:effectLst/>
                <a:latin typeface="+mn-ea"/>
                <a:cs typeface="宋体" panose="02010600030101010101" pitchFamily="2" charset="-122"/>
              </a:rPr>
              <a:t>表。注意</a:t>
            </a:r>
            <a:r>
              <a:rPr lang="zh-CN" altLang="en-US" sz="1600" dirty="0">
                <a:solidFill>
                  <a:srgbClr val="FF0000"/>
                </a:solidFill>
                <a:effectLst/>
                <a:latin typeface="+mn-ea"/>
                <a:cs typeface="宋体" panose="02010600030101010101" pitchFamily="2" charset="-122"/>
              </a:rPr>
              <a:t>只用 </a:t>
            </a:r>
            <a:r>
              <a:rPr lang="en-US" altLang="zh-CN" sz="1600" dirty="0">
                <a:solidFill>
                  <a:srgbClr val="FF0000"/>
                </a:solidFill>
                <a:effectLst/>
                <a:latin typeface="+mn-ea"/>
                <a:cs typeface="宋体" panose="02010600030101010101" pitchFamily="2" charset="-122"/>
              </a:rPr>
              <a:t>sport </a:t>
            </a:r>
            <a:r>
              <a:rPr lang="zh-CN" altLang="en-US" sz="1600" dirty="0">
                <a:solidFill>
                  <a:srgbClr val="FF0000"/>
                </a:solidFill>
                <a:effectLst/>
                <a:latin typeface="+mn-ea"/>
                <a:cs typeface="宋体" panose="02010600030101010101" pitchFamily="2" charset="-122"/>
              </a:rPr>
              <a:t>作为 </a:t>
            </a:r>
            <a:r>
              <a:rPr lang="en-US" altLang="zh-CN" sz="1600" dirty="0">
                <a:solidFill>
                  <a:srgbClr val="FF0000"/>
                </a:solidFill>
                <a:effectLst/>
                <a:latin typeface="+mn-ea"/>
                <a:cs typeface="宋体" panose="02010600030101010101" pitchFamily="2" charset="-122"/>
              </a:rPr>
              <a:t>key</a:t>
            </a:r>
            <a:r>
              <a:rPr lang="zh-CN" altLang="en-US" sz="1600" dirty="0">
                <a:solidFill>
                  <a:srgbClr val="FF0000"/>
                </a:solidFill>
                <a:effectLst/>
                <a:latin typeface="+mn-ea"/>
                <a:cs typeface="宋体" panose="02010600030101010101" pitchFamily="2" charset="-122"/>
              </a:rPr>
              <a:t>，不使用 </a:t>
            </a:r>
            <a:r>
              <a:rPr lang="en-US" altLang="zh-CN" sz="1600" dirty="0" err="1">
                <a:solidFill>
                  <a:srgbClr val="FF0000"/>
                </a:solidFill>
                <a:effectLst/>
                <a:latin typeface="+mn-ea"/>
                <a:cs typeface="宋体" panose="02010600030101010101" pitchFamily="2" charset="-122"/>
              </a:rPr>
              <a:t>saddr</a:t>
            </a:r>
            <a:r>
              <a:rPr lang="zh-CN" altLang="en-US" sz="1600" dirty="0">
                <a:solidFill>
                  <a:srgbClr val="101214"/>
                </a:solidFill>
                <a:effectLst/>
                <a:latin typeface="+mn-ea"/>
                <a:cs typeface="宋体" panose="02010600030101010101" pitchFamily="2" charset="-122"/>
              </a:rPr>
              <a:t>，因为此时以 </a:t>
            </a:r>
            <a:r>
              <a:rPr lang="en-US" altLang="zh-CN" sz="1600" dirty="0">
                <a:solidFill>
                  <a:srgbClr val="101214"/>
                </a:solidFill>
                <a:effectLst/>
                <a:latin typeface="+mn-ea"/>
                <a:cs typeface="宋体" panose="02010600030101010101" pitchFamily="2" charset="-122"/>
              </a:rPr>
              <a:t>0.0.0.0 </a:t>
            </a:r>
            <a:r>
              <a:rPr lang="zh-CN" altLang="en-US" sz="1600" dirty="0">
                <a:solidFill>
                  <a:srgbClr val="101214"/>
                </a:solidFill>
                <a:effectLst/>
                <a:latin typeface="+mn-ea"/>
                <a:cs typeface="宋体" panose="02010600030101010101" pitchFamily="2" charset="-122"/>
              </a:rPr>
              <a:t>代表主机自身</a:t>
            </a:r>
            <a:r>
              <a:rPr lang="zh-CN" altLang="en-US" sz="1800" dirty="0">
                <a:solidFill>
                  <a:srgbClr val="101214"/>
                </a:solidFill>
                <a:effectLst/>
                <a:latin typeface="+mn-ea"/>
                <a:cs typeface="宋体" panose="02010600030101010101" pitchFamily="2" charset="-122"/>
              </a:rPr>
              <a:t>。</a:t>
            </a:r>
            <a:endParaRPr lang="zh-CN" altLang="zh-CN" sz="1800" dirty="0">
              <a:solidFill>
                <a:srgbClr val="FF0000"/>
              </a:solidFill>
              <a:effectLst/>
              <a:latin typeface="+mn-ea"/>
              <a:cs typeface="宋体" panose="02010600030101010101" pitchFamily="2" charset="-122"/>
            </a:endParaRPr>
          </a:p>
        </p:txBody>
      </p:sp>
      <p:sp>
        <p:nvSpPr>
          <p:cNvPr id="18" name="文本框 17">
            <a:extLst>
              <a:ext uri="{FF2B5EF4-FFF2-40B4-BE49-F238E27FC236}">
                <a16:creationId xmlns:a16="http://schemas.microsoft.com/office/drawing/2014/main" id="{750F5074-25E2-747D-57F5-809A9689871F}"/>
              </a:ext>
            </a:extLst>
          </p:cNvPr>
          <p:cNvSpPr txBox="1"/>
          <p:nvPr/>
        </p:nvSpPr>
        <p:spPr>
          <a:xfrm>
            <a:off x="736149" y="3327984"/>
            <a:ext cx="4667250" cy="40011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lang="zh-CN" altLang="en-US" sz="2000" b="1" dirty="0">
                <a:solidFill>
                  <a:srgbClr val="000000"/>
                </a:solidFill>
                <a:latin typeface="Arial"/>
                <a:ea typeface="微软雅黑"/>
              </a:rPr>
              <a:t>查找监听哈希表</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96E6CB47-7837-D7C9-62C4-097B4F05F340}"/>
              </a:ext>
            </a:extLst>
          </p:cNvPr>
          <p:cNvSpPr txBox="1"/>
          <p:nvPr/>
        </p:nvSpPr>
        <p:spPr>
          <a:xfrm>
            <a:off x="736149" y="4789382"/>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1" dirty="0">
                <a:solidFill>
                  <a:srgbClr val="000000"/>
                </a:solidFill>
                <a:latin typeface="Arial"/>
                <a:ea typeface="微软雅黑"/>
              </a:rPr>
              <a:t>3.    </a:t>
            </a:r>
            <a:r>
              <a:rPr lang="zh-CN" altLang="en-US" sz="2000" b="1" dirty="0">
                <a:solidFill>
                  <a:srgbClr val="000000"/>
                </a:solidFill>
                <a:latin typeface="Arial"/>
                <a:ea typeface="微软雅黑"/>
              </a:rPr>
              <a:t>查找监听哈希表</a:t>
            </a:r>
            <a:endParaRPr kumimoji="0" lang="zh-CN" altLang="en-US"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76073447-59C2-C7AF-4FC1-CF697109CF80}"/>
              </a:ext>
            </a:extLst>
          </p:cNvPr>
          <p:cNvSpPr txBox="1"/>
          <p:nvPr/>
        </p:nvSpPr>
        <p:spPr>
          <a:xfrm>
            <a:off x="568318" y="5137251"/>
            <a:ext cx="11055363" cy="787523"/>
          </a:xfrm>
          <a:prstGeom prst="rect">
            <a:avLst/>
          </a:prstGeom>
          <a:noFill/>
        </p:spPr>
        <p:txBody>
          <a:bodyPr wrap="square" rtlCol="0">
            <a:spAutoFit/>
          </a:bodyPr>
          <a:lstStyle/>
          <a:p>
            <a:pPr marL="768985" indent="304800" algn="just">
              <a:lnSpc>
                <a:spcPct val="150000"/>
              </a:lnSpc>
              <a:spcBef>
                <a:spcPts val="600"/>
              </a:spcBef>
              <a:spcAft>
                <a:spcPts val="600"/>
              </a:spcAft>
            </a:pPr>
            <a:r>
              <a:rPr lang="en-US" altLang="zh-CN" sz="1600" dirty="0" err="1">
                <a:solidFill>
                  <a:srgbClr val="101214"/>
                </a:solidFill>
                <a:effectLst/>
                <a:latin typeface="+mn-ea"/>
                <a:cs typeface="宋体" panose="02010600030101010101" pitchFamily="2" charset="-122"/>
              </a:rPr>
              <a:t>tcp_sock_lookup_established</a:t>
            </a:r>
            <a:r>
              <a:rPr lang="zh-CN" altLang="en-US" sz="1600" dirty="0">
                <a:solidFill>
                  <a:srgbClr val="101214"/>
                </a:solidFill>
                <a:effectLst/>
                <a:latin typeface="+mn-ea"/>
                <a:cs typeface="宋体" panose="02010600030101010101" pitchFamily="2" charset="-122"/>
              </a:rPr>
              <a:t>函数负责查找 </a:t>
            </a:r>
            <a:r>
              <a:rPr lang="en-US" altLang="zh-CN" sz="1600" dirty="0">
                <a:solidFill>
                  <a:srgbClr val="101214"/>
                </a:solidFill>
                <a:effectLst/>
                <a:latin typeface="+mn-ea"/>
                <a:cs typeface="宋体" panose="02010600030101010101" pitchFamily="2" charset="-122"/>
              </a:rPr>
              <a:t>established hash </a:t>
            </a:r>
            <a:r>
              <a:rPr lang="zh-CN" altLang="en-US" sz="1600" dirty="0">
                <a:solidFill>
                  <a:srgbClr val="101214"/>
                </a:solidFill>
                <a:effectLst/>
                <a:latin typeface="+mn-ea"/>
                <a:cs typeface="宋体" panose="02010600030101010101" pitchFamily="2" charset="-122"/>
              </a:rPr>
              <a:t>表。与查找 </a:t>
            </a:r>
            <a:r>
              <a:rPr lang="en-US" altLang="zh-CN" sz="1600" dirty="0">
                <a:solidFill>
                  <a:srgbClr val="101214"/>
                </a:solidFill>
                <a:effectLst/>
                <a:latin typeface="+mn-ea"/>
                <a:cs typeface="宋体" panose="02010600030101010101" pitchFamily="2" charset="-122"/>
              </a:rPr>
              <a:t>listen hash </a:t>
            </a:r>
            <a:r>
              <a:rPr lang="zh-CN" altLang="en-US" sz="1600" dirty="0">
                <a:solidFill>
                  <a:srgbClr val="101214"/>
                </a:solidFill>
                <a:effectLst/>
                <a:latin typeface="+mn-ea"/>
                <a:cs typeface="宋体" panose="02010600030101010101" pitchFamily="2" charset="-122"/>
              </a:rPr>
              <a:t>表基本相同，</a:t>
            </a:r>
            <a:r>
              <a:rPr lang="zh-CN" altLang="en-US" sz="1600" dirty="0">
                <a:solidFill>
                  <a:srgbClr val="FF0000"/>
                </a:solidFill>
                <a:effectLst/>
                <a:latin typeface="+mn-ea"/>
                <a:cs typeface="宋体" panose="02010600030101010101" pitchFamily="2" charset="-122"/>
              </a:rPr>
              <a:t>此时使用 </a:t>
            </a:r>
            <a:r>
              <a:rPr lang="en-US" altLang="zh-CN" sz="1600" dirty="0">
                <a:solidFill>
                  <a:srgbClr val="FF0000"/>
                </a:solidFill>
                <a:effectLst/>
                <a:latin typeface="+mn-ea"/>
                <a:cs typeface="宋体" panose="02010600030101010101" pitchFamily="2" charset="-122"/>
              </a:rPr>
              <a:t>4 </a:t>
            </a:r>
            <a:r>
              <a:rPr lang="zh-CN" altLang="en-US" sz="1600" dirty="0">
                <a:solidFill>
                  <a:srgbClr val="FF0000"/>
                </a:solidFill>
                <a:effectLst/>
                <a:latin typeface="+mn-ea"/>
                <a:cs typeface="宋体" panose="02010600030101010101" pitchFamily="2" charset="-122"/>
              </a:rPr>
              <a:t>元组作为 </a:t>
            </a:r>
            <a:r>
              <a:rPr lang="en-US" altLang="zh-CN" sz="1600" dirty="0">
                <a:solidFill>
                  <a:srgbClr val="FF0000"/>
                </a:solidFill>
                <a:effectLst/>
                <a:latin typeface="+mn-ea"/>
                <a:cs typeface="宋体" panose="02010600030101010101" pitchFamily="2" charset="-122"/>
              </a:rPr>
              <a:t>key</a:t>
            </a:r>
            <a:r>
              <a:rPr lang="zh-CN" altLang="en-US" sz="1600" dirty="0">
                <a:solidFill>
                  <a:srgbClr val="FF0000"/>
                </a:solidFill>
                <a:effectLst/>
                <a:latin typeface="+mn-ea"/>
                <a:cs typeface="宋体" panose="02010600030101010101" pitchFamily="2" charset="-122"/>
              </a:rPr>
              <a:t>。</a:t>
            </a:r>
            <a:endParaRPr lang="zh-CN" altLang="zh-CN" sz="1800" dirty="0">
              <a:solidFill>
                <a:srgbClr val="FF0000"/>
              </a:solidFill>
              <a:effectLst/>
              <a:latin typeface="+mn-ea"/>
              <a:cs typeface="宋体" panose="02010600030101010101" pitchFamily="2" charset="-122"/>
            </a:endParaRPr>
          </a:p>
        </p:txBody>
      </p:sp>
    </p:spTree>
    <p:extLst>
      <p:ext uri="{BB962C8B-B14F-4D97-AF65-F5344CB8AC3E}">
        <p14:creationId xmlns:p14="http://schemas.microsoft.com/office/powerpoint/2010/main" val="4082747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——TCP </a:t>
            </a:r>
            <a:r>
              <a:rPr lang="zh-CN" altLang="en-US" dirty="0"/>
              <a:t>连接管理和数据包处理</a:t>
            </a:r>
          </a:p>
        </p:txBody>
      </p:sp>
      <p:sp>
        <p:nvSpPr>
          <p:cNvPr id="17" name="文本框 16">
            <a:extLst>
              <a:ext uri="{FF2B5EF4-FFF2-40B4-BE49-F238E27FC236}">
                <a16:creationId xmlns:a16="http://schemas.microsoft.com/office/drawing/2014/main" id="{39F07ED0-AE88-EB19-A692-92171DF79D07}"/>
              </a:ext>
            </a:extLst>
          </p:cNvPr>
          <p:cNvSpPr txBox="1"/>
          <p:nvPr/>
        </p:nvSpPr>
        <p:spPr>
          <a:xfrm>
            <a:off x="488830" y="1629917"/>
            <a:ext cx="10864970" cy="1156855"/>
          </a:xfrm>
          <a:prstGeom prst="rect">
            <a:avLst/>
          </a:prstGeom>
          <a:noFill/>
        </p:spPr>
        <p:txBody>
          <a:bodyPr wrap="square" rtlCol="0">
            <a:spAutoFit/>
          </a:bodyPr>
          <a:lstStyle/>
          <a:p>
            <a:pPr marL="685800" indent="304800" algn="just">
              <a:lnSpc>
                <a:spcPct val="150000"/>
              </a:lnSpc>
            </a:pPr>
            <a:r>
              <a:rPr lang="en-US" altLang="zh-CN" sz="1600" kern="0" dirty="0" err="1">
                <a:solidFill>
                  <a:srgbClr val="101214"/>
                </a:solidFill>
                <a:effectLst/>
                <a:latin typeface="+mn-ea"/>
                <a:cs typeface="宋体" panose="02010600030101010101" pitchFamily="2" charset="-122"/>
              </a:rPr>
              <a:t>tcp_process</a:t>
            </a:r>
            <a:r>
              <a:rPr lang="zh-CN" altLang="en-US" sz="1600" kern="0" dirty="0">
                <a:solidFill>
                  <a:srgbClr val="101214"/>
                </a:solidFill>
                <a:effectLst/>
                <a:latin typeface="+mn-ea"/>
                <a:cs typeface="宋体" panose="02010600030101010101" pitchFamily="2" charset="-122"/>
              </a:rPr>
              <a:t>函数，处理 </a:t>
            </a:r>
            <a:r>
              <a:rPr lang="en-US" altLang="zh-CN" sz="1600" kern="0" dirty="0">
                <a:solidFill>
                  <a:srgbClr val="101214"/>
                </a:solidFill>
                <a:effectLst/>
                <a:latin typeface="+mn-ea"/>
                <a:cs typeface="宋体" panose="02010600030101010101" pitchFamily="2" charset="-122"/>
              </a:rPr>
              <a:t>TCP </a:t>
            </a:r>
            <a:r>
              <a:rPr lang="zh-CN" altLang="en-US" sz="1600" kern="0" dirty="0">
                <a:solidFill>
                  <a:srgbClr val="101214"/>
                </a:solidFill>
                <a:effectLst/>
                <a:latin typeface="+mn-ea"/>
                <a:cs typeface="宋体" panose="02010600030101010101" pitchFamily="2" charset="-122"/>
              </a:rPr>
              <a:t>数据包和连接管理。检查</a:t>
            </a:r>
            <a:r>
              <a:rPr lang="zh-CN" altLang="en-US" sz="1600" kern="0" dirty="0">
                <a:solidFill>
                  <a:srgbClr val="FF0000"/>
                </a:solidFill>
                <a:effectLst/>
                <a:latin typeface="+mn-ea"/>
                <a:cs typeface="宋体" panose="02010600030101010101" pitchFamily="2" charset="-122"/>
              </a:rPr>
              <a:t>校验和已经在上一级函数中处理</a:t>
            </a:r>
            <a:r>
              <a:rPr lang="zh-CN" altLang="en-US" sz="1600" kern="0" dirty="0">
                <a:solidFill>
                  <a:srgbClr val="101214"/>
                </a:solidFill>
                <a:effectLst/>
                <a:latin typeface="+mn-ea"/>
                <a:cs typeface="宋体" panose="02010600030101010101" pitchFamily="2" charset="-122"/>
              </a:rPr>
              <a:t>。那么接下来首先是</a:t>
            </a:r>
            <a:r>
              <a:rPr lang="zh-CN" altLang="en-US" sz="1600" kern="0" dirty="0">
                <a:solidFill>
                  <a:srgbClr val="FF0000"/>
                </a:solidFill>
                <a:effectLst/>
                <a:latin typeface="+mn-ea"/>
                <a:cs typeface="宋体" panose="02010600030101010101" pitchFamily="2" charset="-122"/>
              </a:rPr>
              <a:t>检查</a:t>
            </a:r>
            <a:r>
              <a:rPr lang="en-US" altLang="zh-CN" sz="1600" kern="0" dirty="0">
                <a:solidFill>
                  <a:srgbClr val="FF0000"/>
                </a:solidFill>
                <a:effectLst/>
                <a:latin typeface="+mn-ea"/>
                <a:cs typeface="宋体" panose="02010600030101010101" pitchFamily="2" charset="-122"/>
              </a:rPr>
              <a:t>socket</a:t>
            </a:r>
            <a:r>
              <a:rPr lang="zh-CN" altLang="en-US" sz="1600" kern="0" dirty="0">
                <a:solidFill>
                  <a:srgbClr val="FF0000"/>
                </a:solidFill>
                <a:effectLst/>
                <a:latin typeface="+mn-ea"/>
                <a:cs typeface="宋体" panose="02010600030101010101" pitchFamily="2" charset="-122"/>
              </a:rPr>
              <a:t>连接是否存在</a:t>
            </a:r>
            <a:r>
              <a:rPr lang="zh-CN" altLang="en-US" sz="1600" kern="0" dirty="0">
                <a:solidFill>
                  <a:srgbClr val="101214"/>
                </a:solidFill>
                <a:effectLst/>
                <a:latin typeface="+mn-ea"/>
                <a:cs typeface="宋体" panose="02010600030101010101" pitchFamily="2" charset="-122"/>
              </a:rPr>
              <a:t>。然后</a:t>
            </a:r>
            <a:r>
              <a:rPr lang="zh-CN" altLang="en-US" sz="1600" kern="0" dirty="0">
                <a:solidFill>
                  <a:srgbClr val="FF0000"/>
                </a:solidFill>
                <a:effectLst/>
                <a:latin typeface="+mn-ea"/>
                <a:cs typeface="宋体" panose="02010600030101010101" pitchFamily="2" charset="-122"/>
              </a:rPr>
              <a:t>处理 </a:t>
            </a:r>
            <a:r>
              <a:rPr lang="en-US" altLang="zh-CN" sz="1600" kern="0" dirty="0">
                <a:solidFill>
                  <a:srgbClr val="FF0000"/>
                </a:solidFill>
                <a:effectLst/>
                <a:latin typeface="+mn-ea"/>
                <a:cs typeface="宋体" panose="02010600030101010101" pitchFamily="2" charset="-122"/>
              </a:rPr>
              <a:t>RST </a:t>
            </a:r>
            <a:r>
              <a:rPr lang="zh-CN" altLang="en-US" sz="1600" kern="0" dirty="0">
                <a:solidFill>
                  <a:srgbClr val="FF0000"/>
                </a:solidFill>
                <a:effectLst/>
                <a:latin typeface="+mn-ea"/>
                <a:cs typeface="宋体" panose="02010600030101010101" pitchFamily="2" charset="-122"/>
              </a:rPr>
              <a:t>包</a:t>
            </a:r>
            <a:r>
              <a:rPr lang="zh-CN" altLang="en-US" sz="1600" kern="0" dirty="0">
                <a:solidFill>
                  <a:srgbClr val="101214"/>
                </a:solidFill>
                <a:effectLst/>
                <a:latin typeface="+mn-ea"/>
                <a:cs typeface="宋体" panose="02010600030101010101" pitchFamily="2" charset="-122"/>
              </a:rPr>
              <a:t>，如果为 </a:t>
            </a:r>
            <a:r>
              <a:rPr lang="en-US" altLang="zh-CN" sz="1600" kern="0" dirty="0">
                <a:solidFill>
                  <a:srgbClr val="101214"/>
                </a:solidFill>
                <a:effectLst/>
                <a:latin typeface="+mn-ea"/>
                <a:cs typeface="宋体" panose="02010600030101010101" pitchFamily="2" charset="-122"/>
              </a:rPr>
              <a:t>RST</a:t>
            </a:r>
            <a:r>
              <a:rPr lang="zh-CN" altLang="en-US" sz="1600" kern="0" dirty="0">
                <a:solidFill>
                  <a:srgbClr val="101214"/>
                </a:solidFill>
                <a:effectLst/>
                <a:latin typeface="+mn-ea"/>
                <a:cs typeface="宋体" panose="02010600030101010101" pitchFamily="2" charset="-122"/>
              </a:rPr>
              <a:t>，直接结束连接，回收资源。</a:t>
            </a:r>
            <a:endParaRPr lang="en-US" altLang="zh-CN" sz="1600" kern="0" dirty="0">
              <a:solidFill>
                <a:srgbClr val="101214"/>
              </a:solidFill>
              <a:effectLst/>
              <a:latin typeface="+mn-ea"/>
              <a:cs typeface="宋体" panose="02010600030101010101" pitchFamily="2" charset="-122"/>
            </a:endParaRPr>
          </a:p>
          <a:p>
            <a:pPr marL="685800" indent="304800" algn="just">
              <a:lnSpc>
                <a:spcPct val="150000"/>
              </a:lnSpc>
            </a:pPr>
            <a:r>
              <a:rPr lang="zh-CN" altLang="en-US" sz="1600" kern="0" dirty="0">
                <a:solidFill>
                  <a:srgbClr val="101214"/>
                </a:solidFill>
                <a:effectLst/>
                <a:latin typeface="+mn-ea"/>
                <a:cs typeface="宋体" panose="02010600030101010101" pitchFamily="2" charset="-122"/>
              </a:rPr>
              <a:t>接着根据</a:t>
            </a:r>
            <a:r>
              <a:rPr lang="en-US" altLang="zh-CN" sz="1600" kern="0" dirty="0">
                <a:solidFill>
                  <a:srgbClr val="101214"/>
                </a:solidFill>
                <a:effectLst/>
                <a:latin typeface="+mn-ea"/>
                <a:cs typeface="宋体" panose="02010600030101010101" pitchFamily="2" charset="-122"/>
              </a:rPr>
              <a:t>TCP</a:t>
            </a:r>
            <a:r>
              <a:rPr lang="zh-CN" altLang="en-US" sz="1600" kern="0" dirty="0">
                <a:solidFill>
                  <a:srgbClr val="101214"/>
                </a:solidFill>
                <a:effectLst/>
                <a:latin typeface="+mn-ea"/>
                <a:cs typeface="宋体" panose="02010600030101010101" pitchFamily="2" charset="-122"/>
              </a:rPr>
              <a:t>状态机的状态进行处理。完整的</a:t>
            </a:r>
            <a:r>
              <a:rPr lang="zh-CN" altLang="en-US" sz="1600" kern="0" dirty="0">
                <a:solidFill>
                  <a:srgbClr val="FF0000"/>
                </a:solidFill>
                <a:effectLst/>
                <a:latin typeface="+mn-ea"/>
                <a:cs typeface="宋体" panose="02010600030101010101" pitchFamily="2" charset="-122"/>
              </a:rPr>
              <a:t>转移图</a:t>
            </a:r>
            <a:r>
              <a:rPr lang="zh-CN" altLang="en-US" sz="1600" kern="0" dirty="0">
                <a:solidFill>
                  <a:srgbClr val="101214"/>
                </a:solidFill>
                <a:latin typeface="+mn-ea"/>
                <a:cs typeface="宋体" panose="02010600030101010101" pitchFamily="2" charset="-122"/>
              </a:rPr>
              <a:t>见右边</a:t>
            </a:r>
            <a:r>
              <a:rPr lang="zh-CN" altLang="en-US" sz="1600" kern="0" dirty="0">
                <a:solidFill>
                  <a:srgbClr val="101214"/>
                </a:solidFill>
                <a:effectLst/>
                <a:latin typeface="+mn-ea"/>
                <a:cs typeface="宋体" panose="02010600030101010101" pitchFamily="2" charset="-122"/>
              </a:rPr>
              <a:t>：</a:t>
            </a:r>
          </a:p>
        </p:txBody>
      </p:sp>
      <p:sp>
        <p:nvSpPr>
          <p:cNvPr id="18" name="文本框 17">
            <a:extLst>
              <a:ext uri="{FF2B5EF4-FFF2-40B4-BE49-F238E27FC236}">
                <a16:creationId xmlns:a16="http://schemas.microsoft.com/office/drawing/2014/main" id="{750F5074-25E2-747D-57F5-809A9689871F}"/>
              </a:ext>
            </a:extLst>
          </p:cNvPr>
          <p:cNvSpPr txBox="1"/>
          <p:nvPr/>
        </p:nvSpPr>
        <p:spPr>
          <a:xfrm>
            <a:off x="729970" y="1168923"/>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4.    TCP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数据包和连接管理</a:t>
            </a:r>
          </a:p>
        </p:txBody>
      </p:sp>
      <p:pic>
        <p:nvPicPr>
          <p:cNvPr id="4" name="Picture 6">
            <a:extLst>
              <a:ext uri="{FF2B5EF4-FFF2-40B4-BE49-F238E27FC236}">
                <a16:creationId xmlns:a16="http://schemas.microsoft.com/office/drawing/2014/main" id="{3044923F-7DA2-2BB4-827F-CF0988A81E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19087" y="2635654"/>
            <a:ext cx="4282938" cy="4125152"/>
          </a:xfrm>
          <a:prstGeom prst="rect">
            <a:avLst/>
          </a:prstGeom>
          <a:noFill/>
        </p:spPr>
      </p:pic>
      <p:sp>
        <p:nvSpPr>
          <p:cNvPr id="6" name="文本框 5">
            <a:extLst>
              <a:ext uri="{FF2B5EF4-FFF2-40B4-BE49-F238E27FC236}">
                <a16:creationId xmlns:a16="http://schemas.microsoft.com/office/drawing/2014/main" id="{20048524-49C1-503F-5D20-C9BA8D7F49E9}"/>
              </a:ext>
            </a:extLst>
          </p:cNvPr>
          <p:cNvSpPr txBox="1"/>
          <p:nvPr/>
        </p:nvSpPr>
        <p:spPr>
          <a:xfrm>
            <a:off x="970004" y="2888981"/>
            <a:ext cx="6666472" cy="3419013"/>
          </a:xfrm>
          <a:prstGeom prst="rect">
            <a:avLst/>
          </a:prstGeom>
          <a:noFill/>
        </p:spPr>
        <p:txBody>
          <a:bodyPr wrap="square" rtlCol="0">
            <a:spAutoFit/>
          </a:bodyPr>
          <a:lstStyle/>
          <a:p>
            <a:pPr>
              <a:lnSpc>
                <a:spcPct val="150000"/>
              </a:lnSpc>
            </a:pPr>
            <a:r>
              <a:rPr lang="zh-CN" altLang="en-US" sz="1800" kern="0" dirty="0">
                <a:solidFill>
                  <a:srgbClr val="101214"/>
                </a:solidFill>
                <a:effectLst/>
                <a:ea typeface="华文中宋" panose="02010600040101010101" pitchFamily="2" charset="-122"/>
                <a:cs typeface="宋体" panose="02010600030101010101" pitchFamily="2" charset="-122"/>
              </a:rPr>
              <a:t>        </a:t>
            </a:r>
            <a:r>
              <a:rPr lang="zh-CN" altLang="en-US" sz="1600" kern="0" dirty="0">
                <a:solidFill>
                  <a:srgbClr val="101214"/>
                </a:solidFill>
                <a:effectLst/>
                <a:latin typeface="+mn-ea"/>
                <a:cs typeface="宋体" panose="02010600030101010101" pitchFamily="2" charset="-122"/>
              </a:rPr>
              <a:t>如果是</a:t>
            </a:r>
            <a:r>
              <a:rPr lang="en-US" altLang="zh-CN" sz="1600" kern="0" dirty="0">
                <a:solidFill>
                  <a:srgbClr val="FF0000"/>
                </a:solidFill>
                <a:effectLst/>
                <a:latin typeface="+mn-ea"/>
                <a:cs typeface="宋体" panose="02010600030101010101" pitchFamily="2" charset="-122"/>
              </a:rPr>
              <a:t>LISTEN </a:t>
            </a:r>
            <a:r>
              <a:rPr lang="zh-CN" altLang="en-US" sz="1600" kern="0" dirty="0">
                <a:solidFill>
                  <a:srgbClr val="FF0000"/>
                </a:solidFill>
                <a:effectLst/>
                <a:latin typeface="+mn-ea"/>
                <a:cs typeface="宋体" panose="02010600030101010101" pitchFamily="2" charset="-122"/>
              </a:rPr>
              <a:t>状态收到 </a:t>
            </a:r>
            <a:r>
              <a:rPr lang="en-US" altLang="zh-CN" sz="1600" kern="0" dirty="0">
                <a:solidFill>
                  <a:srgbClr val="FF0000"/>
                </a:solidFill>
                <a:effectLst/>
                <a:latin typeface="+mn-ea"/>
                <a:cs typeface="宋体" panose="02010600030101010101" pitchFamily="2" charset="-122"/>
              </a:rPr>
              <a:t>SYN</a:t>
            </a:r>
            <a:r>
              <a:rPr lang="zh-CN" altLang="en-US" sz="1600" kern="0" dirty="0">
                <a:solidFill>
                  <a:srgbClr val="101214"/>
                </a:solidFill>
                <a:effectLst/>
                <a:latin typeface="+mn-ea"/>
                <a:cs typeface="宋体" panose="02010600030101010101" pitchFamily="2" charset="-122"/>
              </a:rPr>
              <a:t>，回应建立连接，</a:t>
            </a:r>
            <a:r>
              <a:rPr lang="zh-CN" altLang="en-US" sz="1600" kern="0" dirty="0">
                <a:solidFill>
                  <a:srgbClr val="FF0000"/>
                </a:solidFill>
                <a:effectLst/>
                <a:latin typeface="+mn-ea"/>
                <a:cs typeface="宋体" panose="02010600030101010101" pitchFamily="2" charset="-122"/>
              </a:rPr>
              <a:t>建立一个 </a:t>
            </a:r>
            <a:r>
              <a:rPr lang="en-US" altLang="zh-CN" sz="1600" kern="0" dirty="0" err="1">
                <a:solidFill>
                  <a:srgbClr val="FF0000"/>
                </a:solidFill>
                <a:effectLst/>
                <a:latin typeface="+mn-ea"/>
                <a:cs typeface="宋体" panose="02010600030101010101" pitchFamily="2" charset="-122"/>
              </a:rPr>
              <a:t>chlid</a:t>
            </a:r>
            <a:r>
              <a:rPr lang="en-US" altLang="zh-CN" sz="1600" kern="0" dirty="0">
                <a:solidFill>
                  <a:srgbClr val="FF0000"/>
                </a:solidFill>
                <a:effectLst/>
                <a:latin typeface="+mn-ea"/>
                <a:cs typeface="宋体" panose="02010600030101010101" pitchFamily="2" charset="-122"/>
              </a:rPr>
              <a:t> socket </a:t>
            </a:r>
            <a:r>
              <a:rPr lang="zh-CN" altLang="en-US" sz="1600" kern="0" dirty="0">
                <a:solidFill>
                  <a:srgbClr val="101214"/>
                </a:solidFill>
                <a:effectLst/>
                <a:latin typeface="+mn-ea"/>
                <a:cs typeface="宋体" panose="02010600030101010101" pitchFamily="2" charset="-122"/>
              </a:rPr>
              <a:t>来负责与该客户进行连接，</a:t>
            </a:r>
            <a:r>
              <a:rPr lang="en-US" altLang="zh-CN" sz="1600" kern="0" dirty="0" err="1">
                <a:solidFill>
                  <a:srgbClr val="101214"/>
                </a:solidFill>
                <a:effectLst/>
                <a:latin typeface="+mn-ea"/>
                <a:cs typeface="宋体" panose="02010600030101010101" pitchFamily="2" charset="-122"/>
              </a:rPr>
              <a:t>chlid</a:t>
            </a:r>
            <a:r>
              <a:rPr lang="en-US" altLang="zh-CN" sz="1600" kern="0" dirty="0">
                <a:solidFill>
                  <a:srgbClr val="101214"/>
                </a:solidFill>
                <a:effectLst/>
                <a:latin typeface="+mn-ea"/>
                <a:cs typeface="宋体" panose="02010600030101010101" pitchFamily="2" charset="-122"/>
              </a:rPr>
              <a:t> socket </a:t>
            </a:r>
            <a:r>
              <a:rPr lang="zh-CN" altLang="en-US" sz="1600" kern="0" dirty="0">
                <a:solidFill>
                  <a:srgbClr val="101214"/>
                </a:solidFill>
                <a:effectLst/>
                <a:latin typeface="+mn-ea"/>
                <a:cs typeface="宋体" panose="02010600030101010101" pitchFamily="2" charset="-122"/>
              </a:rPr>
              <a:t>的状态</a:t>
            </a:r>
            <a:r>
              <a:rPr lang="zh-CN" altLang="en-US" sz="1600" kern="0" dirty="0">
                <a:solidFill>
                  <a:srgbClr val="FF0000"/>
                </a:solidFill>
                <a:effectLst/>
                <a:latin typeface="+mn-ea"/>
                <a:cs typeface="宋体" panose="02010600030101010101" pitchFamily="2" charset="-122"/>
              </a:rPr>
              <a:t>设置为</a:t>
            </a:r>
            <a:r>
              <a:rPr lang="en-US" altLang="zh-CN" sz="1600" kern="0" dirty="0">
                <a:solidFill>
                  <a:srgbClr val="FF0000"/>
                </a:solidFill>
                <a:effectLst/>
                <a:latin typeface="+mn-ea"/>
                <a:cs typeface="宋体" panose="02010600030101010101" pitchFamily="2" charset="-122"/>
              </a:rPr>
              <a:t>SYN_RECV</a:t>
            </a:r>
            <a:r>
              <a:rPr lang="zh-CN" altLang="en-US" sz="1600" kern="0" dirty="0">
                <a:solidFill>
                  <a:srgbClr val="101214"/>
                </a:solidFill>
                <a:effectLst/>
                <a:latin typeface="+mn-ea"/>
                <a:cs typeface="宋体" panose="02010600030101010101" pitchFamily="2" charset="-122"/>
              </a:rPr>
              <a:t>，最后</a:t>
            </a:r>
            <a:r>
              <a:rPr lang="zh-CN" altLang="en-US" sz="1600" kern="0" dirty="0">
                <a:solidFill>
                  <a:srgbClr val="FF0000"/>
                </a:solidFill>
                <a:effectLst/>
                <a:latin typeface="+mn-ea"/>
                <a:cs typeface="宋体" panose="02010600030101010101" pitchFamily="2" charset="-122"/>
              </a:rPr>
              <a:t>发送 </a:t>
            </a:r>
            <a:r>
              <a:rPr lang="en-US" altLang="zh-CN" sz="1600" kern="0" dirty="0">
                <a:solidFill>
                  <a:srgbClr val="FF0000"/>
                </a:solidFill>
                <a:effectLst/>
                <a:latin typeface="+mn-ea"/>
                <a:cs typeface="宋体" panose="02010600030101010101" pitchFamily="2" charset="-122"/>
              </a:rPr>
              <a:t>SYN </a:t>
            </a:r>
            <a:r>
              <a:rPr lang="zh-CN" altLang="en-US" sz="1600" kern="0" dirty="0">
                <a:solidFill>
                  <a:srgbClr val="FF0000"/>
                </a:solidFill>
                <a:effectLst/>
                <a:latin typeface="+mn-ea"/>
                <a:cs typeface="宋体" panose="02010600030101010101" pitchFamily="2" charset="-122"/>
              </a:rPr>
              <a:t>和 </a:t>
            </a:r>
            <a:r>
              <a:rPr lang="en-US" altLang="zh-CN" sz="1600" kern="0" dirty="0">
                <a:solidFill>
                  <a:srgbClr val="FF0000"/>
                </a:solidFill>
                <a:effectLst/>
                <a:latin typeface="+mn-ea"/>
                <a:cs typeface="宋体" panose="02010600030101010101" pitchFamily="2" charset="-122"/>
              </a:rPr>
              <a:t>ACK </a:t>
            </a:r>
            <a:r>
              <a:rPr lang="zh-CN" altLang="en-US" sz="1600" kern="0" dirty="0">
                <a:solidFill>
                  <a:srgbClr val="101214"/>
                </a:solidFill>
                <a:effectLst/>
                <a:latin typeface="+mn-ea"/>
                <a:cs typeface="宋体" panose="02010600030101010101" pitchFamily="2" charset="-122"/>
              </a:rPr>
              <a:t>包。</a:t>
            </a:r>
            <a:endParaRPr lang="en-US" altLang="zh-CN" sz="1600" kern="0" dirty="0">
              <a:solidFill>
                <a:srgbClr val="101214"/>
              </a:solidFill>
              <a:effectLst/>
              <a:latin typeface="+mn-ea"/>
              <a:cs typeface="宋体" panose="02010600030101010101" pitchFamily="2" charset="-122"/>
            </a:endParaRPr>
          </a:p>
          <a:p>
            <a:pPr>
              <a:lnSpc>
                <a:spcPct val="150000"/>
              </a:lnSpc>
            </a:pPr>
            <a:r>
              <a:rPr lang="en-US" altLang="zh-CN" sz="1600" kern="0" dirty="0">
                <a:solidFill>
                  <a:srgbClr val="101214"/>
                </a:solidFill>
                <a:effectLst/>
                <a:latin typeface="+mn-ea"/>
                <a:cs typeface="宋体" panose="02010600030101010101" pitchFamily="2" charset="-122"/>
              </a:rPr>
              <a:t>        </a:t>
            </a:r>
            <a:r>
              <a:rPr lang="zh-CN" altLang="zh-CN" sz="1600" kern="0" dirty="0">
                <a:solidFill>
                  <a:srgbClr val="101214"/>
                </a:solidFill>
                <a:effectLst/>
                <a:latin typeface="+mn-ea"/>
                <a:cs typeface="宋体" panose="02010600030101010101" pitchFamily="2" charset="-122"/>
              </a:rPr>
              <a:t>如果是</a:t>
            </a:r>
            <a:r>
              <a:rPr lang="en-US" altLang="zh-CN" sz="1600" kern="0" dirty="0">
                <a:solidFill>
                  <a:srgbClr val="FF0000"/>
                </a:solidFill>
                <a:effectLst/>
                <a:latin typeface="+mn-ea"/>
                <a:cs typeface="宋体" panose="02010600030101010101" pitchFamily="2" charset="-122"/>
              </a:rPr>
              <a:t>SYN_SENT </a:t>
            </a:r>
            <a:r>
              <a:rPr lang="zh-CN" altLang="zh-CN" sz="1600" kern="0" dirty="0">
                <a:solidFill>
                  <a:srgbClr val="FF0000"/>
                </a:solidFill>
                <a:effectLst/>
                <a:latin typeface="+mn-ea"/>
                <a:cs typeface="宋体" panose="02010600030101010101" pitchFamily="2" charset="-122"/>
              </a:rPr>
              <a:t>状态</a:t>
            </a:r>
            <a:r>
              <a:rPr lang="zh-CN" altLang="en-US" sz="1600" kern="0" dirty="0">
                <a:solidFill>
                  <a:srgbClr val="101214"/>
                </a:solidFill>
                <a:effectLst/>
                <a:latin typeface="+mn-ea"/>
                <a:cs typeface="宋体" panose="02010600030101010101" pitchFamily="2" charset="-122"/>
              </a:rPr>
              <a:t>，</a:t>
            </a:r>
            <a:r>
              <a:rPr lang="zh-CN" altLang="zh-CN" sz="1600" kern="0" dirty="0">
                <a:solidFill>
                  <a:srgbClr val="FF0000"/>
                </a:solidFill>
                <a:effectLst/>
                <a:latin typeface="+mn-ea"/>
                <a:cs typeface="宋体" panose="02010600030101010101" pitchFamily="2" charset="-122"/>
              </a:rPr>
              <a:t>收到</a:t>
            </a:r>
            <a:r>
              <a:rPr lang="en-US" altLang="zh-CN" sz="1600" kern="0" dirty="0">
                <a:solidFill>
                  <a:srgbClr val="FF0000"/>
                </a:solidFill>
                <a:effectLst/>
                <a:latin typeface="+mn-ea"/>
                <a:cs typeface="宋体" panose="02010600030101010101" pitchFamily="2" charset="-122"/>
              </a:rPr>
              <a:t> SYN </a:t>
            </a:r>
            <a:r>
              <a:rPr lang="zh-CN" altLang="zh-CN" sz="1600" kern="0" dirty="0">
                <a:solidFill>
                  <a:srgbClr val="FF0000"/>
                </a:solidFill>
                <a:effectLst/>
                <a:latin typeface="+mn-ea"/>
                <a:cs typeface="宋体" panose="02010600030101010101" pitchFamily="2" charset="-122"/>
              </a:rPr>
              <a:t>与</a:t>
            </a:r>
            <a:r>
              <a:rPr lang="en-US" altLang="zh-CN" sz="1600" kern="0" dirty="0">
                <a:solidFill>
                  <a:srgbClr val="FF0000"/>
                </a:solidFill>
                <a:effectLst/>
                <a:latin typeface="+mn-ea"/>
                <a:cs typeface="宋体" panose="02010600030101010101" pitchFamily="2" charset="-122"/>
              </a:rPr>
              <a:t>ACK</a:t>
            </a:r>
            <a:r>
              <a:rPr lang="zh-CN" altLang="zh-CN" sz="1600" kern="0" dirty="0">
                <a:solidFill>
                  <a:srgbClr val="101214"/>
                </a:solidFill>
                <a:effectLst/>
                <a:latin typeface="+mn-ea"/>
                <a:cs typeface="宋体" panose="02010600030101010101" pitchFamily="2" charset="-122"/>
              </a:rPr>
              <a:t>包</a:t>
            </a:r>
            <a:r>
              <a:rPr lang="zh-CN" altLang="en-US" sz="1600" kern="0" dirty="0">
                <a:solidFill>
                  <a:srgbClr val="101214"/>
                </a:solidFill>
                <a:effectLst/>
                <a:latin typeface="+mn-ea"/>
                <a:cs typeface="宋体" panose="02010600030101010101" pitchFamily="2" charset="-122"/>
              </a:rPr>
              <a:t>，</a:t>
            </a:r>
            <a:r>
              <a:rPr lang="zh-CN" altLang="zh-CN" sz="1600" kern="0" dirty="0">
                <a:solidFill>
                  <a:srgbClr val="101214"/>
                </a:solidFill>
                <a:effectLst/>
                <a:latin typeface="+mn-ea"/>
                <a:cs typeface="宋体" panose="02010600030101010101" pitchFamily="2" charset="-122"/>
              </a:rPr>
              <a:t>说明服务器响应握手</a:t>
            </a:r>
            <a:r>
              <a:rPr lang="zh-CN" altLang="en-US" sz="1600" kern="0" dirty="0">
                <a:solidFill>
                  <a:srgbClr val="101214"/>
                </a:solidFill>
                <a:effectLst/>
                <a:latin typeface="+mn-ea"/>
                <a:cs typeface="宋体" panose="02010600030101010101" pitchFamily="2" charset="-122"/>
              </a:rPr>
              <a:t>，</a:t>
            </a:r>
            <a:r>
              <a:rPr lang="zh-CN" altLang="zh-CN" sz="1600" kern="0" dirty="0">
                <a:solidFill>
                  <a:srgbClr val="101214"/>
                </a:solidFill>
                <a:effectLst/>
                <a:latin typeface="+mn-ea"/>
                <a:cs typeface="宋体" panose="02010600030101010101" pitchFamily="2" charset="-122"/>
              </a:rPr>
              <a:t>状态</a:t>
            </a:r>
            <a:r>
              <a:rPr lang="zh-CN" altLang="zh-CN" sz="1600" kern="0" dirty="0">
                <a:solidFill>
                  <a:srgbClr val="FF0000"/>
                </a:solidFill>
                <a:effectLst/>
                <a:latin typeface="+mn-ea"/>
                <a:cs typeface="宋体" panose="02010600030101010101" pitchFamily="2" charset="-122"/>
              </a:rPr>
              <a:t>转换为</a:t>
            </a:r>
            <a:r>
              <a:rPr lang="en-US" altLang="zh-CN" sz="1600" kern="0" dirty="0">
                <a:solidFill>
                  <a:srgbClr val="FF0000"/>
                </a:solidFill>
                <a:effectLst/>
                <a:latin typeface="+mn-ea"/>
                <a:cs typeface="宋体" panose="02010600030101010101" pitchFamily="2" charset="-122"/>
              </a:rPr>
              <a:t> ESTABLISHED</a:t>
            </a:r>
            <a:r>
              <a:rPr lang="zh-CN" altLang="en-US" sz="1600" kern="0" dirty="0">
                <a:solidFill>
                  <a:srgbClr val="101214"/>
                </a:solidFill>
                <a:effectLst/>
                <a:latin typeface="+mn-ea"/>
                <a:cs typeface="宋体" panose="02010600030101010101" pitchFamily="2" charset="-122"/>
              </a:rPr>
              <a:t>，</a:t>
            </a:r>
            <a:r>
              <a:rPr lang="zh-CN" altLang="zh-CN" sz="1600" kern="0" dirty="0">
                <a:solidFill>
                  <a:srgbClr val="101214"/>
                </a:solidFill>
                <a:effectLst/>
                <a:latin typeface="+mn-ea"/>
                <a:cs typeface="宋体" panose="02010600030101010101" pitchFamily="2" charset="-122"/>
              </a:rPr>
              <a:t>更新</a:t>
            </a:r>
            <a:r>
              <a:rPr lang="en-US" altLang="zh-CN" sz="1600" kern="0" dirty="0">
                <a:solidFill>
                  <a:srgbClr val="101214"/>
                </a:solidFill>
                <a:effectLst/>
                <a:latin typeface="+mn-ea"/>
                <a:cs typeface="宋体" panose="02010600030101010101" pitchFamily="2" charset="-122"/>
              </a:rPr>
              <a:t> </a:t>
            </a:r>
            <a:r>
              <a:rPr lang="en-US" altLang="zh-CN" sz="1600" kern="0" dirty="0" err="1">
                <a:solidFill>
                  <a:srgbClr val="101214"/>
                </a:solidFill>
                <a:effectLst/>
                <a:latin typeface="+mn-ea"/>
                <a:cs typeface="宋体" panose="02010600030101010101" pitchFamily="2" charset="-122"/>
              </a:rPr>
              <a:t>rcv_nxt</a:t>
            </a:r>
            <a:r>
              <a:rPr lang="zh-CN" altLang="zh-CN" sz="1600" kern="0" dirty="0">
                <a:solidFill>
                  <a:srgbClr val="101214"/>
                </a:solidFill>
                <a:effectLst/>
                <a:latin typeface="+mn-ea"/>
                <a:cs typeface="宋体" panose="02010600030101010101" pitchFamily="2" charset="-122"/>
              </a:rPr>
              <a:t>、</a:t>
            </a:r>
            <a:r>
              <a:rPr lang="en-US" altLang="zh-CN" sz="1600" kern="0" dirty="0" err="1">
                <a:solidFill>
                  <a:srgbClr val="101214"/>
                </a:solidFill>
                <a:effectLst/>
                <a:latin typeface="+mn-ea"/>
                <a:cs typeface="宋体" panose="02010600030101010101" pitchFamily="2" charset="-122"/>
              </a:rPr>
              <a:t>snd_una</a:t>
            </a:r>
            <a:r>
              <a:rPr lang="zh-CN" altLang="zh-CN" sz="1600" kern="0" dirty="0">
                <a:solidFill>
                  <a:srgbClr val="101214"/>
                </a:solidFill>
                <a:effectLst/>
                <a:latin typeface="+mn-ea"/>
                <a:cs typeface="宋体" panose="02010600030101010101" pitchFamily="2" charset="-122"/>
              </a:rPr>
              <a:t>与发送窗口</a:t>
            </a:r>
            <a:r>
              <a:rPr lang="zh-CN" altLang="en-US" sz="1600" kern="0" dirty="0">
                <a:solidFill>
                  <a:srgbClr val="101214"/>
                </a:solidFill>
                <a:effectLst/>
                <a:latin typeface="+mn-ea"/>
                <a:cs typeface="宋体" panose="02010600030101010101" pitchFamily="2" charset="-122"/>
              </a:rPr>
              <a:t>，</a:t>
            </a:r>
            <a:r>
              <a:rPr lang="zh-CN" altLang="zh-CN" sz="1600" kern="0" dirty="0">
                <a:solidFill>
                  <a:srgbClr val="FF0000"/>
                </a:solidFill>
                <a:effectLst/>
                <a:latin typeface="+mn-ea"/>
                <a:cs typeface="宋体" panose="02010600030101010101" pitchFamily="2" charset="-122"/>
              </a:rPr>
              <a:t>发送</a:t>
            </a:r>
            <a:r>
              <a:rPr lang="en-US" altLang="zh-CN" sz="1600" kern="0" dirty="0">
                <a:solidFill>
                  <a:srgbClr val="FF0000"/>
                </a:solidFill>
                <a:effectLst/>
                <a:latin typeface="+mn-ea"/>
                <a:cs typeface="宋体" panose="02010600030101010101" pitchFamily="2" charset="-122"/>
              </a:rPr>
              <a:t> ACK </a:t>
            </a:r>
            <a:r>
              <a:rPr lang="zh-CN" altLang="zh-CN" sz="1600" kern="0" dirty="0">
                <a:solidFill>
                  <a:srgbClr val="101214"/>
                </a:solidFill>
                <a:effectLst/>
                <a:latin typeface="+mn-ea"/>
                <a:cs typeface="宋体" panose="02010600030101010101" pitchFamily="2" charset="-122"/>
              </a:rPr>
              <a:t>包回应</a:t>
            </a:r>
            <a:r>
              <a:rPr lang="zh-CN" altLang="en-US" sz="1600" kern="0" dirty="0">
                <a:solidFill>
                  <a:srgbClr val="101214"/>
                </a:solidFill>
                <a:effectLst/>
                <a:latin typeface="+mn-ea"/>
                <a:cs typeface="宋体" panose="02010600030101010101" pitchFamily="2" charset="-122"/>
              </a:rPr>
              <a:t>，</a:t>
            </a:r>
            <a:r>
              <a:rPr lang="zh-CN" altLang="zh-CN" sz="1600" kern="0" dirty="0">
                <a:solidFill>
                  <a:srgbClr val="101214"/>
                </a:solidFill>
                <a:effectLst/>
                <a:latin typeface="+mn-ea"/>
                <a:cs typeface="宋体" panose="02010600030101010101" pitchFamily="2" charset="-122"/>
              </a:rPr>
              <a:t>最后</a:t>
            </a:r>
            <a:r>
              <a:rPr lang="zh-CN" altLang="zh-CN" sz="1600" kern="0" dirty="0">
                <a:solidFill>
                  <a:srgbClr val="FF0000"/>
                </a:solidFill>
                <a:effectLst/>
                <a:latin typeface="+mn-ea"/>
                <a:cs typeface="宋体" panose="02010600030101010101" pitchFamily="2" charset="-122"/>
              </a:rPr>
              <a:t>唤醒客户端进程</a:t>
            </a:r>
            <a:r>
              <a:rPr lang="zh-CN" altLang="zh-CN" sz="1600" kern="0" dirty="0">
                <a:solidFill>
                  <a:srgbClr val="101214"/>
                </a:solidFill>
                <a:effectLst/>
                <a:latin typeface="+mn-ea"/>
                <a:cs typeface="宋体" panose="02010600030101010101" pitchFamily="2" charset="-122"/>
              </a:rPr>
              <a:t>；如果</a:t>
            </a:r>
            <a:r>
              <a:rPr lang="zh-CN" altLang="zh-CN" sz="1600" kern="0" dirty="0">
                <a:solidFill>
                  <a:srgbClr val="FF0000"/>
                </a:solidFill>
                <a:effectLst/>
                <a:latin typeface="+mn-ea"/>
                <a:cs typeface="宋体" panose="02010600030101010101" pitchFamily="2" charset="-122"/>
              </a:rPr>
              <a:t>只收到</a:t>
            </a:r>
            <a:r>
              <a:rPr lang="en-US" altLang="zh-CN" sz="1600" kern="0" dirty="0">
                <a:solidFill>
                  <a:srgbClr val="FF0000"/>
                </a:solidFill>
                <a:effectLst/>
                <a:latin typeface="+mn-ea"/>
                <a:cs typeface="宋体" panose="02010600030101010101" pitchFamily="2" charset="-122"/>
              </a:rPr>
              <a:t> SYN</a:t>
            </a:r>
            <a:r>
              <a:rPr lang="zh-CN" altLang="zh-CN" sz="1600" kern="0" dirty="0">
                <a:solidFill>
                  <a:srgbClr val="101214"/>
                </a:solidFill>
                <a:effectLst/>
                <a:latin typeface="+mn-ea"/>
                <a:cs typeface="宋体" panose="02010600030101010101" pitchFamily="2" charset="-122"/>
              </a:rPr>
              <a:t>而没收到</a:t>
            </a:r>
            <a:r>
              <a:rPr lang="en-US" altLang="zh-CN" sz="1600" kern="0" dirty="0">
                <a:solidFill>
                  <a:srgbClr val="101214"/>
                </a:solidFill>
                <a:effectLst/>
                <a:latin typeface="+mn-ea"/>
                <a:cs typeface="宋体" panose="02010600030101010101" pitchFamily="2" charset="-122"/>
              </a:rPr>
              <a:t>ACK</a:t>
            </a:r>
            <a:r>
              <a:rPr lang="zh-CN" altLang="zh-CN" sz="1600" kern="0" dirty="0">
                <a:solidFill>
                  <a:srgbClr val="101214"/>
                </a:solidFill>
                <a:effectLst/>
                <a:latin typeface="+mn-ea"/>
                <a:cs typeface="宋体" panose="02010600030101010101" pitchFamily="2" charset="-122"/>
              </a:rPr>
              <a:t>包</a:t>
            </a:r>
            <a:r>
              <a:rPr lang="zh-CN" altLang="en-US" sz="1600" kern="0" dirty="0">
                <a:solidFill>
                  <a:srgbClr val="101214"/>
                </a:solidFill>
                <a:effectLst/>
                <a:latin typeface="+mn-ea"/>
                <a:cs typeface="宋体" panose="02010600030101010101" pitchFamily="2" charset="-122"/>
              </a:rPr>
              <a:t>，</a:t>
            </a:r>
            <a:r>
              <a:rPr lang="zh-CN" altLang="zh-CN" sz="1600" kern="0" dirty="0">
                <a:solidFill>
                  <a:srgbClr val="101214"/>
                </a:solidFill>
                <a:effectLst/>
                <a:latin typeface="+mn-ea"/>
                <a:cs typeface="宋体" panose="02010600030101010101" pitchFamily="2" charset="-122"/>
              </a:rPr>
              <a:t>这表示此时收到了</a:t>
            </a:r>
            <a:r>
              <a:rPr lang="zh-CN" altLang="zh-CN" sz="1600" kern="0" dirty="0">
                <a:solidFill>
                  <a:srgbClr val="FF0000"/>
                </a:solidFill>
                <a:effectLst/>
                <a:latin typeface="+mn-ea"/>
                <a:cs typeface="宋体" panose="02010600030101010101" pitchFamily="2" charset="-122"/>
              </a:rPr>
              <a:t>对方主动发起连接</a:t>
            </a:r>
            <a:r>
              <a:rPr lang="zh-CN" altLang="zh-CN" sz="1600" kern="0" dirty="0">
                <a:solidFill>
                  <a:srgbClr val="101214"/>
                </a:solidFill>
                <a:effectLst/>
                <a:latin typeface="+mn-ea"/>
                <a:cs typeface="宋体" panose="02010600030101010101" pitchFamily="2" charset="-122"/>
              </a:rPr>
              <a:t>的</a:t>
            </a:r>
            <a:r>
              <a:rPr lang="en-US" altLang="zh-CN" sz="1600" kern="0" dirty="0">
                <a:solidFill>
                  <a:srgbClr val="101214"/>
                </a:solidFill>
                <a:effectLst/>
                <a:latin typeface="+mn-ea"/>
                <a:cs typeface="宋体" panose="02010600030101010101" pitchFamily="2" charset="-122"/>
              </a:rPr>
              <a:t>SYN</a:t>
            </a:r>
            <a:r>
              <a:rPr lang="zh-CN" altLang="zh-CN" sz="1600" kern="0" dirty="0">
                <a:solidFill>
                  <a:srgbClr val="101214"/>
                </a:solidFill>
                <a:effectLst/>
                <a:latin typeface="+mn-ea"/>
                <a:cs typeface="宋体" panose="02010600030101010101" pitchFamily="2" charset="-122"/>
              </a:rPr>
              <a:t>数据包</a:t>
            </a:r>
            <a:r>
              <a:rPr lang="zh-CN" altLang="en-US" sz="1600" kern="0" dirty="0">
                <a:solidFill>
                  <a:srgbClr val="101214"/>
                </a:solidFill>
                <a:effectLst/>
                <a:latin typeface="+mn-ea"/>
                <a:cs typeface="宋体" panose="02010600030101010101" pitchFamily="2" charset="-122"/>
              </a:rPr>
              <a:t>，</a:t>
            </a:r>
            <a:r>
              <a:rPr lang="zh-CN" altLang="zh-CN" sz="1600" kern="0" dirty="0">
                <a:solidFill>
                  <a:srgbClr val="101214"/>
                </a:solidFill>
                <a:effectLst/>
                <a:latin typeface="+mn-ea"/>
                <a:cs typeface="宋体" panose="02010600030101010101" pitchFamily="2" charset="-122"/>
              </a:rPr>
              <a:t>这时候相当于</a:t>
            </a:r>
            <a:r>
              <a:rPr lang="zh-CN" altLang="zh-CN" sz="1600" kern="0" dirty="0">
                <a:solidFill>
                  <a:srgbClr val="FF0000"/>
                </a:solidFill>
                <a:effectLst/>
                <a:latin typeface="+mn-ea"/>
                <a:cs typeface="宋体" panose="02010600030101010101" pitchFamily="2" charset="-122"/>
              </a:rPr>
              <a:t>由对方主动创建连接</a:t>
            </a:r>
            <a:r>
              <a:rPr lang="zh-CN" altLang="en-US" sz="1600" kern="0" dirty="0">
                <a:solidFill>
                  <a:srgbClr val="101214"/>
                </a:solidFill>
                <a:effectLst/>
                <a:latin typeface="+mn-ea"/>
                <a:cs typeface="宋体" panose="02010600030101010101" pitchFamily="2" charset="-122"/>
              </a:rPr>
              <a:t>，</a:t>
            </a:r>
            <a:r>
              <a:rPr lang="zh-CN" altLang="zh-CN" sz="1600" kern="0" dirty="0">
                <a:solidFill>
                  <a:srgbClr val="101214"/>
                </a:solidFill>
                <a:effectLst/>
                <a:latin typeface="+mn-ea"/>
                <a:cs typeface="宋体" panose="02010600030101010101" pitchFamily="2" charset="-122"/>
              </a:rPr>
              <a:t>所以需要</a:t>
            </a:r>
            <a:r>
              <a:rPr lang="zh-CN" altLang="zh-CN" sz="1600" kern="0" dirty="0">
                <a:solidFill>
                  <a:srgbClr val="FF0000"/>
                </a:solidFill>
                <a:effectLst/>
                <a:latin typeface="+mn-ea"/>
                <a:cs typeface="宋体" panose="02010600030101010101" pitchFamily="2" charset="-122"/>
              </a:rPr>
              <a:t>进入</a:t>
            </a:r>
            <a:r>
              <a:rPr lang="en-US" altLang="zh-CN" sz="1600" kern="0" dirty="0">
                <a:solidFill>
                  <a:srgbClr val="FF0000"/>
                </a:solidFill>
                <a:effectLst/>
                <a:latin typeface="+mn-ea"/>
                <a:cs typeface="宋体" panose="02010600030101010101" pitchFamily="2" charset="-122"/>
              </a:rPr>
              <a:t>SYN_RCVD</a:t>
            </a:r>
            <a:r>
              <a:rPr lang="zh-CN" altLang="zh-CN" sz="1600" kern="0" dirty="0">
                <a:solidFill>
                  <a:srgbClr val="101214"/>
                </a:solidFill>
                <a:effectLst/>
                <a:latin typeface="+mn-ea"/>
                <a:cs typeface="宋体" panose="02010600030101010101" pitchFamily="2" charset="-122"/>
              </a:rPr>
              <a:t>状态</a:t>
            </a:r>
            <a:r>
              <a:rPr lang="zh-CN" altLang="en-US" sz="1600" kern="0" dirty="0">
                <a:solidFill>
                  <a:srgbClr val="101214"/>
                </a:solidFill>
                <a:effectLst/>
                <a:latin typeface="+mn-ea"/>
                <a:cs typeface="宋体" panose="02010600030101010101" pitchFamily="2" charset="-122"/>
              </a:rPr>
              <a:t>，</a:t>
            </a:r>
            <a:r>
              <a:rPr lang="zh-CN" altLang="zh-CN" sz="1600" kern="0" dirty="0">
                <a:solidFill>
                  <a:srgbClr val="101214"/>
                </a:solidFill>
                <a:effectLst/>
                <a:latin typeface="+mn-ea"/>
                <a:cs typeface="宋体" panose="02010600030101010101" pitchFamily="2" charset="-122"/>
              </a:rPr>
              <a:t>然后发送带有</a:t>
            </a:r>
            <a:r>
              <a:rPr lang="en-US" altLang="zh-CN" sz="1600" kern="0" dirty="0">
                <a:solidFill>
                  <a:srgbClr val="101214"/>
                </a:solidFill>
                <a:effectLst/>
                <a:latin typeface="+mn-ea"/>
                <a:cs typeface="宋体" panose="02010600030101010101" pitchFamily="2" charset="-122"/>
              </a:rPr>
              <a:t>SYN</a:t>
            </a:r>
            <a:r>
              <a:rPr lang="zh-CN" altLang="zh-CN" sz="1600" kern="0" dirty="0">
                <a:solidFill>
                  <a:srgbClr val="101214"/>
                </a:solidFill>
                <a:effectLst/>
                <a:latin typeface="+mn-ea"/>
                <a:cs typeface="宋体" panose="02010600030101010101" pitchFamily="2" charset="-122"/>
              </a:rPr>
              <a:t>和</a:t>
            </a:r>
            <a:r>
              <a:rPr lang="en-US" altLang="zh-CN" sz="1600" kern="0" dirty="0">
                <a:solidFill>
                  <a:srgbClr val="101214"/>
                </a:solidFill>
                <a:effectLst/>
                <a:latin typeface="+mn-ea"/>
                <a:cs typeface="宋体" panose="02010600030101010101" pitchFamily="2" charset="-122"/>
              </a:rPr>
              <a:t>ACK</a:t>
            </a:r>
            <a:r>
              <a:rPr lang="zh-CN" altLang="zh-CN" sz="1600" kern="0" dirty="0">
                <a:solidFill>
                  <a:srgbClr val="101214"/>
                </a:solidFill>
                <a:effectLst/>
                <a:latin typeface="+mn-ea"/>
                <a:cs typeface="宋体" panose="02010600030101010101" pitchFamily="2" charset="-122"/>
              </a:rPr>
              <a:t>标志的</a:t>
            </a:r>
            <a:r>
              <a:rPr lang="en-US" altLang="zh-CN" sz="1600" kern="0" dirty="0">
                <a:solidFill>
                  <a:srgbClr val="101214"/>
                </a:solidFill>
                <a:effectLst/>
                <a:latin typeface="+mn-ea"/>
                <a:cs typeface="宋体" panose="02010600030101010101" pitchFamily="2" charset="-122"/>
              </a:rPr>
              <a:t>TCP</a:t>
            </a:r>
            <a:r>
              <a:rPr lang="zh-CN" altLang="zh-CN" sz="1600" kern="0" dirty="0">
                <a:solidFill>
                  <a:srgbClr val="101214"/>
                </a:solidFill>
                <a:effectLst/>
                <a:latin typeface="+mn-ea"/>
                <a:cs typeface="宋体" panose="02010600030101010101" pitchFamily="2" charset="-122"/>
              </a:rPr>
              <a:t>控制包。</a:t>
            </a:r>
            <a:endParaRPr lang="zh-CN" altLang="en-US" sz="1600" dirty="0">
              <a:latin typeface="+mn-ea"/>
            </a:endParaRPr>
          </a:p>
        </p:txBody>
      </p:sp>
    </p:spTree>
    <p:extLst>
      <p:ext uri="{BB962C8B-B14F-4D97-AF65-F5344CB8AC3E}">
        <p14:creationId xmlns:p14="http://schemas.microsoft.com/office/powerpoint/2010/main" val="3740894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r>
              <a:rPr lang="en-US" altLang="zh-CN" dirty="0"/>
              <a:t>——TCP </a:t>
            </a:r>
            <a:r>
              <a:rPr lang="zh-CN" altLang="en-US" dirty="0"/>
              <a:t>连接管理和数据包处理</a:t>
            </a:r>
          </a:p>
        </p:txBody>
      </p:sp>
      <p:sp>
        <p:nvSpPr>
          <p:cNvPr id="18" name="文本框 17">
            <a:extLst>
              <a:ext uri="{FF2B5EF4-FFF2-40B4-BE49-F238E27FC236}">
                <a16:creationId xmlns:a16="http://schemas.microsoft.com/office/drawing/2014/main" id="{750F5074-25E2-747D-57F5-809A9689871F}"/>
              </a:ext>
            </a:extLst>
          </p:cNvPr>
          <p:cNvSpPr txBox="1"/>
          <p:nvPr/>
        </p:nvSpPr>
        <p:spPr>
          <a:xfrm>
            <a:off x="729970" y="1168923"/>
            <a:ext cx="466725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4.    TCP </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数据包和连接管理</a:t>
            </a:r>
            <a:r>
              <a:rPr lang="zh-CN" altLang="en-US" sz="2000" b="1" dirty="0">
                <a:solidFill>
                  <a:srgbClr val="000000"/>
                </a:solidFill>
                <a:latin typeface="Arial"/>
                <a:ea typeface="微软雅黑"/>
              </a:rPr>
              <a:t>（</a:t>
            </a: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续）</a:t>
            </a:r>
          </a:p>
        </p:txBody>
      </p:sp>
      <p:pic>
        <p:nvPicPr>
          <p:cNvPr id="4" name="Picture 6">
            <a:extLst>
              <a:ext uri="{FF2B5EF4-FFF2-40B4-BE49-F238E27FC236}">
                <a16:creationId xmlns:a16="http://schemas.microsoft.com/office/drawing/2014/main" id="{3044923F-7DA2-2BB4-827F-CF0988A81E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75838" y="1569033"/>
            <a:ext cx="4471332" cy="4306605"/>
          </a:xfrm>
          <a:prstGeom prst="rect">
            <a:avLst/>
          </a:prstGeom>
          <a:noFill/>
        </p:spPr>
      </p:pic>
      <p:sp>
        <p:nvSpPr>
          <p:cNvPr id="6" name="文本框 5">
            <a:extLst>
              <a:ext uri="{FF2B5EF4-FFF2-40B4-BE49-F238E27FC236}">
                <a16:creationId xmlns:a16="http://schemas.microsoft.com/office/drawing/2014/main" id="{20048524-49C1-503F-5D20-C9BA8D7F49E9}"/>
              </a:ext>
            </a:extLst>
          </p:cNvPr>
          <p:cNvSpPr txBox="1"/>
          <p:nvPr/>
        </p:nvSpPr>
        <p:spPr>
          <a:xfrm>
            <a:off x="932934" y="1569033"/>
            <a:ext cx="6666472" cy="4850174"/>
          </a:xfrm>
          <a:prstGeom prst="rect">
            <a:avLst/>
          </a:prstGeom>
          <a:noFill/>
        </p:spPr>
        <p:txBody>
          <a:bodyPr wrap="square" rtlCol="0">
            <a:spAutoFit/>
          </a:bodyPr>
          <a:lstStyle/>
          <a:p>
            <a:pPr>
              <a:lnSpc>
                <a:spcPct val="150000"/>
              </a:lnSpc>
            </a:pPr>
            <a:r>
              <a:rPr lang="zh-CN" altLang="en-US" sz="1600" kern="0" dirty="0">
                <a:solidFill>
                  <a:srgbClr val="101214"/>
                </a:solidFill>
                <a:effectLst/>
                <a:latin typeface="+mn-ea"/>
                <a:cs typeface="宋体" panose="02010600030101010101" pitchFamily="2" charset="-122"/>
              </a:rPr>
              <a:t>       如果是</a:t>
            </a:r>
            <a:r>
              <a:rPr lang="en-US" altLang="zh-CN" sz="1600" kern="0" dirty="0">
                <a:solidFill>
                  <a:srgbClr val="FF0000"/>
                </a:solidFill>
                <a:effectLst/>
                <a:latin typeface="+mn-ea"/>
                <a:cs typeface="宋体" panose="02010600030101010101" pitchFamily="2" charset="-122"/>
              </a:rPr>
              <a:t>SYN_RECV</a:t>
            </a:r>
            <a:r>
              <a:rPr lang="zh-CN" altLang="en-US" sz="1600" kern="0" dirty="0">
                <a:solidFill>
                  <a:srgbClr val="FF0000"/>
                </a:solidFill>
                <a:effectLst/>
                <a:latin typeface="+mn-ea"/>
                <a:cs typeface="宋体" panose="02010600030101010101" pitchFamily="2" charset="-122"/>
              </a:rPr>
              <a:t>状态下收到 </a:t>
            </a:r>
            <a:r>
              <a:rPr lang="en-US" altLang="zh-CN" sz="1600" kern="0" dirty="0">
                <a:solidFill>
                  <a:srgbClr val="FF0000"/>
                </a:solidFill>
                <a:effectLst/>
                <a:latin typeface="+mn-ea"/>
                <a:cs typeface="宋体" panose="02010600030101010101" pitchFamily="2" charset="-122"/>
              </a:rPr>
              <a:t>ACK</a:t>
            </a:r>
            <a:r>
              <a:rPr lang="zh-CN" altLang="en-US" sz="1600" kern="0" dirty="0">
                <a:solidFill>
                  <a:srgbClr val="101214"/>
                </a:solidFill>
                <a:effectLst/>
                <a:latin typeface="+mn-ea"/>
                <a:cs typeface="宋体" panose="02010600030101010101" pitchFamily="2" charset="-122"/>
              </a:rPr>
              <a:t>，首先需要检查接收到的序列号，若没问题，则</a:t>
            </a:r>
            <a:r>
              <a:rPr lang="zh-CN" altLang="en-US" sz="1600" kern="0" dirty="0">
                <a:solidFill>
                  <a:srgbClr val="FF0000"/>
                </a:solidFill>
                <a:effectLst/>
                <a:latin typeface="+mn-ea"/>
                <a:cs typeface="宋体" panose="02010600030101010101" pitchFamily="2" charset="-122"/>
              </a:rPr>
              <a:t>代表</a:t>
            </a:r>
            <a:r>
              <a:rPr lang="en-US" altLang="zh-CN" sz="1600" kern="0" dirty="0">
                <a:solidFill>
                  <a:srgbClr val="FF0000"/>
                </a:solidFill>
                <a:effectLst/>
                <a:latin typeface="+mn-ea"/>
                <a:cs typeface="宋体" panose="02010600030101010101" pitchFamily="2" charset="-122"/>
              </a:rPr>
              <a:t>3 </a:t>
            </a:r>
            <a:r>
              <a:rPr lang="zh-CN" altLang="en-US" sz="1600" kern="0" dirty="0">
                <a:solidFill>
                  <a:srgbClr val="FF0000"/>
                </a:solidFill>
                <a:effectLst/>
                <a:latin typeface="+mn-ea"/>
                <a:cs typeface="宋体" panose="02010600030101010101" pitchFamily="2" charset="-122"/>
              </a:rPr>
              <a:t>次握手完成</a:t>
            </a:r>
            <a:r>
              <a:rPr lang="zh-CN" altLang="en-US" sz="1600" kern="0" dirty="0">
                <a:solidFill>
                  <a:srgbClr val="101214"/>
                </a:solidFill>
                <a:effectLst/>
                <a:latin typeface="+mn-ea"/>
                <a:cs typeface="宋体" panose="02010600030101010101" pitchFamily="2" charset="-122"/>
              </a:rPr>
              <a:t>，更新 </a:t>
            </a:r>
            <a:r>
              <a:rPr lang="en-US" altLang="zh-CN" sz="1600" kern="0" dirty="0" err="1">
                <a:solidFill>
                  <a:srgbClr val="101214"/>
                </a:solidFill>
                <a:effectLst/>
                <a:latin typeface="+mn-ea"/>
                <a:cs typeface="宋体" panose="02010600030101010101" pitchFamily="2" charset="-122"/>
              </a:rPr>
              <a:t>rcv_nxt</a:t>
            </a:r>
            <a:r>
              <a:rPr lang="zh-CN" altLang="en-US" sz="1600" kern="0" dirty="0">
                <a:solidFill>
                  <a:srgbClr val="101214"/>
                </a:solidFill>
                <a:effectLst/>
                <a:latin typeface="+mn-ea"/>
                <a:cs typeface="宋体" panose="02010600030101010101" pitchFamily="2" charset="-122"/>
              </a:rPr>
              <a:t>、</a:t>
            </a:r>
            <a:r>
              <a:rPr lang="en-US" altLang="zh-CN" sz="1600" kern="0" dirty="0" err="1">
                <a:solidFill>
                  <a:srgbClr val="101214"/>
                </a:solidFill>
                <a:effectLst/>
                <a:latin typeface="+mn-ea"/>
                <a:cs typeface="宋体" panose="02010600030101010101" pitchFamily="2" charset="-122"/>
              </a:rPr>
              <a:t>snd_una</a:t>
            </a:r>
            <a:r>
              <a:rPr lang="zh-CN" altLang="en-US" sz="1600" kern="0" dirty="0">
                <a:solidFill>
                  <a:srgbClr val="101214"/>
                </a:solidFill>
                <a:effectLst/>
                <a:latin typeface="+mn-ea"/>
                <a:cs typeface="宋体" panose="02010600030101010101" pitchFamily="2" charset="-122"/>
              </a:rPr>
              <a:t>与发送窗口，此时如果 </a:t>
            </a:r>
            <a:r>
              <a:rPr lang="en-US" altLang="zh-CN" sz="1600" kern="0" dirty="0">
                <a:solidFill>
                  <a:srgbClr val="101214"/>
                </a:solidFill>
                <a:effectLst/>
                <a:latin typeface="+mn-ea"/>
                <a:cs typeface="宋体" panose="02010600030101010101" pitchFamily="2" charset="-122"/>
              </a:rPr>
              <a:t>accept queue </a:t>
            </a:r>
            <a:r>
              <a:rPr lang="zh-CN" altLang="en-US" sz="1600" kern="0" dirty="0">
                <a:solidFill>
                  <a:srgbClr val="101214"/>
                </a:solidFill>
                <a:effectLst/>
                <a:latin typeface="+mn-ea"/>
                <a:cs typeface="宋体" panose="02010600030101010101" pitchFamily="2" charset="-122"/>
              </a:rPr>
              <a:t>未满，</a:t>
            </a:r>
            <a:r>
              <a:rPr lang="zh-CN" altLang="en-US" sz="1600" kern="0" dirty="0">
                <a:solidFill>
                  <a:srgbClr val="FF0000"/>
                </a:solidFill>
                <a:effectLst/>
                <a:latin typeface="+mn-ea"/>
                <a:cs typeface="宋体" panose="02010600030101010101" pitchFamily="2" charset="-122"/>
              </a:rPr>
              <a:t>加入 </a:t>
            </a:r>
            <a:r>
              <a:rPr lang="en-US" altLang="zh-CN" sz="1600" kern="0" dirty="0">
                <a:solidFill>
                  <a:srgbClr val="FF0000"/>
                </a:solidFill>
                <a:effectLst/>
                <a:latin typeface="+mn-ea"/>
                <a:cs typeface="宋体" panose="02010600030101010101" pitchFamily="2" charset="-122"/>
              </a:rPr>
              <a:t>accept queue</a:t>
            </a:r>
            <a:r>
              <a:rPr lang="zh-CN" altLang="en-US" sz="1600" kern="0" dirty="0">
                <a:solidFill>
                  <a:srgbClr val="101214"/>
                </a:solidFill>
                <a:effectLst/>
                <a:latin typeface="+mn-ea"/>
                <a:cs typeface="宋体" panose="02010600030101010101" pitchFamily="2" charset="-122"/>
              </a:rPr>
              <a:t>，并把</a:t>
            </a:r>
            <a:r>
              <a:rPr lang="en-US" altLang="zh-CN" sz="1600" kern="0" dirty="0">
                <a:solidFill>
                  <a:srgbClr val="101214"/>
                </a:solidFill>
                <a:effectLst/>
                <a:latin typeface="+mn-ea"/>
                <a:cs typeface="宋体" panose="02010600030101010101" pitchFamily="2" charset="-122"/>
              </a:rPr>
              <a:t>TCP</a:t>
            </a:r>
            <a:r>
              <a:rPr lang="zh-CN" altLang="en-US" sz="1600" kern="0" dirty="0">
                <a:solidFill>
                  <a:srgbClr val="101214"/>
                </a:solidFill>
                <a:effectLst/>
                <a:latin typeface="+mn-ea"/>
                <a:cs typeface="宋体" panose="02010600030101010101" pitchFamily="2" charset="-122"/>
              </a:rPr>
              <a:t>状态机状态</a:t>
            </a:r>
            <a:r>
              <a:rPr lang="zh-CN" altLang="en-US" sz="1600" kern="0" dirty="0">
                <a:solidFill>
                  <a:srgbClr val="FF0000"/>
                </a:solidFill>
                <a:effectLst/>
                <a:latin typeface="+mn-ea"/>
                <a:cs typeface="宋体" panose="02010600030101010101" pitchFamily="2" charset="-122"/>
              </a:rPr>
              <a:t>改为</a:t>
            </a:r>
            <a:r>
              <a:rPr lang="en-US" altLang="zh-CN" sz="1600" kern="0" dirty="0">
                <a:solidFill>
                  <a:srgbClr val="FF0000"/>
                </a:solidFill>
                <a:effectLst/>
                <a:latin typeface="+mn-ea"/>
                <a:cs typeface="宋体" panose="02010600030101010101" pitchFamily="2" charset="-122"/>
              </a:rPr>
              <a:t>ESTABLISHE</a:t>
            </a:r>
            <a:r>
              <a:rPr lang="zh-CN" altLang="en-US" sz="1600" kern="0" dirty="0">
                <a:solidFill>
                  <a:srgbClr val="101214"/>
                </a:solidFill>
                <a:effectLst/>
                <a:latin typeface="+mn-ea"/>
                <a:cs typeface="宋体" panose="02010600030101010101" pitchFamily="2" charset="-122"/>
              </a:rPr>
              <a:t>，最后</a:t>
            </a:r>
            <a:r>
              <a:rPr lang="zh-CN" altLang="en-US" sz="1600" kern="0" dirty="0">
                <a:solidFill>
                  <a:srgbClr val="FF0000"/>
                </a:solidFill>
                <a:effectLst/>
                <a:latin typeface="+mn-ea"/>
                <a:cs typeface="宋体" panose="02010600030101010101" pitchFamily="2" charset="-122"/>
              </a:rPr>
              <a:t>唤醒服务器进程</a:t>
            </a:r>
            <a:r>
              <a:rPr lang="zh-CN" altLang="en-US" sz="1600" kern="0" dirty="0">
                <a:solidFill>
                  <a:srgbClr val="101214"/>
                </a:solidFill>
                <a:effectLst/>
                <a:latin typeface="+mn-ea"/>
                <a:cs typeface="宋体" panose="02010600030101010101" pitchFamily="2" charset="-122"/>
              </a:rPr>
              <a:t>。如果此时</a:t>
            </a:r>
            <a:r>
              <a:rPr lang="en-US" altLang="zh-CN" sz="1600" kern="0" dirty="0">
                <a:solidFill>
                  <a:srgbClr val="101214"/>
                </a:solidFill>
                <a:effectLst/>
                <a:latin typeface="+mn-ea"/>
                <a:cs typeface="宋体" panose="02010600030101010101" pitchFamily="2" charset="-122"/>
              </a:rPr>
              <a:t>accept queue </a:t>
            </a:r>
            <a:r>
              <a:rPr lang="zh-CN" altLang="en-US" sz="1600" kern="0" dirty="0">
                <a:solidFill>
                  <a:srgbClr val="FF0000"/>
                </a:solidFill>
                <a:effectLst/>
                <a:latin typeface="+mn-ea"/>
                <a:cs typeface="宋体" panose="02010600030101010101" pitchFamily="2" charset="-122"/>
              </a:rPr>
              <a:t>已经满了</a:t>
            </a:r>
            <a:r>
              <a:rPr lang="zh-CN" altLang="en-US" sz="1600" kern="0" dirty="0">
                <a:solidFill>
                  <a:srgbClr val="101214"/>
                </a:solidFill>
                <a:effectLst/>
                <a:latin typeface="+mn-ea"/>
                <a:cs typeface="宋体" panose="02010600030101010101" pitchFamily="2" charset="-122"/>
              </a:rPr>
              <a:t>，则只能</a:t>
            </a:r>
            <a:r>
              <a:rPr lang="zh-CN" altLang="en-US" sz="1600" kern="0" dirty="0">
                <a:solidFill>
                  <a:srgbClr val="FF0000"/>
                </a:solidFill>
                <a:effectLst/>
                <a:latin typeface="+mn-ea"/>
                <a:cs typeface="宋体" panose="02010600030101010101" pitchFamily="2" charset="-122"/>
              </a:rPr>
              <a:t>关闭连接</a:t>
            </a:r>
            <a:r>
              <a:rPr lang="zh-CN" altLang="en-US" sz="1600" kern="0" dirty="0">
                <a:solidFill>
                  <a:srgbClr val="101214"/>
                </a:solidFill>
                <a:effectLst/>
                <a:latin typeface="+mn-ea"/>
                <a:cs typeface="宋体" panose="02010600030101010101" pitchFamily="2" charset="-122"/>
              </a:rPr>
              <a:t>，将状态改为</a:t>
            </a:r>
            <a:r>
              <a:rPr lang="en-US" altLang="zh-CN" sz="1600" kern="0" dirty="0">
                <a:solidFill>
                  <a:srgbClr val="101214"/>
                </a:solidFill>
                <a:effectLst/>
                <a:latin typeface="+mn-ea"/>
                <a:cs typeface="宋体" panose="02010600030101010101" pitchFamily="2" charset="-122"/>
              </a:rPr>
              <a:t>CLOSED</a:t>
            </a:r>
            <a:r>
              <a:rPr lang="zh-CN" altLang="en-US" sz="1600" kern="0" dirty="0">
                <a:solidFill>
                  <a:srgbClr val="101214"/>
                </a:solidFill>
                <a:effectLst/>
                <a:latin typeface="+mn-ea"/>
                <a:cs typeface="宋体" panose="02010600030101010101" pitchFamily="2" charset="-122"/>
              </a:rPr>
              <a:t>，并</a:t>
            </a:r>
            <a:r>
              <a:rPr lang="zh-CN" altLang="en-US" sz="1600" kern="0" dirty="0">
                <a:solidFill>
                  <a:srgbClr val="FF0000"/>
                </a:solidFill>
                <a:effectLst/>
                <a:latin typeface="+mn-ea"/>
                <a:cs typeface="宋体" panose="02010600030101010101" pitchFamily="2" charset="-122"/>
              </a:rPr>
              <a:t>发送</a:t>
            </a:r>
            <a:r>
              <a:rPr lang="en-US" altLang="zh-CN" sz="1600" kern="0" dirty="0">
                <a:solidFill>
                  <a:srgbClr val="FF0000"/>
                </a:solidFill>
                <a:effectLst/>
                <a:latin typeface="+mn-ea"/>
                <a:cs typeface="宋体" panose="02010600030101010101" pitchFamily="2" charset="-122"/>
              </a:rPr>
              <a:t>RST</a:t>
            </a:r>
            <a:r>
              <a:rPr lang="zh-CN" altLang="en-US" sz="1600" kern="0" dirty="0">
                <a:solidFill>
                  <a:srgbClr val="FF0000"/>
                </a:solidFill>
                <a:effectLst/>
                <a:latin typeface="+mn-ea"/>
                <a:cs typeface="宋体" panose="02010600030101010101" pitchFamily="2" charset="-122"/>
              </a:rPr>
              <a:t>包</a:t>
            </a:r>
            <a:r>
              <a:rPr lang="zh-CN" altLang="en-US" sz="1600" kern="0" dirty="0">
                <a:solidFill>
                  <a:srgbClr val="101214"/>
                </a:solidFill>
                <a:effectLst/>
                <a:latin typeface="+mn-ea"/>
                <a:cs typeface="宋体" panose="02010600030101010101" pitchFamily="2" charset="-122"/>
              </a:rPr>
              <a:t>，释放对应的资源。</a:t>
            </a:r>
            <a:r>
              <a:rPr lang="en-US" altLang="zh-CN" sz="1600" kern="0" dirty="0">
                <a:solidFill>
                  <a:srgbClr val="101214"/>
                </a:solidFill>
                <a:effectLst/>
                <a:latin typeface="+mn-ea"/>
                <a:cs typeface="宋体" panose="02010600030101010101" pitchFamily="2" charset="-122"/>
              </a:rPr>
              <a:t>        </a:t>
            </a:r>
          </a:p>
          <a:p>
            <a:pPr>
              <a:lnSpc>
                <a:spcPct val="150000"/>
              </a:lnSpc>
            </a:pPr>
            <a:r>
              <a:rPr lang="zh-CN" altLang="en-US" sz="1600" kern="0" dirty="0">
                <a:solidFill>
                  <a:srgbClr val="101214"/>
                </a:solidFill>
                <a:effectLst/>
                <a:latin typeface="+mn-ea"/>
                <a:cs typeface="宋体" panose="02010600030101010101" pitchFamily="2" charset="-122"/>
              </a:rPr>
              <a:t>        如果是</a:t>
            </a:r>
            <a:r>
              <a:rPr lang="en-US" altLang="zh-CN" sz="1600" kern="0" dirty="0">
                <a:solidFill>
                  <a:srgbClr val="FF0000"/>
                </a:solidFill>
                <a:effectLst/>
                <a:latin typeface="+mn-ea"/>
                <a:cs typeface="宋体" panose="02010600030101010101" pitchFamily="2" charset="-122"/>
              </a:rPr>
              <a:t>ESTABLISHED</a:t>
            </a:r>
            <a:r>
              <a:rPr lang="zh-CN" altLang="en-US" sz="1600" kern="0" dirty="0">
                <a:solidFill>
                  <a:srgbClr val="FF0000"/>
                </a:solidFill>
                <a:effectLst/>
                <a:latin typeface="+mn-ea"/>
                <a:cs typeface="宋体" panose="02010600030101010101" pitchFamily="2" charset="-122"/>
              </a:rPr>
              <a:t>状态</a:t>
            </a:r>
            <a:r>
              <a:rPr lang="zh-CN" altLang="en-US" sz="1600" kern="0" dirty="0">
                <a:solidFill>
                  <a:srgbClr val="101214"/>
                </a:solidFill>
                <a:effectLst/>
                <a:latin typeface="+mn-ea"/>
                <a:cs typeface="宋体" panose="02010600030101010101" pitchFamily="2" charset="-122"/>
              </a:rPr>
              <a:t>，首先</a:t>
            </a:r>
            <a:r>
              <a:rPr lang="zh-CN" altLang="en-US" sz="1600" kern="0" dirty="0">
                <a:solidFill>
                  <a:srgbClr val="FF0000"/>
                </a:solidFill>
                <a:effectLst/>
                <a:latin typeface="+mn-ea"/>
                <a:cs typeface="宋体" panose="02010600030101010101" pitchFamily="2" charset="-122"/>
              </a:rPr>
              <a:t>检查接收到的序列号</a:t>
            </a:r>
            <a:r>
              <a:rPr lang="zh-CN" altLang="en-US" sz="1600" kern="0" dirty="0">
                <a:solidFill>
                  <a:srgbClr val="101214"/>
                </a:solidFill>
                <a:effectLst/>
                <a:latin typeface="+mn-ea"/>
                <a:cs typeface="宋体" panose="02010600030101010101" pitchFamily="2" charset="-122"/>
              </a:rPr>
              <a:t>，如果不合法，则直接返回。只要</a:t>
            </a:r>
            <a:r>
              <a:rPr lang="en-US" altLang="zh-CN" sz="1600" kern="0" dirty="0">
                <a:solidFill>
                  <a:srgbClr val="101214"/>
                </a:solidFill>
                <a:effectLst/>
                <a:latin typeface="+mn-ea"/>
                <a:cs typeface="宋体" panose="02010600030101010101" pitchFamily="2" charset="-122"/>
              </a:rPr>
              <a:t>TCP</a:t>
            </a:r>
            <a:r>
              <a:rPr lang="zh-CN" altLang="en-US" sz="1600" kern="0" dirty="0">
                <a:solidFill>
                  <a:srgbClr val="101214"/>
                </a:solidFill>
                <a:effectLst/>
                <a:latin typeface="+mn-ea"/>
                <a:cs typeface="宋体" panose="02010600030101010101" pitchFamily="2" charset="-122"/>
              </a:rPr>
              <a:t>控制包中</a:t>
            </a:r>
            <a:r>
              <a:rPr lang="zh-CN" altLang="en-US" sz="1600" kern="0" dirty="0">
                <a:solidFill>
                  <a:srgbClr val="FF0000"/>
                </a:solidFill>
                <a:effectLst/>
                <a:latin typeface="+mn-ea"/>
                <a:cs typeface="宋体" panose="02010600030101010101" pitchFamily="2" charset="-122"/>
              </a:rPr>
              <a:t>包含</a:t>
            </a:r>
            <a:r>
              <a:rPr lang="en-US" altLang="zh-CN" sz="1600" kern="0" dirty="0">
                <a:solidFill>
                  <a:srgbClr val="FF0000"/>
                </a:solidFill>
                <a:effectLst/>
                <a:latin typeface="+mn-ea"/>
                <a:cs typeface="宋体" panose="02010600030101010101" pitchFamily="2" charset="-122"/>
              </a:rPr>
              <a:t>ACK</a:t>
            </a:r>
            <a:r>
              <a:rPr lang="zh-CN" altLang="en-US" sz="1600" kern="0" dirty="0">
                <a:solidFill>
                  <a:srgbClr val="FF0000"/>
                </a:solidFill>
                <a:effectLst/>
                <a:latin typeface="+mn-ea"/>
                <a:cs typeface="宋体" panose="02010600030101010101" pitchFamily="2" charset="-122"/>
              </a:rPr>
              <a:t>标志</a:t>
            </a:r>
            <a:r>
              <a:rPr lang="zh-CN" altLang="en-US" sz="1600" kern="0" dirty="0">
                <a:solidFill>
                  <a:srgbClr val="101214"/>
                </a:solidFill>
                <a:effectLst/>
                <a:latin typeface="+mn-ea"/>
                <a:cs typeface="宋体" panose="02010600030101010101" pitchFamily="2" charset="-122"/>
              </a:rPr>
              <a:t>，就需要</a:t>
            </a:r>
            <a:r>
              <a:rPr lang="zh-CN" altLang="en-US" sz="1600" kern="0" dirty="0">
                <a:solidFill>
                  <a:srgbClr val="FF0000"/>
                </a:solidFill>
                <a:effectLst/>
                <a:latin typeface="+mn-ea"/>
                <a:cs typeface="宋体" panose="02010600030101010101" pitchFamily="2" charset="-122"/>
              </a:rPr>
              <a:t>更新窗口信息</a:t>
            </a:r>
            <a:r>
              <a:rPr lang="zh-CN" altLang="en-US" sz="1600" kern="0" dirty="0">
                <a:solidFill>
                  <a:srgbClr val="101214"/>
                </a:solidFill>
                <a:effectLst/>
                <a:latin typeface="+mn-ea"/>
                <a:cs typeface="宋体" panose="02010600030101010101" pitchFamily="2" charset="-122"/>
              </a:rPr>
              <a:t>与</a:t>
            </a:r>
            <a:r>
              <a:rPr lang="en-US" altLang="zh-CN" sz="1600" kern="0" dirty="0" err="1">
                <a:solidFill>
                  <a:srgbClr val="101214"/>
                </a:solidFill>
                <a:effectLst/>
                <a:latin typeface="+mn-ea"/>
                <a:cs typeface="宋体" panose="02010600030101010101" pitchFamily="2" charset="-122"/>
              </a:rPr>
              <a:t>snd_una</a:t>
            </a:r>
            <a:r>
              <a:rPr lang="zh-CN" altLang="en-US" sz="1600" kern="0" dirty="0">
                <a:solidFill>
                  <a:srgbClr val="101214"/>
                </a:solidFill>
                <a:effectLst/>
                <a:latin typeface="+mn-ea"/>
                <a:cs typeface="宋体" panose="02010600030101010101" pitchFamily="2" charset="-122"/>
              </a:rPr>
              <a:t>。而如果此时</a:t>
            </a:r>
            <a:r>
              <a:rPr lang="en-US" altLang="zh-CN" sz="1600" kern="0" dirty="0">
                <a:solidFill>
                  <a:srgbClr val="101214"/>
                </a:solidFill>
                <a:effectLst/>
                <a:latin typeface="+mn-ea"/>
                <a:cs typeface="宋体" panose="02010600030101010101" pitchFamily="2" charset="-122"/>
              </a:rPr>
              <a:t>TCP</a:t>
            </a:r>
            <a:r>
              <a:rPr lang="zh-CN" altLang="en-US" sz="1600" kern="0" dirty="0">
                <a:solidFill>
                  <a:srgbClr val="101214"/>
                </a:solidFill>
                <a:effectLst/>
                <a:latin typeface="+mn-ea"/>
                <a:cs typeface="宋体" panose="02010600030101010101" pitchFamily="2" charset="-122"/>
              </a:rPr>
              <a:t>控制包中还</a:t>
            </a:r>
            <a:r>
              <a:rPr lang="zh-CN" altLang="en-US" sz="1600" kern="0" dirty="0">
                <a:solidFill>
                  <a:srgbClr val="FF0000"/>
                </a:solidFill>
                <a:effectLst/>
                <a:latin typeface="+mn-ea"/>
                <a:cs typeface="宋体" panose="02010600030101010101" pitchFamily="2" charset="-122"/>
              </a:rPr>
              <a:t>包含</a:t>
            </a:r>
            <a:r>
              <a:rPr lang="en-US" altLang="zh-CN" sz="1600" kern="0" dirty="0">
                <a:solidFill>
                  <a:srgbClr val="FF0000"/>
                </a:solidFill>
                <a:effectLst/>
                <a:latin typeface="+mn-ea"/>
                <a:cs typeface="宋体" panose="02010600030101010101" pitchFamily="2" charset="-122"/>
              </a:rPr>
              <a:t>FIN</a:t>
            </a:r>
            <a:r>
              <a:rPr lang="zh-CN" altLang="en-US" sz="1600" kern="0" dirty="0">
                <a:solidFill>
                  <a:srgbClr val="FF0000"/>
                </a:solidFill>
                <a:effectLst/>
                <a:latin typeface="+mn-ea"/>
                <a:cs typeface="宋体" panose="02010600030101010101" pitchFamily="2" charset="-122"/>
              </a:rPr>
              <a:t>标志</a:t>
            </a:r>
            <a:r>
              <a:rPr lang="zh-CN" altLang="en-US" sz="1600" kern="0" dirty="0">
                <a:solidFill>
                  <a:srgbClr val="101214"/>
                </a:solidFill>
                <a:effectLst/>
                <a:latin typeface="+mn-ea"/>
                <a:cs typeface="宋体" panose="02010600030101010101" pitchFamily="2" charset="-122"/>
              </a:rPr>
              <a:t>，则</a:t>
            </a:r>
            <a:r>
              <a:rPr lang="zh-CN" altLang="en-US" sz="1600" kern="0" dirty="0">
                <a:solidFill>
                  <a:srgbClr val="FF0000"/>
                </a:solidFill>
                <a:effectLst/>
                <a:latin typeface="+mn-ea"/>
                <a:cs typeface="宋体" panose="02010600030101010101" pitchFamily="2" charset="-122"/>
              </a:rPr>
              <a:t>切换到 </a:t>
            </a:r>
            <a:r>
              <a:rPr lang="en-US" altLang="zh-CN" sz="1600" kern="0" dirty="0">
                <a:solidFill>
                  <a:srgbClr val="FF0000"/>
                </a:solidFill>
                <a:effectLst/>
                <a:latin typeface="+mn-ea"/>
                <a:cs typeface="宋体" panose="02010600030101010101" pitchFamily="2" charset="-122"/>
              </a:rPr>
              <a:t>CLOSE_WAIT </a:t>
            </a:r>
            <a:r>
              <a:rPr lang="zh-CN" altLang="en-US" sz="1600" kern="0" dirty="0">
                <a:solidFill>
                  <a:srgbClr val="FF0000"/>
                </a:solidFill>
                <a:effectLst/>
                <a:latin typeface="+mn-ea"/>
                <a:cs typeface="宋体" panose="02010600030101010101" pitchFamily="2" charset="-122"/>
              </a:rPr>
              <a:t>状态</a:t>
            </a:r>
            <a:r>
              <a:rPr lang="zh-CN" altLang="en-US" sz="1600" kern="0" dirty="0">
                <a:solidFill>
                  <a:srgbClr val="101214"/>
                </a:solidFill>
                <a:effectLst/>
                <a:latin typeface="+mn-ea"/>
                <a:cs typeface="宋体" panose="02010600030101010101" pitchFamily="2" charset="-122"/>
              </a:rPr>
              <a:t>，更新 </a:t>
            </a:r>
            <a:r>
              <a:rPr lang="en-US" altLang="zh-CN" sz="1600" kern="0" dirty="0" err="1">
                <a:solidFill>
                  <a:srgbClr val="101214"/>
                </a:solidFill>
                <a:effectLst/>
                <a:latin typeface="+mn-ea"/>
                <a:cs typeface="宋体" panose="02010600030101010101" pitchFamily="2" charset="-122"/>
              </a:rPr>
              <a:t>rcv_nxt</a:t>
            </a:r>
            <a:r>
              <a:rPr lang="zh-CN" altLang="en-US" sz="1600" kern="0" dirty="0">
                <a:solidFill>
                  <a:srgbClr val="101214"/>
                </a:solidFill>
                <a:effectLst/>
                <a:latin typeface="+mn-ea"/>
                <a:cs typeface="宋体" panose="02010600030101010101" pitchFamily="2" charset="-122"/>
              </a:rPr>
              <a:t>，</a:t>
            </a:r>
            <a:r>
              <a:rPr lang="zh-CN" altLang="en-US" sz="1600" kern="0" dirty="0">
                <a:solidFill>
                  <a:srgbClr val="FF0000"/>
                </a:solidFill>
                <a:effectLst/>
                <a:latin typeface="+mn-ea"/>
                <a:cs typeface="宋体" panose="02010600030101010101" pitchFamily="2" charset="-122"/>
              </a:rPr>
              <a:t>发送</a:t>
            </a:r>
            <a:r>
              <a:rPr lang="en-US" altLang="zh-CN" sz="1600" kern="0" dirty="0">
                <a:solidFill>
                  <a:srgbClr val="FF0000"/>
                </a:solidFill>
                <a:effectLst/>
                <a:latin typeface="+mn-ea"/>
                <a:cs typeface="宋体" panose="02010600030101010101" pitchFamily="2" charset="-122"/>
              </a:rPr>
              <a:t>ACK</a:t>
            </a:r>
            <a:r>
              <a:rPr lang="zh-CN" altLang="en-US" sz="1600" kern="0" dirty="0">
                <a:solidFill>
                  <a:srgbClr val="101214"/>
                </a:solidFill>
                <a:effectLst/>
                <a:latin typeface="+mn-ea"/>
                <a:cs typeface="宋体" panose="02010600030101010101" pitchFamily="2" charset="-122"/>
              </a:rPr>
              <a:t>，</a:t>
            </a:r>
            <a:r>
              <a:rPr lang="zh-CN" altLang="en-US" sz="1600" kern="0" dirty="0">
                <a:solidFill>
                  <a:srgbClr val="FF0000"/>
                </a:solidFill>
                <a:effectLst/>
                <a:latin typeface="+mn-ea"/>
                <a:cs typeface="宋体" panose="02010600030101010101" pitchFamily="2" charset="-122"/>
              </a:rPr>
              <a:t>唤醒对端等待接收的程序</a:t>
            </a:r>
            <a:r>
              <a:rPr lang="zh-CN" altLang="en-US" sz="1600" kern="0" dirty="0">
                <a:solidFill>
                  <a:srgbClr val="101214"/>
                </a:solidFill>
                <a:effectLst/>
                <a:latin typeface="+mn-ea"/>
                <a:cs typeface="宋体" panose="02010600030101010101" pitchFamily="2" charset="-122"/>
              </a:rPr>
              <a:t>。否则，</a:t>
            </a:r>
            <a:r>
              <a:rPr lang="zh-CN" altLang="en-US" sz="1600" kern="0" dirty="0">
                <a:solidFill>
                  <a:srgbClr val="FF0000"/>
                </a:solidFill>
                <a:effectLst/>
                <a:latin typeface="+mn-ea"/>
                <a:cs typeface="宋体" panose="02010600030101010101" pitchFamily="2" charset="-122"/>
              </a:rPr>
              <a:t>处理接收到的数据</a:t>
            </a:r>
            <a:r>
              <a:rPr lang="zh-CN" altLang="en-US" sz="1600" kern="0" dirty="0">
                <a:solidFill>
                  <a:srgbClr val="101214"/>
                </a:solidFill>
                <a:effectLst/>
                <a:latin typeface="+mn-ea"/>
                <a:cs typeface="宋体" panose="02010600030101010101" pitchFamily="2" charset="-122"/>
              </a:rPr>
              <a:t>（包括对</a:t>
            </a:r>
            <a:r>
              <a:rPr lang="en-US" altLang="zh-CN" sz="1600" kern="0" dirty="0">
                <a:solidFill>
                  <a:srgbClr val="101214"/>
                </a:solidFill>
                <a:effectLst/>
                <a:latin typeface="+mn-ea"/>
                <a:cs typeface="宋体" panose="02010600030101010101" pitchFamily="2" charset="-122"/>
              </a:rPr>
              <a:t>ring buffer</a:t>
            </a:r>
            <a:r>
              <a:rPr lang="zh-CN" altLang="en-US" sz="1600" kern="0" dirty="0">
                <a:solidFill>
                  <a:srgbClr val="101214"/>
                </a:solidFill>
                <a:effectLst/>
                <a:latin typeface="+mn-ea"/>
                <a:cs typeface="宋体" panose="02010600030101010101" pitchFamily="2" charset="-122"/>
              </a:rPr>
              <a:t>进行写操作，更新接受窗口，醒对端等待接收的程序等，具体介绍可参见第</a:t>
            </a:r>
            <a:r>
              <a:rPr lang="en-US" altLang="zh-CN" sz="1600" kern="0" dirty="0">
                <a:solidFill>
                  <a:srgbClr val="101214"/>
                </a:solidFill>
                <a:latin typeface="+mn-ea"/>
                <a:cs typeface="宋体" panose="02010600030101010101" pitchFamily="2" charset="-122"/>
              </a:rPr>
              <a:t>1</a:t>
            </a:r>
            <a:r>
              <a:rPr lang="zh-CN" altLang="en-US" sz="1600" kern="0" dirty="0">
                <a:solidFill>
                  <a:srgbClr val="101214"/>
                </a:solidFill>
                <a:effectLst/>
                <a:latin typeface="+mn-ea"/>
                <a:cs typeface="宋体" panose="02010600030101010101" pitchFamily="2" charset="-122"/>
              </a:rPr>
              <a:t>小点），更新 </a:t>
            </a:r>
            <a:r>
              <a:rPr lang="en-US" altLang="zh-CN" sz="1600" kern="0" dirty="0" err="1">
                <a:solidFill>
                  <a:srgbClr val="101214"/>
                </a:solidFill>
                <a:effectLst/>
                <a:latin typeface="+mn-ea"/>
                <a:cs typeface="宋体" panose="02010600030101010101" pitchFamily="2" charset="-122"/>
              </a:rPr>
              <a:t>rcv_nxt</a:t>
            </a:r>
            <a:r>
              <a:rPr lang="en-US" altLang="zh-CN" sz="1600" kern="0" dirty="0">
                <a:solidFill>
                  <a:srgbClr val="101214"/>
                </a:solidFill>
                <a:effectLst/>
                <a:latin typeface="+mn-ea"/>
                <a:cs typeface="宋体" panose="02010600030101010101" pitchFamily="2" charset="-122"/>
              </a:rPr>
              <a:t> </a:t>
            </a:r>
            <a:r>
              <a:rPr lang="zh-CN" altLang="en-US" sz="1600" kern="0" dirty="0">
                <a:solidFill>
                  <a:srgbClr val="101214"/>
                </a:solidFill>
                <a:effectLst/>
                <a:latin typeface="+mn-ea"/>
                <a:cs typeface="宋体" panose="02010600030101010101" pitchFamily="2" charset="-122"/>
              </a:rPr>
              <a:t>并</a:t>
            </a:r>
            <a:r>
              <a:rPr lang="zh-CN" altLang="en-US" sz="1600" kern="0" dirty="0">
                <a:solidFill>
                  <a:srgbClr val="FF0000"/>
                </a:solidFill>
                <a:effectLst/>
                <a:latin typeface="+mn-ea"/>
                <a:cs typeface="宋体" panose="02010600030101010101" pitchFamily="2" charset="-122"/>
              </a:rPr>
              <a:t>发送</a:t>
            </a:r>
            <a:r>
              <a:rPr lang="en-US" altLang="zh-CN" sz="1600" kern="0" dirty="0">
                <a:solidFill>
                  <a:srgbClr val="FF0000"/>
                </a:solidFill>
                <a:effectLst/>
                <a:latin typeface="+mn-ea"/>
                <a:cs typeface="宋体" panose="02010600030101010101" pitchFamily="2" charset="-122"/>
              </a:rPr>
              <a:t>ACK</a:t>
            </a:r>
            <a:r>
              <a:rPr lang="zh-CN" altLang="en-US" sz="1600" kern="0" dirty="0">
                <a:solidFill>
                  <a:srgbClr val="101214"/>
                </a:solidFill>
                <a:effectLst/>
                <a:latin typeface="+mn-ea"/>
                <a:cs typeface="宋体" panose="02010600030101010101" pitchFamily="2" charset="-122"/>
              </a:rPr>
              <a:t>。</a:t>
            </a:r>
            <a:endParaRPr lang="zh-CN" altLang="en-US" sz="1600" dirty="0">
              <a:latin typeface="+mn-ea"/>
            </a:endParaRPr>
          </a:p>
        </p:txBody>
      </p:sp>
    </p:spTree>
    <p:extLst>
      <p:ext uri="{BB962C8B-B14F-4D97-AF65-F5344CB8AC3E}">
        <p14:creationId xmlns:p14="http://schemas.microsoft.com/office/powerpoint/2010/main" val="2746476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9c4558c7-71ac-4a1d-bbc0-d618599a7c78"/>
  <p:tag name="COMMONDATA" val="eyJoZGlkIjoiNGUxYTI1OGVhNTA3MThlNzJmMDJmNWMyMDJlMjgyZTkifQ=="/>
</p:tagLst>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5925</TotalTime>
  <Words>6545</Words>
  <Application>Microsoft Office PowerPoint</Application>
  <PresentationFormat>宽屏</PresentationFormat>
  <Paragraphs>296</Paragraphs>
  <Slides>43</Slides>
  <Notes>20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43</vt:i4>
      </vt:variant>
    </vt:vector>
  </HeadingPairs>
  <TitlesOfParts>
    <vt:vector size="51" baseType="lpstr">
      <vt:lpstr>等线</vt:lpstr>
      <vt:lpstr>华文中宋</vt:lpstr>
      <vt:lpstr>微软雅黑</vt:lpstr>
      <vt:lpstr>Arial</vt:lpstr>
      <vt:lpstr>Calibri</vt:lpstr>
      <vt:lpstr>Impact</vt:lpstr>
      <vt:lpstr>Wingdings</vt:lpstr>
      <vt:lpstr>A000120140530A99PPBG</vt:lpstr>
      <vt:lpstr>计算机网络研讨课第三阶段实验总结</vt:lpstr>
      <vt:lpstr>PowerPoint 演示文稿</vt:lpstr>
      <vt:lpstr>PowerPoint 演示文稿</vt:lpstr>
      <vt:lpstr>实验任务与流程</vt:lpstr>
      <vt:lpstr>设计思路——socket连接管理</vt:lpstr>
      <vt:lpstr>设计思路——socket连接管理</vt:lpstr>
      <vt:lpstr>设计思路——TCP 连接管理和数据包处理</vt:lpstr>
      <vt:lpstr>设计思路——TCP 连接管理和数据包处理</vt:lpstr>
      <vt:lpstr>设计思路——TCP 连接管理和数据包处理</vt:lpstr>
      <vt:lpstr>设计思路——TCP 连接管理和数据包处理</vt:lpstr>
      <vt:lpstr>设计思路——TCP 连接管理和数据包处理</vt:lpstr>
      <vt:lpstr>设计思路——TCP 连接管理和数据包处理</vt:lpstr>
      <vt:lpstr>设计思路——TCP定时器管理</vt:lpstr>
      <vt:lpstr>实验结果与分析</vt:lpstr>
      <vt:lpstr>实验结果与分析</vt:lpstr>
      <vt:lpstr>实验结果与分析</vt:lpstr>
      <vt:lpstr>实验中的问题</vt:lpstr>
      <vt:lpstr>实验心得与体会</vt:lpstr>
      <vt:lpstr>PowerPoint 演示文稿</vt:lpstr>
      <vt:lpstr>实验任务与流程</vt:lpstr>
      <vt:lpstr>设计思路——TCP重传定时器相关功能</vt:lpstr>
      <vt:lpstr>设计思路——发送队列实现</vt:lpstr>
      <vt:lpstr>设计思路——接收队列实现</vt:lpstr>
      <vt:lpstr>设计思路——协议栈函数的更新：实现可靠传输</vt:lpstr>
      <vt:lpstr>实验结果与分析</vt:lpstr>
      <vt:lpstr>实验中的问题</vt:lpstr>
      <vt:lpstr>实验心得与体会</vt:lpstr>
      <vt:lpstr>PowerPoint 演示文稿</vt:lpstr>
      <vt:lpstr>实验任务与流程</vt:lpstr>
      <vt:lpstr>设计思路——拥塞状态转移</vt:lpstr>
      <vt:lpstr>设计思路——拥塞状态转移</vt:lpstr>
      <vt:lpstr>设计思路——拥塞状态转移</vt:lpstr>
      <vt:lpstr>设计思路——已写函数的修改：实现拥塞控制</vt:lpstr>
      <vt:lpstr>设计思路——统计CWND的变化</vt:lpstr>
      <vt:lpstr>实验结果与分析</vt:lpstr>
      <vt:lpstr>实验结果与分析</vt:lpstr>
      <vt:lpstr>实验心得与体会</vt:lpstr>
      <vt:lpstr>PowerPoint 演示文稿</vt:lpstr>
      <vt:lpstr>实验任务与流程</vt:lpstr>
      <vt:lpstr>设计思路——Socket应用的移植</vt:lpstr>
      <vt:lpstr>实验结果与分析</vt:lpstr>
      <vt:lpstr>实验中的问题与感想</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城昊 贾</cp:lastModifiedBy>
  <cp:revision>345</cp:revision>
  <dcterms:created xsi:type="dcterms:W3CDTF">2023-06-17T01:58:00Z</dcterms:created>
  <dcterms:modified xsi:type="dcterms:W3CDTF">2024-01-01T07:46:02Z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5B26339AB35D0CC029138D6447677679</vt:lpwstr>
  </property>
  <property fmtid="{D5CDD505-2E9C-101B-9397-08002B2CF9AE}" pid="3" name="KSOProductBuildVer">
    <vt:lpwstr>2052-11.1.0.14036</vt:lpwstr>
  </property>
</Properties>
</file>